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Robot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Armitag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13T22:32:38.663" idx="1">
    <p:pos x="6000" y="0"/>
    <p:text>*September 30- Ashley
*October 3- Meghan
*October 5- Jordan
*October 7- Kathleen
*October 10- Ryan
*October 12- Hannes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sz="1200">
                <a:latin typeface="Calibri"/>
                <a:ea typeface="Calibri"/>
                <a:cs typeface="Calibri"/>
                <a:sym typeface="Calibri"/>
              </a:rPr>
              <a:t>Companies in the athletic gear industry are at each others throats in the competitive market. Innovation is the key in this industry; wearable technology is the hot topic in competition right now.</a:t>
            </a:r>
          </a:p>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rgbClr val="303030"/>
                </a:solidFill>
                <a:highlight>
                  <a:srgbClr val="FFFFFF"/>
                </a:highlight>
              </a:rPr>
              <a:t>The buyer utility map helps to get managers thinking from a demand-side perspective. It outlines all the levers companies can pull to deliver exceptional utility to buyers as well as the various experiences buyers can have with a product or service. This mindset helps managers identify the full range of utility spaces that a product or service can potentially fill. It has two dimensions: The Buyer Experience Cycle (BEC) and the Utility levers.</a:t>
            </a:r>
          </a:p>
          <a:p>
            <a:pPr lvl="0">
              <a:spcBef>
                <a:spcPts val="0"/>
              </a:spcBef>
              <a:buNone/>
            </a:pPr>
            <a:br>
              <a:rPr lang="en">
                <a:solidFill>
                  <a:srgbClr val="303030"/>
                </a:solidFill>
                <a:highlight>
                  <a:srgbClr val="FFFFFF"/>
                </a:highlight>
              </a:rPr>
            </a:br>
            <a:r>
              <a:rPr lang="en">
                <a:solidFill>
                  <a:srgbClr val="303030"/>
                </a:solidFill>
                <a:highlight>
                  <a:srgbClr val="FFFFFF"/>
                </a:highlight>
              </a:rPr>
              <a:t>The most commonly used lever is that of customer productivity, in which an offering helps a customer do things faster or better.</a:t>
            </a:r>
            <a:r>
              <a:rPr lang="en"/>
              <a:t> For Under Armour the customer productivity shows up under the “use” category, since their mission is to Make all athletes better.</a:t>
            </a:r>
          </a:p>
          <a:p>
            <a:pPr lvl="0">
              <a:spcBef>
                <a:spcPts val="0"/>
              </a:spcBef>
              <a:buNone/>
            </a:pPr>
            <a:endParaRPr/>
          </a:p>
          <a:p>
            <a:pPr lvl="0">
              <a:spcBef>
                <a:spcPts val="0"/>
              </a:spcBef>
              <a:buNone/>
            </a:pPr>
            <a:r>
              <a:rPr lang="en"/>
              <a:t>One of Under Armour’s brand values is reliability, which reduces the risk of buying their products for the customers.</a:t>
            </a:r>
          </a:p>
          <a:p>
            <a:pPr lvl="0">
              <a:spcBef>
                <a:spcPts val="0"/>
              </a:spcBef>
              <a:buNone/>
            </a:pPr>
            <a:br>
              <a:rPr lang="en">
                <a:solidFill>
                  <a:srgbClr val="303030"/>
                </a:solidFill>
                <a:highlight>
                  <a:srgbClr val="FFFFFF"/>
                </a:highlight>
              </a:rPr>
            </a:br>
            <a:r>
              <a:rPr lang="en">
                <a:solidFill>
                  <a:srgbClr val="303030"/>
                </a:solidFill>
                <a:highlight>
                  <a:srgbClr val="FFFFFF"/>
                </a:highlight>
              </a:rPr>
              <a:t>Under Armour want to tell a great story, and they want people to associate them with hard work, motivation and a sense of enjoying whatever challenge stands in front of you, which makes the use of their products a fun thing for the customers.  </a:t>
            </a:r>
          </a:p>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a:t>I guess Under Armour is positioned as a “same form” product type since the apparel market cannot differentiate their products too much from each other, OR they can be positioned as a “different form, same function” company since they are trying to be innovative with their materials of their products, etc.</a:t>
            </a:r>
          </a:p>
          <a:p>
            <a:pPr lvl="0">
              <a:lnSpc>
                <a:spcPct val="115000"/>
              </a:lnSpc>
              <a:spcBef>
                <a:spcPts val="0"/>
              </a:spcBef>
              <a:buNone/>
            </a:pPr>
            <a:endParaRPr/>
          </a:p>
          <a:p>
            <a:pPr lvl="0">
              <a:lnSpc>
                <a:spcPct val="115000"/>
              </a:lnSpc>
              <a:spcBef>
                <a:spcPts val="0"/>
              </a:spcBef>
              <a:buNone/>
            </a:pPr>
            <a:r>
              <a:rPr lang="en"/>
              <a:t>The price range of Under Armour is actually wide, the prices can go from low to high. But I would still say that their pricing is mid-level because athletic apparel is quite simple to imitate and the use of patents are not very efficient in this type of market, in fact Under Armour does not hold any fabric or process patents, and hence its product portfolio could be copied by “free riders” in the future., but the resource protection in this case comes from strong brand recognition and quality of their products which makes it possible for Under Armour to position most of their products above low-cost providers. </a:t>
            </a:r>
          </a:p>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rgbClr val="252525"/>
                </a:solidFill>
                <a:highlight>
                  <a:srgbClr val="FFFFFF"/>
                </a:highlight>
              </a:rPr>
              <a:t>Streamlining – reducing high-cost, low-value added activities in your value chain.</a:t>
            </a:r>
          </a:p>
          <a:p>
            <a:pPr lvl="0">
              <a:spcBef>
                <a:spcPts val="0"/>
              </a:spcBef>
              <a:buNone/>
            </a:pPr>
            <a:r>
              <a:rPr lang="en">
                <a:solidFill>
                  <a:srgbClr val="252525"/>
                </a:solidFill>
                <a:highlight>
                  <a:srgbClr val="FFFFFF"/>
                </a:highlight>
              </a:rPr>
              <a:t>Partnering - Expertise and economies of scale</a:t>
            </a:r>
          </a:p>
          <a:p>
            <a:pPr lvl="0">
              <a:spcBef>
                <a:spcPts val="0"/>
              </a:spcBef>
              <a:buNone/>
            </a:pPr>
            <a:r>
              <a:rPr lang="en">
                <a:solidFill>
                  <a:srgbClr val="252525"/>
                </a:solidFill>
                <a:highlight>
                  <a:srgbClr val="FFFFFF"/>
                </a:highlight>
              </a:rPr>
              <a:t>- Low-cost advantage</a:t>
            </a:r>
          </a:p>
          <a:p>
            <a:pPr lvl="0">
              <a:spcBef>
                <a:spcPts val="0"/>
              </a:spcBef>
              <a:buNone/>
            </a:pPr>
            <a:endParaRPr>
              <a:solidFill>
                <a:srgbClr val="252525"/>
              </a:solidFill>
              <a:highlight>
                <a:srgbClr val="FFFFFF"/>
              </a:highlight>
            </a:endParaRPr>
          </a:p>
          <a:p>
            <a:pPr lvl="0">
              <a:spcBef>
                <a:spcPts val="0"/>
              </a:spcBef>
              <a:buNone/>
            </a:pPr>
            <a:r>
              <a:rPr lang="en">
                <a:solidFill>
                  <a:srgbClr val="252525"/>
                </a:solidFill>
                <a:highlight>
                  <a:srgbClr val="FFFFFF"/>
                </a:highlight>
              </a:rPr>
              <a:t>Under Armour mostly use partnering in their target costing, in order to get the expertise they are looking for to better serve their customers.</a:t>
            </a:r>
          </a:p>
          <a:p>
            <a:pPr lvl="0">
              <a:spcBef>
                <a:spcPts val="0"/>
              </a:spcBef>
              <a:buNone/>
            </a:pPr>
            <a:r>
              <a:rPr lang="en">
                <a:solidFill>
                  <a:srgbClr val="252525"/>
                </a:solidFill>
                <a:highlight>
                  <a:srgbClr val="FFFFFF"/>
                </a:highlight>
              </a:rPr>
              <a:t>Ex. Under Armour has a strategic partnership with </a:t>
            </a:r>
            <a:r>
              <a:rPr lang="en">
                <a:highlight>
                  <a:srgbClr val="FFFFFF"/>
                </a:highlight>
              </a:rPr>
              <a:t>IBM</a:t>
            </a:r>
            <a:r>
              <a:rPr lang="en">
                <a:solidFill>
                  <a:srgbClr val="252525"/>
                </a:solidFill>
                <a:highlight>
                  <a:srgbClr val="FFFFFF"/>
                </a:highlight>
              </a:rPr>
              <a:t> to use IBM </a:t>
            </a:r>
            <a:r>
              <a:rPr lang="en"/>
              <a:t>Watson</a:t>
            </a:r>
            <a:r>
              <a:rPr lang="en">
                <a:solidFill>
                  <a:srgbClr val="252525"/>
                </a:solidFill>
              </a:rPr>
              <a:t>'s </a:t>
            </a:r>
            <a:r>
              <a:rPr lang="en"/>
              <a:t>cognitive computing</a:t>
            </a:r>
            <a:r>
              <a:rPr lang="en">
                <a:solidFill>
                  <a:srgbClr val="252525"/>
                </a:solidFill>
              </a:rPr>
              <a:t> technology to provide meaningful data from its IOT kit and UA Record app (which is their</a:t>
            </a:r>
            <a:r>
              <a:rPr lang="en"/>
              <a:t> </a:t>
            </a:r>
            <a:r>
              <a:rPr lang="en">
                <a:highlight>
                  <a:srgbClr val="FFFFFF"/>
                </a:highlight>
              </a:rPr>
              <a:t>health and fitness system).</a:t>
            </a:r>
            <a:br>
              <a:rPr lang="en">
                <a:highlight>
                  <a:srgbClr val="FFFFFF"/>
                </a:highlight>
              </a:rPr>
            </a:br>
            <a:endParaRPr lang="en">
              <a:highlight>
                <a:srgbClr val="FFFFFF"/>
              </a:highlight>
            </a:endParaRPr>
          </a:p>
          <a:p>
            <a:pPr lvl="0">
              <a:spcBef>
                <a:spcPts val="0"/>
              </a:spcBef>
              <a:buNone/>
            </a:pPr>
            <a:r>
              <a:rPr lang="en"/>
              <a:t>Another example of one of their partnerships is the NBA FIT App combines the best of Under Armour Connected Fitness and the NBA’s resources into a single mobile experience. It is the only fitness app on the market to feature training videos and tips from NBA and WNBA players as well as strength and conditioning coaches.</a:t>
            </a:r>
          </a:p>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1800">
                <a:solidFill>
                  <a:schemeClr val="dk2"/>
                </a:solidFill>
                <a:latin typeface="Roboto"/>
                <a:ea typeface="Roboto"/>
                <a:cs typeface="Roboto"/>
                <a:sym typeface="Roboto"/>
              </a:rPr>
              <a:t>Focused on narrow piece of market, niche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http://www.businessinsider.com/how-under-armour-plans-to-do-something-nike-failed-to-do-conquer-the-golf-world-2016-3"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www.nytimes.com/2015/06/15/business/media/under-armour-is-swinging-for-the-stars.html?_r=0" TargetMode="External"/><Relationship Id="rId4" Type="http://schemas.openxmlformats.org/officeDocument/2006/relationships/hyperlink" Target="http://www.baltimoresun.com/business/under-armour-blog/bs-bz-under-armour-fitness-technology-20150207-story.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a:spcBef>
                <a:spcPts val="0"/>
              </a:spcBef>
              <a:buNone/>
            </a:pPr>
            <a:r>
              <a:rPr lang="en"/>
              <a:t>Summary of Lessons Learned: Part 2</a:t>
            </a:r>
          </a:p>
        </p:txBody>
      </p:sp>
      <p:sp>
        <p:nvSpPr>
          <p:cNvPr id="86" name="Shape 86"/>
          <p:cNvSpPr txBox="1">
            <a:spLocks noGrp="1"/>
          </p:cNvSpPr>
          <p:nvPr>
            <p:ph type="subTitle" idx="1"/>
          </p:nvPr>
        </p:nvSpPr>
        <p:spPr>
          <a:xfrm>
            <a:off x="248325" y="2797175"/>
            <a:ext cx="8520600" cy="792600"/>
          </a:xfrm>
          <a:prstGeom prst="rect">
            <a:avLst/>
          </a:prstGeom>
        </p:spPr>
        <p:txBody>
          <a:bodyPr lIns="91425" tIns="91425" rIns="91425" bIns="91425" anchor="t" anchorCtr="0">
            <a:noAutofit/>
          </a:bodyPr>
          <a:lstStyle/>
          <a:p>
            <a:pPr lvl="0">
              <a:spcBef>
                <a:spcPts val="0"/>
              </a:spcBef>
              <a:buNone/>
            </a:pPr>
            <a:r>
              <a:rPr lang="en" dirty="0"/>
              <a:t>Kathleen Armitage, Megan Vandenburg, Jordan Horton, Ashley Reyna, Ryan Trottier, Hannes Ronneblad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1675"/>
            <a:ext cx="8520600" cy="607800"/>
          </a:xfrm>
          <a:prstGeom prst="rect">
            <a:avLst/>
          </a:prstGeom>
        </p:spPr>
        <p:txBody>
          <a:bodyPr lIns="91425" tIns="91425" rIns="91425" bIns="91425" anchor="t" anchorCtr="0">
            <a:noAutofit/>
          </a:bodyPr>
          <a:lstStyle/>
          <a:p>
            <a:pPr lvl="0">
              <a:spcBef>
                <a:spcPts val="0"/>
              </a:spcBef>
              <a:buNone/>
            </a:pPr>
            <a:r>
              <a:rPr lang="en"/>
              <a:t>Strategic Offense</a:t>
            </a:r>
          </a:p>
        </p:txBody>
      </p:sp>
      <p:sp>
        <p:nvSpPr>
          <p:cNvPr id="143" name="Shape 143"/>
          <p:cNvSpPr txBox="1">
            <a:spLocks noGrp="1"/>
          </p:cNvSpPr>
          <p:nvPr>
            <p:ph type="body" idx="1"/>
          </p:nvPr>
        </p:nvSpPr>
        <p:spPr>
          <a:xfrm>
            <a:off x="269450" y="1261550"/>
            <a:ext cx="8520600" cy="3339000"/>
          </a:xfrm>
          <a:prstGeom prst="rect">
            <a:avLst/>
          </a:prstGeom>
        </p:spPr>
        <p:txBody>
          <a:bodyPr lIns="91425" tIns="91425" rIns="91425" bIns="91425" anchor="t" anchorCtr="0">
            <a:noAutofit/>
          </a:bodyPr>
          <a:lstStyle/>
          <a:p>
            <a:pPr lvl="0">
              <a:spcBef>
                <a:spcPts val="500"/>
              </a:spcBef>
              <a:spcAft>
                <a:spcPts val="0"/>
              </a:spcAft>
              <a:buNone/>
            </a:pPr>
            <a:r>
              <a:rPr lang="en" sz="1400">
                <a:solidFill>
                  <a:srgbClr val="000000"/>
                </a:solidFill>
              </a:rPr>
              <a:t>•A strategic offense should exploit the power of a company’s strongest competitive asset</a:t>
            </a:r>
          </a:p>
          <a:p>
            <a:pPr lvl="0">
              <a:spcBef>
                <a:spcPts val="500"/>
              </a:spcBef>
              <a:spcAft>
                <a:spcPts val="0"/>
              </a:spcAft>
              <a:buNone/>
            </a:pPr>
            <a:r>
              <a:rPr lang="en" sz="1400">
                <a:solidFill>
                  <a:srgbClr val="000000"/>
                </a:solidFill>
              </a:rPr>
              <a:t>•There are seven principal offensive strategy options</a:t>
            </a:r>
          </a:p>
          <a:p>
            <a:pPr lvl="0">
              <a:spcBef>
                <a:spcPts val="400"/>
              </a:spcBef>
              <a:spcAft>
                <a:spcPts val="0"/>
              </a:spcAft>
              <a:buNone/>
            </a:pPr>
            <a:r>
              <a:rPr lang="en" sz="1400">
                <a:solidFill>
                  <a:srgbClr val="000000"/>
                </a:solidFill>
              </a:rPr>
              <a:t>–Offering an equally good or better product at a lower price</a:t>
            </a:r>
          </a:p>
          <a:p>
            <a:pPr lvl="0">
              <a:spcBef>
                <a:spcPts val="400"/>
              </a:spcBef>
              <a:spcAft>
                <a:spcPts val="0"/>
              </a:spcAft>
              <a:buNone/>
            </a:pPr>
            <a:r>
              <a:rPr lang="en" sz="1400">
                <a:solidFill>
                  <a:srgbClr val="000000"/>
                </a:solidFill>
              </a:rPr>
              <a:t>–Leapfrogging competitors by being the first to market with next-generation products</a:t>
            </a:r>
          </a:p>
          <a:p>
            <a:pPr lvl="0">
              <a:spcBef>
                <a:spcPts val="400"/>
              </a:spcBef>
              <a:spcAft>
                <a:spcPts val="0"/>
              </a:spcAft>
              <a:buNone/>
            </a:pPr>
            <a:r>
              <a:rPr lang="en" sz="1400">
                <a:solidFill>
                  <a:srgbClr val="000000"/>
                </a:solidFill>
              </a:rPr>
              <a:t>–Pursuing continuous product innovation to draw sales and market share away from less innovative rivals</a:t>
            </a:r>
          </a:p>
          <a:p>
            <a:pPr lvl="0">
              <a:spcBef>
                <a:spcPts val="400"/>
              </a:spcBef>
              <a:spcAft>
                <a:spcPts val="0"/>
              </a:spcAft>
              <a:buNone/>
            </a:pPr>
            <a:r>
              <a:rPr lang="en" sz="1400">
                <a:solidFill>
                  <a:srgbClr val="000000"/>
                </a:solidFill>
              </a:rPr>
              <a:t>–Pursuing disruptive product innovations to create new markets</a:t>
            </a:r>
          </a:p>
          <a:p>
            <a:pPr lvl="0">
              <a:spcBef>
                <a:spcPts val="400"/>
              </a:spcBef>
              <a:spcAft>
                <a:spcPts val="0"/>
              </a:spcAft>
              <a:buNone/>
            </a:pPr>
            <a:r>
              <a:rPr lang="en" sz="1400">
                <a:solidFill>
                  <a:srgbClr val="000000"/>
                </a:solidFill>
              </a:rPr>
              <a:t>–Adopting and improving on the good ideas of other companies</a:t>
            </a:r>
          </a:p>
          <a:p>
            <a:pPr lvl="0">
              <a:spcBef>
                <a:spcPts val="400"/>
              </a:spcBef>
              <a:spcAft>
                <a:spcPts val="0"/>
              </a:spcAft>
              <a:buNone/>
            </a:pPr>
            <a:r>
              <a:rPr lang="en" sz="1400">
                <a:solidFill>
                  <a:srgbClr val="000000"/>
                </a:solidFill>
              </a:rPr>
              <a:t>–Using hit-and-run or guerrilla warface tactics to grab market share from complacent or distracted rivals</a:t>
            </a:r>
          </a:p>
          <a:p>
            <a:pPr lvl="0">
              <a:spcBef>
                <a:spcPts val="400"/>
              </a:spcBef>
              <a:spcAft>
                <a:spcPts val="0"/>
              </a:spcAft>
              <a:buNone/>
            </a:pPr>
            <a:r>
              <a:rPr lang="en" sz="1400">
                <a:solidFill>
                  <a:srgbClr val="000000"/>
                </a:solidFill>
              </a:rPr>
              <a:t>–Launching a preemptive strike to secure an industry’s limited  resources or capture a rare opportunity </a:t>
            </a:r>
          </a:p>
          <a:p>
            <a:pPr lvl="0">
              <a:spcBef>
                <a:spcPts val="0"/>
              </a:spcBef>
              <a:buNone/>
            </a:pP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Choosing which Rivals to Attack</a:t>
            </a:r>
          </a:p>
        </p:txBody>
      </p:sp>
      <p:sp>
        <p:nvSpPr>
          <p:cNvPr id="149" name="Shape 14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800"/>
              </a:spcBef>
              <a:spcAft>
                <a:spcPts val="0"/>
              </a:spcAft>
              <a:buNone/>
            </a:pPr>
            <a:r>
              <a:rPr lang="en">
                <a:solidFill>
                  <a:srgbClr val="000000"/>
                </a:solidFill>
              </a:rPr>
              <a:t>•There are four targets for offensive attacks</a:t>
            </a:r>
          </a:p>
          <a:p>
            <a:pPr lvl="0">
              <a:spcBef>
                <a:spcPts val="700"/>
              </a:spcBef>
              <a:spcAft>
                <a:spcPts val="0"/>
              </a:spcAft>
              <a:buNone/>
            </a:pPr>
            <a:r>
              <a:rPr lang="en">
                <a:solidFill>
                  <a:srgbClr val="000000"/>
                </a:solidFill>
              </a:rPr>
              <a:t>–Market leaders that are vulnerable</a:t>
            </a:r>
          </a:p>
          <a:p>
            <a:pPr lvl="0">
              <a:spcBef>
                <a:spcPts val="700"/>
              </a:spcBef>
              <a:spcAft>
                <a:spcPts val="0"/>
              </a:spcAft>
              <a:buNone/>
            </a:pPr>
            <a:r>
              <a:rPr lang="en">
                <a:solidFill>
                  <a:srgbClr val="000000"/>
                </a:solidFill>
              </a:rPr>
              <a:t>–Runner-up firms with weaknesses in areas where the challenger is strong</a:t>
            </a:r>
          </a:p>
          <a:p>
            <a:pPr lvl="0">
              <a:spcBef>
                <a:spcPts val="700"/>
              </a:spcBef>
              <a:spcAft>
                <a:spcPts val="0"/>
              </a:spcAft>
              <a:buNone/>
            </a:pPr>
            <a:r>
              <a:rPr lang="en">
                <a:solidFill>
                  <a:srgbClr val="000000"/>
                </a:solidFill>
              </a:rPr>
              <a:t>–Struggling enterprises that are on the verge of going under</a:t>
            </a:r>
          </a:p>
          <a:p>
            <a:pPr lvl="0">
              <a:spcBef>
                <a:spcPts val="700"/>
              </a:spcBef>
              <a:spcAft>
                <a:spcPts val="0"/>
              </a:spcAft>
              <a:buNone/>
            </a:pPr>
            <a:r>
              <a:rPr lang="en">
                <a:solidFill>
                  <a:srgbClr val="000000"/>
                </a:solidFill>
              </a:rPr>
              <a:t>–Small local and regional firms with limited capabilities</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First-Mover or Last-Mover</a:t>
            </a:r>
          </a:p>
        </p:txBody>
      </p:sp>
      <p:sp>
        <p:nvSpPr>
          <p:cNvPr id="155" name="Shape 15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800"/>
              </a:spcBef>
              <a:spcAft>
                <a:spcPts val="0"/>
              </a:spcAft>
              <a:buNone/>
            </a:pPr>
            <a:r>
              <a:rPr lang="en">
                <a:solidFill>
                  <a:srgbClr val="000000"/>
                </a:solidFill>
              </a:rPr>
              <a:t>•First-Movers are the </a:t>
            </a:r>
            <a:r>
              <a:rPr lang="en" u="sng">
                <a:solidFill>
                  <a:srgbClr val="000000"/>
                </a:solidFill>
              </a:rPr>
              <a:t>market pioneers</a:t>
            </a:r>
          </a:p>
          <a:p>
            <a:pPr lvl="0">
              <a:spcBef>
                <a:spcPts val="700"/>
              </a:spcBef>
              <a:spcAft>
                <a:spcPts val="0"/>
              </a:spcAft>
              <a:buNone/>
            </a:pPr>
            <a:r>
              <a:rPr lang="en">
                <a:solidFill>
                  <a:srgbClr val="000000"/>
                </a:solidFill>
              </a:rPr>
              <a:t>–They are the companies that spend more in development and take on the most risk because they are the first to put a new product on the market.</a:t>
            </a:r>
          </a:p>
          <a:p>
            <a:pPr lvl="0">
              <a:spcBef>
                <a:spcPts val="800"/>
              </a:spcBef>
              <a:spcAft>
                <a:spcPts val="0"/>
              </a:spcAft>
              <a:buNone/>
            </a:pPr>
            <a:r>
              <a:rPr lang="en">
                <a:solidFill>
                  <a:srgbClr val="000000"/>
                </a:solidFill>
              </a:rPr>
              <a:t>•Last-Movers are </a:t>
            </a:r>
            <a:r>
              <a:rPr lang="en" u="sng">
                <a:solidFill>
                  <a:srgbClr val="000000"/>
                </a:solidFill>
              </a:rPr>
              <a:t>followers</a:t>
            </a:r>
          </a:p>
          <a:p>
            <a:pPr lvl="0">
              <a:spcBef>
                <a:spcPts val="700"/>
              </a:spcBef>
              <a:spcAft>
                <a:spcPts val="0"/>
              </a:spcAft>
              <a:buNone/>
            </a:pPr>
            <a:r>
              <a:rPr lang="en">
                <a:solidFill>
                  <a:srgbClr val="000000"/>
                </a:solidFill>
              </a:rPr>
              <a:t>–These are the companies that wait for the First-Movers to do all the heavy lifting and then they copy them; they try to improve on the ground work laid out by the First-Movers</a:t>
            </a:r>
          </a:p>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Scope of the Firm</a:t>
            </a:r>
          </a:p>
        </p:txBody>
      </p:sp>
      <p:sp>
        <p:nvSpPr>
          <p:cNvPr id="161" name="Shape 16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800"/>
              </a:spcBef>
              <a:spcAft>
                <a:spcPts val="0"/>
              </a:spcAft>
              <a:buNone/>
            </a:pPr>
            <a:r>
              <a:rPr lang="en">
                <a:solidFill>
                  <a:srgbClr val="000000"/>
                </a:solidFill>
              </a:rPr>
              <a:t>•The scope of the firm is the focus on what the company will preform internally and externally.</a:t>
            </a:r>
          </a:p>
          <a:p>
            <a:pPr lvl="0">
              <a:spcBef>
                <a:spcPts val="800"/>
              </a:spcBef>
              <a:spcAft>
                <a:spcPts val="0"/>
              </a:spcAft>
              <a:buNone/>
            </a:pPr>
            <a:r>
              <a:rPr lang="en">
                <a:solidFill>
                  <a:srgbClr val="000000"/>
                </a:solidFill>
              </a:rPr>
              <a:t>•The firm needs to decide if it wants to produce goods within its own factories, if it wants to outsource production, or if it wants to acquire another company that already does what they want to do.</a:t>
            </a:r>
          </a:p>
          <a:p>
            <a:pPr lvl="0">
              <a:spcBef>
                <a:spcPts val="700"/>
              </a:spcBef>
              <a:spcAft>
                <a:spcPts val="0"/>
              </a:spcAft>
              <a:buNone/>
            </a:pPr>
            <a:r>
              <a:rPr lang="en">
                <a:solidFill>
                  <a:srgbClr val="000000"/>
                </a:solidFill>
              </a:rPr>
              <a:t>–Horizontal acquisition, Vertical acquisition, Outsourcing, Etc.</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Benefits of an Alliance or Partnership</a:t>
            </a:r>
          </a:p>
        </p:txBody>
      </p:sp>
      <p:sp>
        <p:nvSpPr>
          <p:cNvPr id="167" name="Shape 16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800"/>
              </a:spcBef>
              <a:spcAft>
                <a:spcPts val="0"/>
              </a:spcAft>
              <a:buNone/>
            </a:pPr>
            <a:r>
              <a:rPr lang="en">
                <a:solidFill>
                  <a:srgbClr val="000000"/>
                </a:solidFill>
              </a:rPr>
              <a:t>•Picking a good partner</a:t>
            </a:r>
          </a:p>
          <a:p>
            <a:pPr lvl="0">
              <a:spcBef>
                <a:spcPts val="800"/>
              </a:spcBef>
              <a:spcAft>
                <a:spcPts val="0"/>
              </a:spcAft>
              <a:buNone/>
            </a:pPr>
            <a:r>
              <a:rPr lang="en">
                <a:solidFill>
                  <a:srgbClr val="000000"/>
                </a:solidFill>
              </a:rPr>
              <a:t>•Being sensitive to cultural differences</a:t>
            </a:r>
          </a:p>
          <a:p>
            <a:pPr lvl="0">
              <a:spcBef>
                <a:spcPts val="800"/>
              </a:spcBef>
              <a:spcAft>
                <a:spcPts val="0"/>
              </a:spcAft>
              <a:buNone/>
            </a:pPr>
            <a:r>
              <a:rPr lang="en">
                <a:solidFill>
                  <a:srgbClr val="000000"/>
                </a:solidFill>
              </a:rPr>
              <a:t>•Recognizing that the alliance must benefit both sides</a:t>
            </a:r>
          </a:p>
          <a:p>
            <a:pPr lvl="0">
              <a:spcBef>
                <a:spcPts val="800"/>
              </a:spcBef>
              <a:spcAft>
                <a:spcPts val="0"/>
              </a:spcAft>
              <a:buNone/>
            </a:pPr>
            <a:r>
              <a:rPr lang="en">
                <a:solidFill>
                  <a:srgbClr val="000000"/>
                </a:solidFill>
              </a:rPr>
              <a:t>•Ensuring that both parties live up to their commitments</a:t>
            </a:r>
          </a:p>
          <a:p>
            <a:pPr lvl="0">
              <a:spcBef>
                <a:spcPts val="800"/>
              </a:spcBef>
              <a:spcAft>
                <a:spcPts val="0"/>
              </a:spcAft>
              <a:buNone/>
            </a:pPr>
            <a:r>
              <a:rPr lang="en">
                <a:solidFill>
                  <a:srgbClr val="000000"/>
                </a:solidFill>
              </a:rPr>
              <a:t>•Structuring the decision-making process so that actions can be taken swiftly</a:t>
            </a:r>
          </a:p>
          <a:p>
            <a:pPr lvl="0">
              <a:spcBef>
                <a:spcPts val="800"/>
              </a:spcBef>
              <a:spcAft>
                <a:spcPts val="0"/>
              </a:spcAft>
              <a:buNone/>
            </a:pPr>
            <a:r>
              <a:rPr lang="en">
                <a:solidFill>
                  <a:srgbClr val="000000"/>
                </a:solidFill>
              </a:rPr>
              <a:t>•Managing the learning process and making adjustments as needed</a:t>
            </a: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BOS Chapter 4: Focus on the big picture, not the numbers</a:t>
            </a:r>
          </a:p>
        </p:txBody>
      </p:sp>
      <p:sp>
        <p:nvSpPr>
          <p:cNvPr id="173" name="Shape 173"/>
          <p:cNvSpPr txBox="1">
            <a:spLocks noGrp="1"/>
          </p:cNvSpPr>
          <p:nvPr>
            <p:ph type="body" idx="1"/>
          </p:nvPr>
        </p:nvSpPr>
        <p:spPr>
          <a:xfrm>
            <a:off x="311700" y="1446450"/>
            <a:ext cx="8520600" cy="3339000"/>
          </a:xfrm>
          <a:prstGeom prst="rect">
            <a:avLst/>
          </a:prstGeom>
        </p:spPr>
        <p:txBody>
          <a:bodyPr lIns="91425" tIns="91425" rIns="91425" bIns="91425" anchor="t" anchorCtr="0">
            <a:noAutofit/>
          </a:bodyPr>
          <a:lstStyle/>
          <a:p>
            <a:pPr marL="457200" lvl="0" indent="-317500" rtl="0">
              <a:spcBef>
                <a:spcPts val="0"/>
              </a:spcBef>
              <a:buSzPct val="100000"/>
              <a:buChar char="●"/>
            </a:pPr>
            <a:r>
              <a:rPr lang="en" sz="1400"/>
              <a:t>4 steps of visualizing strategy </a:t>
            </a:r>
          </a:p>
          <a:p>
            <a:pPr marL="914400" lvl="1" indent="-228600" rtl="0">
              <a:spcBef>
                <a:spcPts val="0"/>
              </a:spcBef>
              <a:buChar char="○"/>
            </a:pPr>
            <a:r>
              <a:rPr lang="en"/>
              <a:t>Visual Awakening</a:t>
            </a:r>
          </a:p>
          <a:p>
            <a:pPr marL="1371600" lvl="2" indent="-228600" rtl="0">
              <a:spcBef>
                <a:spcPts val="0"/>
              </a:spcBef>
              <a:buChar char="■"/>
            </a:pPr>
            <a:r>
              <a:rPr lang="en"/>
              <a:t>See where your strategy needs to change</a:t>
            </a:r>
          </a:p>
          <a:p>
            <a:pPr marL="914400" lvl="1" indent="-228600" rtl="0">
              <a:spcBef>
                <a:spcPts val="0"/>
              </a:spcBef>
              <a:buChar char="○"/>
            </a:pPr>
            <a:r>
              <a:rPr lang="en"/>
              <a:t>Visual Exploration</a:t>
            </a:r>
          </a:p>
          <a:p>
            <a:pPr marL="1371600" lvl="2" indent="-228600" rtl="0">
              <a:spcBef>
                <a:spcPts val="0"/>
              </a:spcBef>
              <a:buChar char="■"/>
            </a:pPr>
            <a:r>
              <a:rPr lang="en"/>
              <a:t>Observe distinctive advantages of alternatives products and services</a:t>
            </a:r>
          </a:p>
          <a:p>
            <a:pPr marL="914400" lvl="1" indent="-228600" rtl="0">
              <a:spcBef>
                <a:spcPts val="0"/>
              </a:spcBef>
              <a:buChar char="○"/>
            </a:pPr>
            <a:r>
              <a:rPr lang="en"/>
              <a:t>Visual Strategy Fair </a:t>
            </a:r>
          </a:p>
          <a:p>
            <a:pPr marL="1371600" lvl="2" indent="-228600" rtl="0">
              <a:spcBef>
                <a:spcPts val="0"/>
              </a:spcBef>
              <a:buChar char="■"/>
            </a:pPr>
            <a:r>
              <a:rPr lang="en"/>
              <a:t>Use feedback from “to be” strategy canvas to develop future strategy</a:t>
            </a:r>
          </a:p>
          <a:p>
            <a:pPr marL="914400" lvl="1" indent="-228600" rtl="0">
              <a:spcBef>
                <a:spcPts val="0"/>
              </a:spcBef>
              <a:buChar char="○"/>
            </a:pPr>
            <a:r>
              <a:rPr lang="en"/>
              <a:t>Visual Communication </a:t>
            </a:r>
          </a:p>
          <a:p>
            <a:pPr marL="1371600" lvl="2" indent="-228600" rtl="0">
              <a:spcBef>
                <a:spcPts val="0"/>
              </a:spcBef>
              <a:buChar char="■"/>
            </a:pPr>
            <a:r>
              <a:rPr lang="en"/>
              <a:t>Communicate before-and-after strategic profiles to compare </a:t>
            </a:r>
          </a:p>
          <a:p>
            <a:pPr lvl="0" rt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Pioneer-Migrator-Settler Map</a:t>
            </a:r>
          </a:p>
        </p:txBody>
      </p:sp>
      <p:sp>
        <p:nvSpPr>
          <p:cNvPr id="179" name="Shape 17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lnSpc>
                <a:spcPct val="100000"/>
              </a:lnSpc>
              <a:spcBef>
                <a:spcPts val="0"/>
              </a:spcBef>
            </a:pPr>
            <a:r>
              <a:rPr lang="en"/>
              <a:t>Pioneers</a:t>
            </a:r>
          </a:p>
          <a:p>
            <a:pPr marL="914400" lvl="1" indent="-342900" rtl="0">
              <a:lnSpc>
                <a:spcPct val="100000"/>
              </a:lnSpc>
              <a:spcBef>
                <a:spcPts val="0"/>
              </a:spcBef>
              <a:buSzPct val="100000"/>
            </a:pPr>
            <a:r>
              <a:rPr lang="en" sz="1800"/>
              <a:t>Strategist </a:t>
            </a:r>
          </a:p>
          <a:p>
            <a:pPr marL="457200" lvl="0" indent="-228600" rtl="0">
              <a:lnSpc>
                <a:spcPct val="100000"/>
              </a:lnSpc>
              <a:spcBef>
                <a:spcPts val="0"/>
              </a:spcBef>
            </a:pPr>
            <a:r>
              <a:rPr lang="en"/>
              <a:t>Settler</a:t>
            </a:r>
          </a:p>
          <a:p>
            <a:pPr marL="914400" lvl="1" indent="-342900" rtl="0">
              <a:lnSpc>
                <a:spcPct val="100000"/>
              </a:lnSpc>
              <a:spcBef>
                <a:spcPts val="0"/>
              </a:spcBef>
              <a:buSzPct val="100000"/>
            </a:pPr>
            <a:r>
              <a:rPr lang="en" sz="1800"/>
              <a:t>Settle for status quo</a:t>
            </a:r>
          </a:p>
          <a:p>
            <a:pPr marL="457200" lvl="0" indent="-228600" rtl="0">
              <a:lnSpc>
                <a:spcPct val="100000"/>
              </a:lnSpc>
              <a:spcBef>
                <a:spcPts val="0"/>
              </a:spcBef>
            </a:pPr>
            <a:r>
              <a:rPr lang="en"/>
              <a:t>Migrator</a:t>
            </a:r>
          </a:p>
          <a:p>
            <a:pPr marL="914400" lvl="1" indent="-228600" rtl="0">
              <a:lnSpc>
                <a:spcPct val="100000"/>
              </a:lnSpc>
              <a:spcBef>
                <a:spcPts val="0"/>
              </a:spcBef>
            </a:pPr>
            <a:r>
              <a:rPr lang="en" sz="1800"/>
              <a:t>Offer some improvement</a:t>
            </a:r>
            <a:r>
              <a:rPr lang="en"/>
              <a:t> </a:t>
            </a:r>
          </a:p>
          <a:p>
            <a:pPr lvl="0">
              <a:lnSpc>
                <a:spcPct val="100000"/>
              </a:lnSpc>
              <a:spcBef>
                <a:spcPts val="0"/>
              </a:spcBef>
              <a:buNone/>
            </a:pPr>
            <a:r>
              <a:rPr lang="en"/>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PMS MAP</a:t>
            </a:r>
          </a:p>
        </p:txBody>
      </p:sp>
      <p:sp>
        <p:nvSpPr>
          <p:cNvPr id="185" name="Shape 18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186" name="Shape 186"/>
          <p:cNvPicPr preferRelativeResize="0"/>
          <p:nvPr/>
        </p:nvPicPr>
        <p:blipFill>
          <a:blip r:embed="rId3">
            <a:alphaModFix/>
          </a:blip>
          <a:stretch>
            <a:fillRect/>
          </a:stretch>
        </p:blipFill>
        <p:spPr>
          <a:xfrm>
            <a:off x="311696" y="1229873"/>
            <a:ext cx="5335602" cy="3338999"/>
          </a:xfrm>
          <a:prstGeom prst="rect">
            <a:avLst/>
          </a:prstGeom>
          <a:noFill/>
          <a:ln>
            <a:noFill/>
          </a:ln>
        </p:spPr>
      </p:pic>
      <p:pic>
        <p:nvPicPr>
          <p:cNvPr id="187" name="Shape 187"/>
          <p:cNvPicPr preferRelativeResize="0"/>
          <p:nvPr/>
        </p:nvPicPr>
        <p:blipFill>
          <a:blip r:embed="rId4">
            <a:alphaModFix/>
          </a:blip>
          <a:stretch>
            <a:fillRect/>
          </a:stretch>
        </p:blipFill>
        <p:spPr>
          <a:xfrm>
            <a:off x="5836399" y="1592999"/>
            <a:ext cx="2787925" cy="1607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BOS Chapter 5: Reach Beyond Existing Demand</a:t>
            </a:r>
          </a:p>
        </p:txBody>
      </p:sp>
      <p:sp>
        <p:nvSpPr>
          <p:cNvPr id="193" name="Shape 19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Shift focus from:</a:t>
            </a:r>
          </a:p>
          <a:p>
            <a:pPr marL="457200" lvl="0" indent="-228600" rtl="0">
              <a:spcBef>
                <a:spcPts val="0"/>
              </a:spcBef>
            </a:pPr>
            <a:r>
              <a:rPr lang="en"/>
              <a:t>Existing customers</a:t>
            </a:r>
          </a:p>
          <a:p>
            <a:pPr marL="457200" lvl="0" indent="-228600" rtl="0">
              <a:spcBef>
                <a:spcPts val="0"/>
              </a:spcBef>
            </a:pPr>
            <a:r>
              <a:rPr lang="en"/>
              <a:t>Finer segmentation</a:t>
            </a:r>
          </a:p>
          <a:p>
            <a:pPr marL="457200" lvl="0" indent="-228600" rtl="0">
              <a:spcBef>
                <a:spcPts val="0"/>
              </a:spcBef>
            </a:pPr>
            <a:r>
              <a:rPr lang="en"/>
              <a:t>Customer differences</a:t>
            </a:r>
          </a:p>
          <a:p>
            <a:pPr lvl="0" rtl="0">
              <a:spcBef>
                <a:spcPts val="0"/>
              </a:spcBef>
              <a:buNone/>
            </a:pPr>
            <a:r>
              <a:rPr lang="en"/>
              <a:t>To:</a:t>
            </a:r>
          </a:p>
          <a:p>
            <a:pPr marL="457200" lvl="0" indent="-228600" rtl="0">
              <a:spcBef>
                <a:spcPts val="0"/>
              </a:spcBef>
            </a:pPr>
            <a:r>
              <a:rPr lang="en"/>
              <a:t>Noncustomers</a:t>
            </a:r>
          </a:p>
          <a:p>
            <a:pPr marL="457200" lvl="0" indent="-228600" rtl="0">
              <a:spcBef>
                <a:spcPts val="0"/>
              </a:spcBef>
            </a:pPr>
            <a:r>
              <a:rPr lang="en"/>
              <a:t>Desegmentation</a:t>
            </a:r>
          </a:p>
          <a:p>
            <a:pPr marL="457200" lvl="0" indent="-228600">
              <a:spcBef>
                <a:spcPts val="0"/>
              </a:spcBef>
            </a:pPr>
            <a:r>
              <a:rPr lang="en"/>
              <a:t>Customer commonalities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Three Tiers of Noncustomers</a:t>
            </a:r>
          </a:p>
        </p:txBody>
      </p:sp>
      <p:sp>
        <p:nvSpPr>
          <p:cNvPr id="199" name="Shape 199"/>
          <p:cNvSpPr/>
          <p:nvPr/>
        </p:nvSpPr>
        <p:spPr>
          <a:xfrm>
            <a:off x="1910575" y="1980250"/>
            <a:ext cx="2122800" cy="19857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0" name="Shape 200"/>
          <p:cNvSpPr/>
          <p:nvPr/>
        </p:nvSpPr>
        <p:spPr>
          <a:xfrm rot="10800000" flipH="1">
            <a:off x="1910575" y="1573650"/>
            <a:ext cx="3369300" cy="29256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1" name="Shape 201"/>
          <p:cNvSpPr/>
          <p:nvPr/>
        </p:nvSpPr>
        <p:spPr>
          <a:xfrm>
            <a:off x="1910575" y="908125"/>
            <a:ext cx="4668300" cy="40347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latin typeface="Roboto"/>
                <a:ea typeface="Roboto"/>
                <a:cs typeface="Roboto"/>
                <a:sym typeface="Roboto"/>
              </a:rPr>
              <a:t>First tier:</a:t>
            </a:r>
          </a:p>
          <a:p>
            <a:pPr lvl="0">
              <a:spcBef>
                <a:spcPts val="0"/>
              </a:spcBef>
              <a:buNone/>
            </a:pPr>
            <a:r>
              <a:rPr lang="en">
                <a:latin typeface="Roboto"/>
                <a:ea typeface="Roboto"/>
                <a:cs typeface="Roboto"/>
                <a:sym typeface="Roboto"/>
              </a:rPr>
              <a:t>“Soon-to-be”</a:t>
            </a:r>
          </a:p>
        </p:txBody>
      </p:sp>
      <p:sp>
        <p:nvSpPr>
          <p:cNvPr id="202" name="Shape 202"/>
          <p:cNvSpPr txBox="1"/>
          <p:nvPr/>
        </p:nvSpPr>
        <p:spPr>
          <a:xfrm>
            <a:off x="4033675" y="2618200"/>
            <a:ext cx="1246200" cy="709800"/>
          </a:xfrm>
          <a:prstGeom prst="rect">
            <a:avLst/>
          </a:prstGeom>
          <a:noFill/>
          <a:ln>
            <a:noFill/>
          </a:ln>
        </p:spPr>
        <p:txBody>
          <a:bodyPr lIns="91425" tIns="91425" rIns="91425" bIns="91425" anchor="t" anchorCtr="0">
            <a:noAutofit/>
          </a:bodyPr>
          <a:lstStyle/>
          <a:p>
            <a:pPr lvl="0">
              <a:spcBef>
                <a:spcPts val="0"/>
              </a:spcBef>
              <a:buNone/>
            </a:pPr>
            <a:r>
              <a:rPr lang="en">
                <a:latin typeface="Roboto"/>
                <a:ea typeface="Roboto"/>
                <a:cs typeface="Roboto"/>
                <a:sym typeface="Roboto"/>
              </a:rPr>
              <a:t>Second tier:</a:t>
            </a:r>
          </a:p>
          <a:p>
            <a:pPr lvl="0">
              <a:spcBef>
                <a:spcPts val="0"/>
              </a:spcBef>
              <a:buNone/>
            </a:pPr>
            <a:r>
              <a:rPr lang="en">
                <a:latin typeface="Roboto"/>
                <a:ea typeface="Roboto"/>
                <a:cs typeface="Roboto"/>
                <a:sym typeface="Roboto"/>
              </a:rPr>
              <a:t>“Refusing”</a:t>
            </a:r>
          </a:p>
        </p:txBody>
      </p:sp>
      <p:sp>
        <p:nvSpPr>
          <p:cNvPr id="203" name="Shape 203"/>
          <p:cNvSpPr txBox="1"/>
          <p:nvPr/>
        </p:nvSpPr>
        <p:spPr>
          <a:xfrm>
            <a:off x="5332700" y="2621575"/>
            <a:ext cx="1341000" cy="607800"/>
          </a:xfrm>
          <a:prstGeom prst="rect">
            <a:avLst/>
          </a:prstGeom>
          <a:noFill/>
          <a:ln>
            <a:noFill/>
          </a:ln>
        </p:spPr>
        <p:txBody>
          <a:bodyPr lIns="91425" tIns="91425" rIns="91425" bIns="91425" anchor="t" anchorCtr="0">
            <a:noAutofit/>
          </a:bodyPr>
          <a:lstStyle/>
          <a:p>
            <a:pPr lvl="0">
              <a:spcBef>
                <a:spcPts val="0"/>
              </a:spcBef>
              <a:buNone/>
            </a:pPr>
            <a:r>
              <a:rPr lang="en">
                <a:latin typeface="Roboto"/>
                <a:ea typeface="Roboto"/>
                <a:cs typeface="Roboto"/>
                <a:sym typeface="Roboto"/>
              </a:rPr>
              <a:t>Third tier:</a:t>
            </a:r>
          </a:p>
          <a:p>
            <a:pPr lvl="0">
              <a:spcBef>
                <a:spcPts val="0"/>
              </a:spcBef>
              <a:buNone/>
            </a:pPr>
            <a:r>
              <a:rPr lang="en">
                <a:latin typeface="Roboto"/>
                <a:ea typeface="Roboto"/>
                <a:cs typeface="Roboto"/>
                <a:sym typeface="Roboto"/>
              </a:rPr>
              <a:t>“Unexplored”</a:t>
            </a:r>
          </a:p>
        </p:txBody>
      </p:sp>
      <p:sp>
        <p:nvSpPr>
          <p:cNvPr id="204" name="Shape 204"/>
          <p:cNvSpPr txBox="1"/>
          <p:nvPr/>
        </p:nvSpPr>
        <p:spPr>
          <a:xfrm>
            <a:off x="2113500" y="3229375"/>
            <a:ext cx="1394100" cy="607800"/>
          </a:xfrm>
          <a:prstGeom prst="rect">
            <a:avLst/>
          </a:prstGeom>
          <a:noFill/>
          <a:ln>
            <a:noFill/>
          </a:ln>
        </p:spPr>
        <p:txBody>
          <a:bodyPr lIns="91425" tIns="91425" rIns="91425" bIns="91425" anchor="t" anchorCtr="0">
            <a:noAutofit/>
          </a:bodyPr>
          <a:lstStyle/>
          <a:p>
            <a:pPr lvl="0">
              <a:spcBef>
                <a:spcPts val="0"/>
              </a:spcBef>
              <a:buNone/>
            </a:pPr>
            <a:r>
              <a:rPr lang="en">
                <a:latin typeface="Roboto"/>
                <a:ea typeface="Roboto"/>
                <a:cs typeface="Roboto"/>
                <a:sym typeface="Roboto"/>
              </a:rPr>
              <a:t>Your market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The Five Generic Competitive Strategies	</a:t>
            </a:r>
          </a:p>
        </p:txBody>
      </p:sp>
      <p:sp>
        <p:nvSpPr>
          <p:cNvPr id="92" name="Shape 9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AutoNum type="arabicPeriod"/>
            </a:pPr>
            <a:r>
              <a:rPr lang="en"/>
              <a:t>A low-cost provider strategy</a:t>
            </a:r>
          </a:p>
          <a:p>
            <a:pPr marL="457200" lvl="0" indent="-228600" rtl="0">
              <a:spcBef>
                <a:spcPts val="0"/>
              </a:spcBef>
              <a:buAutoNum type="arabicPeriod"/>
            </a:pPr>
            <a:r>
              <a:rPr lang="en"/>
              <a:t>A broad differentiation strategy</a:t>
            </a:r>
          </a:p>
          <a:p>
            <a:pPr marL="457200" lvl="0" indent="-228600" rtl="0">
              <a:spcBef>
                <a:spcPts val="0"/>
              </a:spcBef>
              <a:buAutoNum type="arabicPeriod"/>
            </a:pPr>
            <a:r>
              <a:rPr lang="en"/>
              <a:t>A focused low-cost strategy</a:t>
            </a:r>
          </a:p>
          <a:p>
            <a:pPr marL="457200" lvl="0" indent="-228600" rtl="0">
              <a:spcBef>
                <a:spcPts val="0"/>
              </a:spcBef>
              <a:buAutoNum type="arabicPeriod"/>
            </a:pPr>
            <a:r>
              <a:rPr lang="en"/>
              <a:t>A focused differentiation strategy</a:t>
            </a:r>
          </a:p>
          <a:p>
            <a:pPr marL="457200" lvl="0" indent="-228600" rtl="0">
              <a:spcBef>
                <a:spcPts val="0"/>
              </a:spcBef>
              <a:buAutoNum type="arabicPeriod"/>
            </a:pPr>
            <a:r>
              <a:rPr lang="en"/>
              <a:t>A best-cost provider strategy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How Under Armour Addressed Tiers </a:t>
            </a:r>
          </a:p>
        </p:txBody>
      </p:sp>
      <p:pic>
        <p:nvPicPr>
          <p:cNvPr id="210" name="Shape 210"/>
          <p:cNvPicPr preferRelativeResize="0"/>
          <p:nvPr/>
        </p:nvPicPr>
        <p:blipFill>
          <a:blip r:embed="rId3">
            <a:alphaModFix/>
          </a:blip>
          <a:stretch>
            <a:fillRect/>
          </a:stretch>
        </p:blipFill>
        <p:spPr>
          <a:xfrm>
            <a:off x="1399550" y="3046479"/>
            <a:ext cx="4552900" cy="1748199"/>
          </a:xfrm>
          <a:prstGeom prst="rect">
            <a:avLst/>
          </a:prstGeom>
          <a:noFill/>
          <a:ln>
            <a:noFill/>
          </a:ln>
        </p:spPr>
      </p:pic>
      <p:pic>
        <p:nvPicPr>
          <p:cNvPr id="211" name="Shape 211"/>
          <p:cNvPicPr preferRelativeResize="0"/>
          <p:nvPr/>
        </p:nvPicPr>
        <p:blipFill>
          <a:blip r:embed="rId4">
            <a:alphaModFix/>
          </a:blip>
          <a:stretch>
            <a:fillRect/>
          </a:stretch>
        </p:blipFill>
        <p:spPr>
          <a:xfrm>
            <a:off x="7486996" y="251500"/>
            <a:ext cx="1483449" cy="1483449"/>
          </a:xfrm>
          <a:prstGeom prst="rect">
            <a:avLst/>
          </a:prstGeom>
          <a:noFill/>
          <a:ln>
            <a:noFill/>
          </a:ln>
        </p:spPr>
      </p:pic>
      <p:pic>
        <p:nvPicPr>
          <p:cNvPr id="212" name="Shape 212"/>
          <p:cNvPicPr preferRelativeResize="0"/>
          <p:nvPr/>
        </p:nvPicPr>
        <p:blipFill>
          <a:blip r:embed="rId5">
            <a:alphaModFix/>
          </a:blip>
          <a:stretch>
            <a:fillRect/>
          </a:stretch>
        </p:blipFill>
        <p:spPr>
          <a:xfrm>
            <a:off x="573637" y="1074637"/>
            <a:ext cx="2619375" cy="1743075"/>
          </a:xfrm>
          <a:prstGeom prst="rect">
            <a:avLst/>
          </a:prstGeom>
          <a:noFill/>
          <a:ln>
            <a:noFill/>
          </a:ln>
        </p:spPr>
      </p:pic>
      <p:sp>
        <p:nvSpPr>
          <p:cNvPr id="213" name="Shape 213"/>
          <p:cNvSpPr txBox="1"/>
          <p:nvPr/>
        </p:nvSpPr>
        <p:spPr>
          <a:xfrm>
            <a:off x="3193025" y="1677225"/>
            <a:ext cx="6083400" cy="709800"/>
          </a:xfrm>
          <a:prstGeom prst="rect">
            <a:avLst/>
          </a:prstGeom>
          <a:noFill/>
          <a:ln>
            <a:noFill/>
          </a:ln>
        </p:spPr>
        <p:txBody>
          <a:bodyPr lIns="91425" tIns="91425" rIns="91425" bIns="91425" anchor="t" anchorCtr="0">
            <a:noAutofit/>
          </a:bodyPr>
          <a:lstStyle/>
          <a:p>
            <a:pPr lvl="0">
              <a:spcBef>
                <a:spcPts val="0"/>
              </a:spcBef>
              <a:buNone/>
            </a:pPr>
            <a:r>
              <a:rPr lang="en">
                <a:latin typeface="Roboto"/>
                <a:ea typeface="Roboto"/>
                <a:cs typeface="Roboto"/>
                <a:sym typeface="Roboto"/>
              </a:rPr>
              <a:t>Under Armour explored third-tier noncustomers by entering into the technology industry with apps like My Fitness Pal and Map My Run.</a:t>
            </a:r>
          </a:p>
        </p:txBody>
      </p:sp>
      <p:sp>
        <p:nvSpPr>
          <p:cNvPr id="214" name="Shape 214"/>
          <p:cNvSpPr txBox="1"/>
          <p:nvPr/>
        </p:nvSpPr>
        <p:spPr>
          <a:xfrm>
            <a:off x="6063600" y="2718000"/>
            <a:ext cx="3080400" cy="1087800"/>
          </a:xfrm>
          <a:prstGeom prst="rect">
            <a:avLst/>
          </a:prstGeom>
          <a:noFill/>
          <a:ln>
            <a:noFill/>
          </a:ln>
        </p:spPr>
        <p:txBody>
          <a:bodyPr lIns="91425" tIns="91425" rIns="91425" bIns="91425" anchor="t" anchorCtr="0">
            <a:noAutofit/>
          </a:bodyPr>
          <a:lstStyle/>
          <a:p>
            <a:pPr lvl="0">
              <a:spcBef>
                <a:spcPts val="0"/>
              </a:spcBef>
              <a:buNone/>
            </a:pPr>
            <a:r>
              <a:rPr lang="en">
                <a:latin typeface="Roboto"/>
                <a:ea typeface="Roboto"/>
                <a:cs typeface="Roboto"/>
                <a:sym typeface="Roboto"/>
              </a:rPr>
              <a:t>Under Armour subtly entered the golf world and turned second-tier “refusing” noncustomers into loyal customers.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2400"/>
              <a:t>CES: Chapter 6- Strengthening a Company’s Position</a:t>
            </a:r>
          </a:p>
        </p:txBody>
      </p:sp>
      <p:sp>
        <p:nvSpPr>
          <p:cNvPr id="220" name="Shape 22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a:spcBef>
                <a:spcPts val="0"/>
              </a:spcBef>
            </a:pPr>
            <a:r>
              <a:rPr lang="en"/>
              <a:t>“Strategic offensives should exploit the power of a company’s strongest competitive assets”</a:t>
            </a:r>
          </a:p>
          <a:p>
            <a:pPr marL="457200" lvl="0" indent="-228600" rtl="0">
              <a:spcBef>
                <a:spcPts val="0"/>
              </a:spcBef>
            </a:pPr>
            <a:r>
              <a:rPr lang="en"/>
              <a:t>There are six principal options for an offensive strategy</a:t>
            </a:r>
          </a:p>
          <a:p>
            <a:pPr marL="914400" lvl="1" indent="-228600" rtl="0">
              <a:spcBef>
                <a:spcPts val="0"/>
              </a:spcBef>
            </a:pPr>
            <a:r>
              <a:rPr lang="en"/>
              <a:t>Offering an equally good or better product at a lower price</a:t>
            </a:r>
          </a:p>
          <a:p>
            <a:pPr marL="914400" lvl="1" indent="-228600">
              <a:spcBef>
                <a:spcPts val="0"/>
              </a:spcBef>
            </a:pPr>
            <a:r>
              <a:rPr lang="en"/>
              <a:t>Leapfrogging competitors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BOS: Chapter 6: Get the Strategic Sequence Right</a:t>
            </a:r>
          </a:p>
        </p:txBody>
      </p:sp>
      <p:sp>
        <p:nvSpPr>
          <p:cNvPr id="226" name="Shape 22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227" name="Shape 227"/>
          <p:cNvPicPr preferRelativeResize="0"/>
          <p:nvPr/>
        </p:nvPicPr>
        <p:blipFill>
          <a:blip r:embed="rId3">
            <a:alphaModFix/>
          </a:blip>
          <a:stretch>
            <a:fillRect/>
          </a:stretch>
        </p:blipFill>
        <p:spPr>
          <a:xfrm>
            <a:off x="311696" y="1229871"/>
            <a:ext cx="4370649" cy="3046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234" name="Shape 234"/>
          <p:cNvPicPr preferRelativeResize="0"/>
          <p:nvPr/>
        </p:nvPicPr>
        <p:blipFill>
          <a:blip r:embed="rId3">
            <a:alphaModFix/>
          </a:blip>
          <a:stretch>
            <a:fillRect/>
          </a:stretch>
        </p:blipFill>
        <p:spPr>
          <a:xfrm>
            <a:off x="311687" y="410000"/>
            <a:ext cx="5972175" cy="4476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Target Costing</a:t>
            </a:r>
          </a:p>
        </p:txBody>
      </p:sp>
      <p:sp>
        <p:nvSpPr>
          <p:cNvPr id="240" name="Shape 24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98450">
              <a:spcBef>
                <a:spcPts val="0"/>
              </a:spcBef>
              <a:buClr>
                <a:srgbClr val="252525"/>
              </a:buClr>
              <a:buSzPct val="100000"/>
              <a:buFont typeface="Arial"/>
            </a:pPr>
            <a:r>
              <a:rPr lang="en" sz="1100">
                <a:solidFill>
                  <a:srgbClr val="252525"/>
                </a:solidFill>
                <a:highlight>
                  <a:srgbClr val="FFFFFF"/>
                </a:highlight>
                <a:latin typeface="Arial"/>
                <a:ea typeface="Arial"/>
                <a:cs typeface="Arial"/>
                <a:sym typeface="Arial"/>
              </a:rPr>
              <a:t>Streamlining – reducing high-cost, low-value added activities in your value chain.</a:t>
            </a:r>
          </a:p>
          <a:p>
            <a:pPr marL="457200" lvl="0" indent="-298450" rtl="0">
              <a:lnSpc>
                <a:spcPct val="115000"/>
              </a:lnSpc>
              <a:spcBef>
                <a:spcPts val="0"/>
              </a:spcBef>
              <a:spcAft>
                <a:spcPts val="0"/>
              </a:spcAft>
              <a:buClr>
                <a:srgbClr val="252525"/>
              </a:buClr>
              <a:buSzPct val="100000"/>
              <a:buFont typeface="Arial"/>
            </a:pPr>
            <a:r>
              <a:rPr lang="en" sz="1100">
                <a:solidFill>
                  <a:srgbClr val="252525"/>
                </a:solidFill>
                <a:highlight>
                  <a:srgbClr val="FFFFFF"/>
                </a:highlight>
                <a:latin typeface="Arial"/>
                <a:ea typeface="Arial"/>
                <a:cs typeface="Arial"/>
                <a:sym typeface="Arial"/>
              </a:rPr>
              <a:t>Partnering  </a:t>
            </a:r>
            <a:br>
              <a:rPr lang="en" sz="1100">
                <a:solidFill>
                  <a:srgbClr val="252525"/>
                </a:solidFill>
                <a:highlight>
                  <a:srgbClr val="FFFFFF"/>
                </a:highlight>
                <a:latin typeface="Arial"/>
                <a:ea typeface="Arial"/>
                <a:cs typeface="Arial"/>
                <a:sym typeface="Arial"/>
              </a:rPr>
            </a:br>
            <a:r>
              <a:rPr lang="en" sz="1100">
                <a:solidFill>
                  <a:srgbClr val="252525"/>
                </a:solidFill>
                <a:highlight>
                  <a:srgbClr val="FFFFFF"/>
                </a:highlight>
                <a:latin typeface="Arial"/>
                <a:ea typeface="Arial"/>
                <a:cs typeface="Arial"/>
                <a:sym typeface="Arial"/>
              </a:rPr>
              <a:t>- Expertise and economies of scale</a:t>
            </a:r>
            <a:br>
              <a:rPr lang="en" sz="1100">
                <a:solidFill>
                  <a:srgbClr val="252525"/>
                </a:solidFill>
                <a:highlight>
                  <a:srgbClr val="FFFFFF"/>
                </a:highlight>
                <a:latin typeface="Arial"/>
                <a:ea typeface="Arial"/>
                <a:cs typeface="Arial"/>
                <a:sym typeface="Arial"/>
              </a:rPr>
            </a:br>
            <a:r>
              <a:rPr lang="en" sz="1100">
                <a:solidFill>
                  <a:srgbClr val="252525"/>
                </a:solidFill>
                <a:highlight>
                  <a:srgbClr val="FFFFFF"/>
                </a:highlight>
                <a:latin typeface="Arial"/>
                <a:ea typeface="Arial"/>
                <a:cs typeface="Arial"/>
                <a:sym typeface="Arial"/>
              </a:rPr>
              <a:t>- Low-cost advantage</a:t>
            </a:r>
          </a:p>
          <a:p>
            <a:pPr marL="457200" lvl="0" indent="-298450" rtl="0">
              <a:lnSpc>
                <a:spcPct val="115000"/>
              </a:lnSpc>
              <a:spcBef>
                <a:spcPts val="0"/>
              </a:spcBef>
              <a:spcAft>
                <a:spcPts val="0"/>
              </a:spcAft>
              <a:buClr>
                <a:srgbClr val="252525"/>
              </a:buClr>
              <a:buSzPct val="100000"/>
              <a:buFont typeface="Arial"/>
            </a:pPr>
            <a:r>
              <a:rPr lang="en" sz="1100">
                <a:solidFill>
                  <a:srgbClr val="000000"/>
                </a:solidFill>
                <a:latin typeface="Arial"/>
                <a:ea typeface="Arial"/>
                <a:cs typeface="Arial"/>
                <a:sym typeface="Arial"/>
              </a:rPr>
              <a:t>Changing the price model of the industry</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 ex. NetJets</a:t>
            </a:r>
          </a:p>
          <a:p>
            <a:pPr lvl="0">
              <a:lnSpc>
                <a:spcPct val="115000"/>
              </a:lnSpc>
              <a:spcBef>
                <a:spcPts val="0"/>
              </a:spcBef>
              <a:spcAft>
                <a:spcPts val="0"/>
              </a:spcAft>
              <a:buNone/>
            </a:pPr>
            <a:endParaRPr sz="1100">
              <a:solidFill>
                <a:srgbClr val="252525"/>
              </a:solidFill>
              <a:highlight>
                <a:srgbClr val="FFFFFF"/>
              </a:highlight>
              <a:latin typeface="Arial"/>
              <a:ea typeface="Arial"/>
              <a:cs typeface="Arial"/>
              <a:sym typeface="Arial"/>
            </a:endParaRPr>
          </a:p>
          <a:p>
            <a:pPr lvl="0">
              <a:spcBef>
                <a:spcPts val="0"/>
              </a:spcBef>
              <a:buNone/>
            </a:pP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CES Ch 7: Strategies for Competing in Foreign Markets </a:t>
            </a:r>
          </a:p>
        </p:txBody>
      </p:sp>
      <p:sp>
        <p:nvSpPr>
          <p:cNvPr id="246" name="Shape 246"/>
          <p:cNvSpPr txBox="1">
            <a:spLocks noGrp="1"/>
          </p:cNvSpPr>
          <p:nvPr>
            <p:ph type="body" idx="1"/>
          </p:nvPr>
        </p:nvSpPr>
        <p:spPr>
          <a:xfrm>
            <a:off x="237250" y="1436600"/>
            <a:ext cx="8520600" cy="3132300"/>
          </a:xfrm>
          <a:prstGeom prst="rect">
            <a:avLst/>
          </a:prstGeom>
        </p:spPr>
        <p:txBody>
          <a:bodyPr lIns="91425" tIns="91425" rIns="91425" bIns="91425" anchor="t" anchorCtr="0">
            <a:noAutofit/>
          </a:bodyPr>
          <a:lstStyle/>
          <a:p>
            <a:pPr lvl="0">
              <a:spcBef>
                <a:spcPts val="0"/>
              </a:spcBef>
              <a:buNone/>
            </a:pPr>
            <a:r>
              <a:rPr lang="en"/>
              <a:t>Why do companies enter foreign markets?</a:t>
            </a:r>
          </a:p>
          <a:p>
            <a:pPr marL="457200" lvl="0" indent="-228600" rtl="0">
              <a:spcBef>
                <a:spcPts val="0"/>
              </a:spcBef>
            </a:pPr>
            <a:r>
              <a:rPr lang="en"/>
              <a:t>Gain access to new customers</a:t>
            </a:r>
          </a:p>
          <a:p>
            <a:pPr marL="457200" lvl="0" indent="-228600" rtl="0">
              <a:lnSpc>
                <a:spcPct val="115000"/>
              </a:lnSpc>
              <a:spcBef>
                <a:spcPts val="0"/>
              </a:spcBef>
              <a:spcAft>
                <a:spcPts val="0"/>
              </a:spcAft>
            </a:pPr>
            <a:r>
              <a:rPr lang="en"/>
              <a:t>To achieve lower costs through economies of scale, experience, and increased purchasing power.</a:t>
            </a:r>
          </a:p>
          <a:p>
            <a:pPr marL="457200" lvl="0" indent="-228600" rtl="0">
              <a:lnSpc>
                <a:spcPct val="115000"/>
              </a:lnSpc>
              <a:spcBef>
                <a:spcPts val="0"/>
              </a:spcBef>
              <a:spcAft>
                <a:spcPts val="0"/>
              </a:spcAft>
            </a:pPr>
            <a:r>
              <a:rPr lang="en"/>
              <a:t>To spread business risk across a wider market base</a:t>
            </a:r>
          </a:p>
          <a:p>
            <a:pPr lvl="0">
              <a:spcBef>
                <a:spcPts val="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Porter's Diamond of Competitive Advantage</a:t>
            </a:r>
          </a:p>
        </p:txBody>
      </p:sp>
      <p:sp>
        <p:nvSpPr>
          <p:cNvPr id="252" name="Shape 25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15000"/>
              </a:lnSpc>
              <a:spcBef>
                <a:spcPts val="0"/>
              </a:spcBef>
              <a:buNone/>
            </a:pPr>
            <a:r>
              <a:rPr lang="en">
                <a:solidFill>
                  <a:srgbClr val="000000"/>
                </a:solidFill>
              </a:rPr>
              <a:t>Home Country Advantage</a:t>
            </a:r>
          </a:p>
          <a:p>
            <a:pPr marL="457200" lvl="0" indent="-228600">
              <a:lnSpc>
                <a:spcPct val="115000"/>
              </a:lnSpc>
              <a:spcBef>
                <a:spcPts val="0"/>
              </a:spcBef>
              <a:spcAft>
                <a:spcPts val="0"/>
              </a:spcAft>
              <a:buClr>
                <a:srgbClr val="000000"/>
              </a:buClr>
            </a:pPr>
            <a:r>
              <a:rPr lang="en">
                <a:solidFill>
                  <a:srgbClr val="000000"/>
                </a:solidFill>
              </a:rPr>
              <a:t>Demand Conditions</a:t>
            </a:r>
          </a:p>
          <a:p>
            <a:pPr marL="457200" lvl="0" indent="-228600">
              <a:lnSpc>
                <a:spcPct val="115000"/>
              </a:lnSpc>
              <a:spcBef>
                <a:spcPts val="0"/>
              </a:spcBef>
              <a:spcAft>
                <a:spcPts val="0"/>
              </a:spcAft>
              <a:buClr>
                <a:srgbClr val="000000"/>
              </a:buClr>
            </a:pPr>
            <a:r>
              <a:rPr lang="en">
                <a:solidFill>
                  <a:srgbClr val="000000"/>
                </a:solidFill>
              </a:rPr>
              <a:t>Factor Conditions</a:t>
            </a:r>
          </a:p>
          <a:p>
            <a:pPr marL="457200" lvl="0" indent="-228600">
              <a:lnSpc>
                <a:spcPct val="115000"/>
              </a:lnSpc>
              <a:spcBef>
                <a:spcPts val="0"/>
              </a:spcBef>
              <a:spcAft>
                <a:spcPts val="0"/>
              </a:spcAft>
              <a:buClr>
                <a:srgbClr val="000000"/>
              </a:buClr>
            </a:pPr>
            <a:r>
              <a:rPr lang="en">
                <a:solidFill>
                  <a:srgbClr val="000000"/>
                </a:solidFill>
              </a:rPr>
              <a:t>Related and Supporting Industries</a:t>
            </a:r>
          </a:p>
          <a:p>
            <a:pPr marL="457200" lvl="0" indent="-228600">
              <a:lnSpc>
                <a:spcPct val="115000"/>
              </a:lnSpc>
              <a:spcBef>
                <a:spcPts val="0"/>
              </a:spcBef>
              <a:spcAft>
                <a:spcPts val="0"/>
              </a:spcAft>
              <a:buClr>
                <a:srgbClr val="000000"/>
              </a:buClr>
            </a:pPr>
            <a:r>
              <a:rPr lang="en">
                <a:solidFill>
                  <a:srgbClr val="000000"/>
                </a:solidFill>
              </a:rPr>
              <a:t>Firm Strategy, Structure, and Rivalry</a:t>
            </a:r>
          </a:p>
          <a:p>
            <a:pPr lvl="0">
              <a:spcBef>
                <a:spcPts val="0"/>
              </a:spcBef>
              <a:buNone/>
            </a:pPr>
            <a:endParaRPr/>
          </a:p>
        </p:txBody>
      </p:sp>
      <p:pic>
        <p:nvPicPr>
          <p:cNvPr id="253" name="Shape 253"/>
          <p:cNvPicPr preferRelativeResize="0"/>
          <p:nvPr/>
        </p:nvPicPr>
        <p:blipFill>
          <a:blip r:embed="rId3">
            <a:alphaModFix/>
          </a:blip>
          <a:stretch>
            <a:fillRect/>
          </a:stretch>
        </p:blipFill>
        <p:spPr>
          <a:xfrm>
            <a:off x="5438450" y="1091921"/>
            <a:ext cx="3393850" cy="36148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b="1">
                <a:solidFill>
                  <a:srgbClr val="2A3990"/>
                </a:solidFill>
              </a:rPr>
              <a:t>THE 5 STRATEGIC OPTIONS FOR ENTERING FOREIGN MARKETS</a:t>
            </a:r>
          </a:p>
        </p:txBody>
      </p:sp>
      <p:sp>
        <p:nvSpPr>
          <p:cNvPr id="259" name="Shape 259"/>
          <p:cNvSpPr txBox="1">
            <a:spLocks noGrp="1"/>
          </p:cNvSpPr>
          <p:nvPr>
            <p:ph type="body" idx="1"/>
          </p:nvPr>
        </p:nvSpPr>
        <p:spPr>
          <a:xfrm>
            <a:off x="311700" y="1456750"/>
            <a:ext cx="8520600" cy="31122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Exports</a:t>
            </a:r>
          </a:p>
          <a:p>
            <a:pPr marL="457200" lvl="0" indent="-381000" rtl="0">
              <a:spcBef>
                <a:spcPts val="0"/>
              </a:spcBef>
              <a:buSzPct val="100000"/>
              <a:buAutoNum type="arabicPeriod"/>
            </a:pPr>
            <a:r>
              <a:rPr lang="en" sz="2400"/>
              <a:t>Licensing</a:t>
            </a:r>
          </a:p>
          <a:p>
            <a:pPr marL="457200" lvl="0" indent="-381000" rtl="0">
              <a:spcBef>
                <a:spcPts val="0"/>
              </a:spcBef>
              <a:buSzPct val="100000"/>
              <a:buAutoNum type="arabicPeriod"/>
            </a:pPr>
            <a:r>
              <a:rPr lang="en" sz="2400"/>
              <a:t>Franchising</a:t>
            </a:r>
          </a:p>
          <a:p>
            <a:pPr marL="457200" lvl="0" indent="-381000" rtl="0">
              <a:spcBef>
                <a:spcPts val="0"/>
              </a:spcBef>
              <a:buSzPct val="100000"/>
              <a:buAutoNum type="arabicPeriod"/>
            </a:pPr>
            <a:r>
              <a:rPr lang="en" sz="2400"/>
              <a:t>Establishing a foreign subsidiary</a:t>
            </a:r>
          </a:p>
          <a:p>
            <a:pPr marL="457200" lvl="0" indent="-381000">
              <a:spcBef>
                <a:spcPts val="0"/>
              </a:spcBef>
              <a:buSzPct val="100000"/>
              <a:buAutoNum type="arabicPeriod"/>
            </a:pPr>
            <a:r>
              <a:rPr lang="en" sz="2400"/>
              <a:t>Alliance &amp; Joint Ventures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Advantages</a:t>
            </a:r>
          </a:p>
        </p:txBody>
      </p:sp>
      <p:sp>
        <p:nvSpPr>
          <p:cNvPr id="265" name="Shape 26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AutoNum type="arabicPeriod"/>
            </a:pPr>
            <a:r>
              <a:rPr lang="en"/>
              <a:t>Exports</a:t>
            </a:r>
          </a:p>
          <a:p>
            <a:pPr marL="914400" lvl="1" indent="-304800" rtl="0">
              <a:lnSpc>
                <a:spcPct val="150000"/>
              </a:lnSpc>
              <a:spcBef>
                <a:spcPts val="0"/>
              </a:spcBef>
              <a:spcAft>
                <a:spcPts val="0"/>
              </a:spcAft>
              <a:buSzPct val="100000"/>
              <a:buAutoNum type="alphaLcPeriod"/>
            </a:pPr>
            <a:r>
              <a:rPr lang="en" sz="1200"/>
              <a:t>Limited involvement in foreign markets</a:t>
            </a:r>
          </a:p>
          <a:p>
            <a:pPr marL="457200" lvl="0" indent="-228600" rtl="0">
              <a:spcBef>
                <a:spcPts val="0"/>
              </a:spcBef>
              <a:buAutoNum type="arabicPeriod"/>
            </a:pPr>
            <a:r>
              <a:rPr lang="en"/>
              <a:t>Licensing/Franchising</a:t>
            </a:r>
          </a:p>
          <a:p>
            <a:pPr marL="914400" lvl="1" indent="-304800" rtl="0">
              <a:lnSpc>
                <a:spcPct val="150000"/>
              </a:lnSpc>
              <a:spcBef>
                <a:spcPts val="0"/>
              </a:spcBef>
              <a:spcAft>
                <a:spcPts val="0"/>
              </a:spcAft>
              <a:buSzPct val="100000"/>
              <a:buAutoNum type="alphaLcPeriod"/>
            </a:pPr>
            <a:r>
              <a:rPr lang="en" sz="1200"/>
              <a:t>Avoid risk of foreign markets that are economically unstable</a:t>
            </a:r>
          </a:p>
          <a:p>
            <a:pPr marL="457200" lvl="0" indent="-228600" rtl="0">
              <a:spcBef>
                <a:spcPts val="0"/>
              </a:spcBef>
              <a:buAutoNum type="arabicPeriod"/>
            </a:pPr>
            <a:r>
              <a:rPr lang="en"/>
              <a:t>Foreign Subsidiary</a:t>
            </a:r>
          </a:p>
          <a:p>
            <a:pPr marL="914400" lvl="1" indent="-228600">
              <a:spcBef>
                <a:spcPts val="0"/>
              </a:spcBef>
              <a:buAutoNum type="alphaLcPeriod"/>
            </a:pPr>
            <a:r>
              <a:rPr lang="en"/>
              <a:t>High level of control and avoid entry barriers</a:t>
            </a:r>
          </a:p>
          <a:p>
            <a:pPr marL="457200" lvl="0" indent="-228600" rtl="0">
              <a:spcBef>
                <a:spcPts val="0"/>
              </a:spcBef>
              <a:buAutoNum type="arabicPeriod"/>
            </a:pPr>
            <a:r>
              <a:rPr lang="en"/>
              <a:t>Alliance &amp; Joint Ventures</a:t>
            </a:r>
          </a:p>
          <a:p>
            <a:pPr marL="914400" lvl="1" indent="-304800">
              <a:spcBef>
                <a:spcPts val="0"/>
              </a:spcBef>
              <a:buSzPct val="100000"/>
              <a:buAutoNum type="alphaLcPeriod"/>
            </a:pPr>
            <a:r>
              <a:rPr lang="en" sz="1200"/>
              <a:t>Benefit greatly from a foreign partner’s familiarity with local market conditions and government regulations</a:t>
            </a:r>
          </a:p>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Disadvantages</a:t>
            </a:r>
          </a:p>
        </p:txBody>
      </p:sp>
      <p:sp>
        <p:nvSpPr>
          <p:cNvPr id="271" name="Shape 27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a:spcBef>
                <a:spcPts val="0"/>
              </a:spcBef>
              <a:buAutoNum type="arabicPeriod"/>
            </a:pPr>
            <a:r>
              <a:rPr lang="en"/>
              <a:t>Exports</a:t>
            </a:r>
          </a:p>
          <a:p>
            <a:pPr marL="914400" lvl="1" indent="-304800" rtl="0">
              <a:lnSpc>
                <a:spcPct val="150000"/>
              </a:lnSpc>
              <a:spcBef>
                <a:spcPts val="0"/>
              </a:spcBef>
              <a:spcAft>
                <a:spcPts val="0"/>
              </a:spcAft>
              <a:buSzPct val="100000"/>
              <a:buAutoNum type="alphaLcPeriod"/>
            </a:pPr>
            <a:r>
              <a:rPr lang="en" sz="1200"/>
              <a:t>Tariffs or other trade barriers</a:t>
            </a:r>
          </a:p>
          <a:p>
            <a:pPr marL="457200" lvl="0" indent="-228600">
              <a:spcBef>
                <a:spcPts val="0"/>
              </a:spcBef>
              <a:buAutoNum type="arabicPeriod"/>
            </a:pPr>
            <a:r>
              <a:rPr lang="en"/>
              <a:t>Licensing/Franchising</a:t>
            </a:r>
          </a:p>
          <a:p>
            <a:pPr marL="914400" lvl="1" indent="-304800" rtl="0">
              <a:lnSpc>
                <a:spcPct val="150000"/>
              </a:lnSpc>
              <a:spcBef>
                <a:spcPts val="0"/>
              </a:spcBef>
              <a:spcAft>
                <a:spcPts val="0"/>
              </a:spcAft>
              <a:buSzPct val="100000"/>
              <a:buAutoNum type="alphaLcPeriod"/>
            </a:pPr>
            <a:r>
              <a:rPr lang="en" sz="1200"/>
              <a:t>Loss of operational and quality control</a:t>
            </a:r>
          </a:p>
          <a:p>
            <a:pPr marL="457200" lvl="0" indent="-228600" rtl="0">
              <a:spcBef>
                <a:spcPts val="0"/>
              </a:spcBef>
              <a:buAutoNum type="arabicPeriod"/>
            </a:pPr>
            <a:r>
              <a:rPr lang="en"/>
              <a:t>Foreign Subsidiary</a:t>
            </a:r>
          </a:p>
          <a:p>
            <a:pPr marL="914400" lvl="1" indent="-228600">
              <a:spcBef>
                <a:spcPts val="0"/>
              </a:spcBef>
              <a:buAutoNum type="alphaLcPeriod"/>
            </a:pPr>
            <a:r>
              <a:rPr lang="en"/>
              <a:t>High acquisition cost as well as complexity of the acquisition process</a:t>
            </a:r>
          </a:p>
          <a:p>
            <a:pPr marL="457200" lvl="0" indent="-228600" rtl="0">
              <a:spcBef>
                <a:spcPts val="0"/>
              </a:spcBef>
              <a:buAutoNum type="arabicPeriod"/>
            </a:pPr>
            <a:r>
              <a:rPr lang="en"/>
              <a:t>Alliance &amp; Joint Ventures</a:t>
            </a:r>
          </a:p>
          <a:p>
            <a:pPr marL="914400" lvl="1" indent="-304800" rtl="0">
              <a:lnSpc>
                <a:spcPct val="150000"/>
              </a:lnSpc>
              <a:spcBef>
                <a:spcPts val="0"/>
              </a:spcBef>
              <a:spcAft>
                <a:spcPts val="0"/>
              </a:spcAft>
              <a:buSzPct val="100000"/>
              <a:buAutoNum type="alphaLcPeriod"/>
            </a:pPr>
            <a:r>
              <a:rPr lang="en" sz="1200"/>
              <a:t>Differences in corporate values and ethical standards.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311700" y="902250"/>
            <a:ext cx="8520600" cy="3339000"/>
          </a:xfrm>
          <a:prstGeom prst="rect">
            <a:avLst/>
          </a:prstGeom>
        </p:spPr>
        <p:txBody>
          <a:bodyPr lIns="91425" tIns="91425" rIns="91425" bIns="91425" anchor="t" anchorCtr="0">
            <a:noAutofit/>
          </a:bodyPr>
          <a:lstStyle/>
          <a:p>
            <a:pPr lvl="0" algn="ctr" rtl="0">
              <a:spcBef>
                <a:spcPts val="0"/>
              </a:spcBef>
              <a:buNone/>
            </a:pPr>
            <a:r>
              <a:rPr lang="en" sz="3600" b="1"/>
              <a:t>Broad Market v. Narrow Market</a:t>
            </a:r>
          </a:p>
          <a:p>
            <a:pPr lvl="0" algn="ctr">
              <a:spcBef>
                <a:spcPts val="0"/>
              </a:spcBef>
              <a:buNone/>
            </a:pPr>
            <a:r>
              <a:rPr lang="en" sz="3600" b="1"/>
              <a:t>and</a:t>
            </a:r>
          </a:p>
          <a:p>
            <a:pPr lvl="0" algn="ctr">
              <a:spcBef>
                <a:spcPts val="0"/>
              </a:spcBef>
              <a:buNone/>
            </a:pPr>
            <a:r>
              <a:rPr lang="en" sz="3600" b="1"/>
              <a:t>Lower Cost v. Differentiation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Three Approaches for Competing Internationally</a:t>
            </a:r>
          </a:p>
        </p:txBody>
      </p:sp>
      <p:sp>
        <p:nvSpPr>
          <p:cNvPr id="277" name="Shape 277"/>
          <p:cNvSpPr txBox="1">
            <a:spLocks noGrp="1"/>
          </p:cNvSpPr>
          <p:nvPr>
            <p:ph type="body" idx="1"/>
          </p:nvPr>
        </p:nvSpPr>
        <p:spPr>
          <a:xfrm>
            <a:off x="311700" y="1229875"/>
            <a:ext cx="4507200" cy="3339000"/>
          </a:xfrm>
          <a:prstGeom prst="rect">
            <a:avLst/>
          </a:prstGeom>
        </p:spPr>
        <p:txBody>
          <a:bodyPr lIns="91425" tIns="91425" rIns="91425" bIns="91425" anchor="t" anchorCtr="0">
            <a:noAutofit/>
          </a:bodyPr>
          <a:lstStyle/>
          <a:p>
            <a:pPr lvl="0">
              <a:spcBef>
                <a:spcPts val="0"/>
              </a:spcBef>
              <a:buNone/>
            </a:pPr>
            <a:r>
              <a:rPr lang="en"/>
              <a:t>Multidomestic Strategy</a:t>
            </a:r>
          </a:p>
          <a:p>
            <a:pPr lvl="0">
              <a:spcBef>
                <a:spcPts val="0"/>
              </a:spcBef>
              <a:buNone/>
            </a:pPr>
            <a:r>
              <a:rPr lang="en"/>
              <a:t>Global Strategy</a:t>
            </a:r>
          </a:p>
          <a:p>
            <a:pPr lvl="0">
              <a:spcBef>
                <a:spcPts val="0"/>
              </a:spcBef>
              <a:buNone/>
            </a:pPr>
            <a:r>
              <a:rPr lang="en"/>
              <a:t>Transnational Strategy</a:t>
            </a:r>
          </a:p>
        </p:txBody>
      </p:sp>
      <p:pic>
        <p:nvPicPr>
          <p:cNvPr id="278" name="Shape 278"/>
          <p:cNvPicPr preferRelativeResize="0"/>
          <p:nvPr/>
        </p:nvPicPr>
        <p:blipFill>
          <a:blip r:embed="rId3">
            <a:alphaModFix/>
          </a:blip>
          <a:stretch>
            <a:fillRect/>
          </a:stretch>
        </p:blipFill>
        <p:spPr>
          <a:xfrm>
            <a:off x="4688937" y="1512399"/>
            <a:ext cx="4455062" cy="3339000"/>
          </a:xfrm>
          <a:prstGeom prst="rect">
            <a:avLst/>
          </a:prstGeom>
          <a:noFill/>
          <a:ln>
            <a:noFill/>
          </a:ln>
        </p:spPr>
      </p:pic>
      <p:pic>
        <p:nvPicPr>
          <p:cNvPr id="279" name="Shape 279"/>
          <p:cNvPicPr preferRelativeResize="0"/>
          <p:nvPr/>
        </p:nvPicPr>
        <p:blipFill>
          <a:blip r:embed="rId4">
            <a:alphaModFix/>
          </a:blip>
          <a:stretch>
            <a:fillRect/>
          </a:stretch>
        </p:blipFill>
        <p:spPr>
          <a:xfrm>
            <a:off x="2" y="2831452"/>
            <a:ext cx="2057399" cy="20574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Citations </a:t>
            </a:r>
          </a:p>
        </p:txBody>
      </p:sp>
      <p:sp>
        <p:nvSpPr>
          <p:cNvPr id="285" name="Shape 28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http://www.businessinsider.com/how-under-armour-plans-to-do-something-nike-failed-to-do-conquer-the-golf-world-2016-3</a:t>
            </a:r>
          </a:p>
          <a:p>
            <a:pPr lvl="0">
              <a:spcBef>
                <a:spcPts val="0"/>
              </a:spcBef>
              <a:buNone/>
            </a:pPr>
            <a:r>
              <a:rPr lang="en" u="sng">
                <a:solidFill>
                  <a:schemeClr val="hlink"/>
                </a:solidFill>
                <a:hlinkClick r:id="rId4"/>
              </a:rPr>
              <a:t>http://www.baltimoresun.com/business/under-armour-blog/bs-bz-under-armour-fitness-technology-20150207-story.html</a:t>
            </a:r>
          </a:p>
          <a:p>
            <a:pPr lvl="0">
              <a:spcBef>
                <a:spcPts val="0"/>
              </a:spcBef>
              <a:buNone/>
            </a:pPr>
            <a:r>
              <a:rPr lang="en" u="sng">
                <a:solidFill>
                  <a:schemeClr val="hlink"/>
                </a:solidFill>
                <a:hlinkClick r:id="rId5"/>
              </a:rPr>
              <a:t>http://www.nytimes.com/2015/06/15/business/media/under-armour-is-swinging-for-the-stars.html?_r=0</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Low-Cost Provider</a:t>
            </a:r>
          </a:p>
        </p:txBody>
      </p:sp>
      <p:sp>
        <p:nvSpPr>
          <p:cNvPr id="103" name="Shape 10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Two Avenues to Gain Cost Advantage </a:t>
            </a:r>
          </a:p>
          <a:p>
            <a:pPr marL="457200" lvl="0" indent="-228600" rtl="0">
              <a:spcBef>
                <a:spcPts val="0"/>
              </a:spcBef>
            </a:pPr>
            <a:r>
              <a:rPr lang="en"/>
              <a:t>Execute value chain more cost effectively than competitors</a:t>
            </a:r>
          </a:p>
          <a:p>
            <a:pPr marL="457200" lvl="0" indent="-228600" rtl="0">
              <a:spcBef>
                <a:spcPts val="0"/>
              </a:spcBef>
            </a:pPr>
            <a:r>
              <a:rPr lang="en"/>
              <a:t>Cut out any costly activities in the value chain</a:t>
            </a:r>
          </a:p>
        </p:txBody>
      </p:sp>
      <p:pic>
        <p:nvPicPr>
          <p:cNvPr id="104" name="Shape 104" descr="Nucor_Steel_Louisiana.png"/>
          <p:cNvPicPr preferRelativeResize="0"/>
          <p:nvPr/>
        </p:nvPicPr>
        <p:blipFill>
          <a:blip r:embed="rId3">
            <a:alphaModFix/>
          </a:blip>
          <a:stretch>
            <a:fillRect/>
          </a:stretch>
        </p:blipFill>
        <p:spPr>
          <a:xfrm>
            <a:off x="1760925" y="2490799"/>
            <a:ext cx="5343599" cy="2078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111" name="Shape 111" descr="graph.png"/>
          <p:cNvPicPr preferRelativeResize="0"/>
          <p:nvPr/>
        </p:nvPicPr>
        <p:blipFill>
          <a:blip r:embed="rId3">
            <a:alphaModFix/>
          </a:blip>
          <a:stretch>
            <a:fillRect/>
          </a:stretch>
        </p:blipFill>
        <p:spPr>
          <a:xfrm>
            <a:off x="-66800" y="0"/>
            <a:ext cx="9210799"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Broad Differentiation</a:t>
            </a:r>
          </a:p>
        </p:txBody>
      </p:sp>
      <p:sp>
        <p:nvSpPr>
          <p:cNvPr id="117" name="Shape 11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What do buyers think is important and valuable?</a:t>
            </a:r>
          </a:p>
          <a:p>
            <a:pPr lvl="0">
              <a:spcBef>
                <a:spcPts val="0"/>
              </a:spcBef>
              <a:buNone/>
            </a:pPr>
            <a:r>
              <a:rPr lang="en"/>
              <a:t>What are they willing to pay for?</a:t>
            </a:r>
          </a:p>
          <a:p>
            <a:pPr lvl="0">
              <a:spcBef>
                <a:spcPts val="0"/>
              </a:spcBef>
              <a:buNone/>
            </a:pPr>
            <a:r>
              <a:rPr lang="en"/>
              <a:t>Differentiation can be achieved by:</a:t>
            </a:r>
          </a:p>
          <a:p>
            <a:pPr marL="457200" lvl="0" indent="-228600" rtl="0">
              <a:spcBef>
                <a:spcPts val="0"/>
              </a:spcBef>
            </a:pPr>
            <a:r>
              <a:rPr lang="en"/>
              <a:t>Unique taste</a:t>
            </a:r>
          </a:p>
          <a:p>
            <a:pPr marL="457200" lvl="0" indent="-228600" rtl="0">
              <a:spcBef>
                <a:spcPts val="0"/>
              </a:spcBef>
            </a:pPr>
            <a:r>
              <a:rPr lang="en"/>
              <a:t>Multiple features</a:t>
            </a:r>
          </a:p>
          <a:p>
            <a:pPr marL="457200" lvl="0" indent="-228600" rtl="0">
              <a:spcBef>
                <a:spcPts val="0"/>
              </a:spcBef>
            </a:pPr>
            <a:r>
              <a:rPr lang="en"/>
              <a:t>Outstanding service</a:t>
            </a:r>
          </a:p>
          <a:p>
            <a:pPr marL="457200" lvl="0" indent="-228600">
              <a:spcBef>
                <a:spcPts val="0"/>
              </a:spcBef>
            </a:pPr>
            <a:r>
              <a:rPr lang="en"/>
              <a:t>Technological leadership </a:t>
            </a:r>
          </a:p>
          <a:p>
            <a:pPr lvl="0">
              <a:spcBef>
                <a:spcPts val="0"/>
              </a:spcBef>
              <a:buNone/>
            </a:pPr>
            <a:endParaRP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124" name="Shape 124" descr="Picture20.png"/>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Focused Low-Cost &amp; Focused Differentiation</a:t>
            </a:r>
          </a:p>
        </p:txBody>
      </p:sp>
      <p:sp>
        <p:nvSpPr>
          <p:cNvPr id="130" name="Shape 13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Low-Cost</a:t>
            </a:r>
          </a:p>
          <a:p>
            <a:pPr marL="457200" lvl="0" indent="-228600" rtl="0">
              <a:spcBef>
                <a:spcPts val="0"/>
              </a:spcBef>
            </a:pPr>
            <a:r>
              <a:rPr lang="en"/>
              <a:t>Limits customer base</a:t>
            </a:r>
          </a:p>
          <a:p>
            <a:pPr marL="457200" lvl="0" indent="-228600" rtl="0">
              <a:spcBef>
                <a:spcPts val="0"/>
              </a:spcBef>
            </a:pPr>
            <a:r>
              <a:rPr lang="en"/>
              <a:t>Common</a:t>
            </a:r>
          </a:p>
          <a:p>
            <a:pPr marL="457200" lvl="0" indent="-228600" rtl="0">
              <a:spcBef>
                <a:spcPts val="0"/>
              </a:spcBef>
            </a:pPr>
            <a:r>
              <a:rPr lang="en"/>
              <a:t>Able to lower cost to please smaller population of people</a:t>
            </a:r>
          </a:p>
          <a:p>
            <a:pPr lvl="0" rtl="0">
              <a:spcBef>
                <a:spcPts val="0"/>
              </a:spcBef>
              <a:buNone/>
            </a:pPr>
            <a:r>
              <a:rPr lang="en"/>
              <a:t>Focused Differentiation</a:t>
            </a:r>
          </a:p>
          <a:p>
            <a:pPr marL="457200" lvl="0" indent="-228600" rtl="0">
              <a:spcBef>
                <a:spcPts val="0"/>
              </a:spcBef>
            </a:pPr>
            <a:r>
              <a:rPr lang="en"/>
              <a:t>Seeks to address needs of small, unique group of customers</a:t>
            </a:r>
          </a:p>
          <a:p>
            <a:pPr marL="457200" lvl="0" indent="-228600" rtl="0">
              <a:spcBef>
                <a:spcPts val="0"/>
              </a:spcBef>
            </a:pPr>
            <a:r>
              <a:rPr lang="en"/>
              <a:t>Target market must be big enough to reach a profit</a:t>
            </a:r>
          </a:p>
          <a:p>
            <a:pPr lvl="0" rtl="0">
              <a:spcBef>
                <a:spcPts val="0"/>
              </a:spcBef>
              <a:buNone/>
            </a:pPr>
            <a:endParaRP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Best Cost Provider</a:t>
            </a:r>
          </a:p>
        </p:txBody>
      </p:sp>
      <p:sp>
        <p:nvSpPr>
          <p:cNvPr id="136" name="Shape 136"/>
          <p:cNvSpPr txBox="1">
            <a:spLocks noGrp="1"/>
          </p:cNvSpPr>
          <p:nvPr>
            <p:ph type="body" idx="1"/>
          </p:nvPr>
        </p:nvSpPr>
        <p:spPr>
          <a:xfrm>
            <a:off x="311700" y="1229875"/>
            <a:ext cx="4941300" cy="3339000"/>
          </a:xfrm>
          <a:prstGeom prst="rect">
            <a:avLst/>
          </a:prstGeom>
        </p:spPr>
        <p:txBody>
          <a:bodyPr lIns="91425" tIns="91425" rIns="91425" bIns="91425" anchor="t" anchorCtr="0">
            <a:noAutofit/>
          </a:bodyPr>
          <a:lstStyle/>
          <a:p>
            <a:pPr lvl="0">
              <a:spcBef>
                <a:spcPts val="0"/>
              </a:spcBef>
              <a:buNone/>
            </a:pPr>
            <a:r>
              <a:rPr lang="en"/>
              <a:t>Provides a lower cost for desirable or valuable goods and services.</a:t>
            </a:r>
          </a:p>
          <a:p>
            <a:pPr lvl="0">
              <a:spcBef>
                <a:spcPts val="0"/>
              </a:spcBef>
              <a:buNone/>
            </a:pPr>
            <a:r>
              <a:rPr lang="en"/>
              <a:t>“Middle ground”</a:t>
            </a:r>
          </a:p>
          <a:p>
            <a:pPr lvl="0">
              <a:spcBef>
                <a:spcPts val="0"/>
              </a:spcBef>
              <a:buNone/>
            </a:pPr>
            <a:r>
              <a:rPr lang="en"/>
              <a:t>Not the lowest cost or the highest value</a:t>
            </a:r>
          </a:p>
          <a:p>
            <a:pPr lvl="0">
              <a:spcBef>
                <a:spcPts val="0"/>
              </a:spcBef>
              <a:buNone/>
            </a:pPr>
            <a:endParaRPr/>
          </a:p>
        </p:txBody>
      </p:sp>
      <p:pic>
        <p:nvPicPr>
          <p:cNvPr id="137" name="Shape 137" descr="underarmour.png"/>
          <p:cNvPicPr preferRelativeResize="0"/>
          <p:nvPr/>
        </p:nvPicPr>
        <p:blipFill>
          <a:blip r:embed="rId3">
            <a:alphaModFix/>
          </a:blip>
          <a:stretch>
            <a:fillRect/>
          </a:stretch>
        </p:blipFill>
        <p:spPr>
          <a:xfrm>
            <a:off x="4978725" y="1639400"/>
            <a:ext cx="3743949" cy="2246374"/>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On-screen Show (16:9)</PresentationFormat>
  <Paragraphs>176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Roboto</vt:lpstr>
      <vt:lpstr>Calibri</vt:lpstr>
      <vt:lpstr>geometric</vt:lpstr>
      <vt:lpstr>Summary of Lessons Learned: Part 2</vt:lpstr>
      <vt:lpstr>The Five Generic Competitive Strategies </vt:lpstr>
      <vt:lpstr>PowerPoint Presentation</vt:lpstr>
      <vt:lpstr>Low-Cost Provider</vt:lpstr>
      <vt:lpstr>PowerPoint Presentation</vt:lpstr>
      <vt:lpstr>Broad Differentiation</vt:lpstr>
      <vt:lpstr>PowerPoint Presentation</vt:lpstr>
      <vt:lpstr>Focused Low-Cost &amp; Focused Differentiation</vt:lpstr>
      <vt:lpstr>Best Cost Provider</vt:lpstr>
      <vt:lpstr>Strategic Offense</vt:lpstr>
      <vt:lpstr>Choosing which Rivals to Attack</vt:lpstr>
      <vt:lpstr>First-Mover or Last-Mover</vt:lpstr>
      <vt:lpstr>Scope of the Firm</vt:lpstr>
      <vt:lpstr>Benefits of an Alliance or Partnership</vt:lpstr>
      <vt:lpstr>BOS Chapter 4: Focus on the big picture, not the numbers</vt:lpstr>
      <vt:lpstr>Pioneer-Migrator-Settler Map</vt:lpstr>
      <vt:lpstr>PMS MAP</vt:lpstr>
      <vt:lpstr>BOS Chapter 5: Reach Beyond Existing Demand</vt:lpstr>
      <vt:lpstr>Three Tiers of Noncustomers</vt:lpstr>
      <vt:lpstr>How Under Armour Addressed Tiers </vt:lpstr>
      <vt:lpstr>CES: Chapter 6- Strengthening a Company’s Position</vt:lpstr>
      <vt:lpstr>BOS: Chapter 6: Get the Strategic Sequence Right</vt:lpstr>
      <vt:lpstr>PowerPoint Presentation</vt:lpstr>
      <vt:lpstr>Target Costing</vt:lpstr>
      <vt:lpstr>CES Ch 7: Strategies for Competing in Foreign Markets </vt:lpstr>
      <vt:lpstr>Porter's Diamond of Competitive Advantage</vt:lpstr>
      <vt:lpstr>THE 5 STRATEGIC OPTIONS FOR ENTERING FOREIGN MARKETS</vt:lpstr>
      <vt:lpstr>Advantages</vt:lpstr>
      <vt:lpstr>Disadvantages</vt:lpstr>
      <vt:lpstr>Three Approaches for Competing Internationally</vt:lpstr>
      <vt:lpstr>Citations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Lessons Learned: Part 2</dc:title>
  <dc:creator>Disgruntled Butterfly</dc:creator>
  <cp:lastModifiedBy>Armitage, Kathleen</cp:lastModifiedBy>
  <cp:revision>2</cp:revision>
  <dcterms:modified xsi:type="dcterms:W3CDTF">2016-10-14T03:33:56Z</dcterms:modified>
</cp:coreProperties>
</file>