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31"/>
  </p:notesMasterIdLst>
  <p:sldIdLst>
    <p:sldId id="256" r:id="rId2"/>
    <p:sldId id="268" r:id="rId3"/>
    <p:sldId id="281" r:id="rId4"/>
    <p:sldId id="282" r:id="rId5"/>
    <p:sldId id="283" r:id="rId6"/>
    <p:sldId id="284" r:id="rId7"/>
    <p:sldId id="285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4" r:id="rId27"/>
    <p:sldId id="265" r:id="rId28"/>
    <p:sldId id="26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FE9C-28ED-B144-9FB0-B03E91BB30E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6895-782F-5A41-AF58-FA238267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D5ECB-C98F-3E45-ADCA-526306741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8F52F0-FCD4-2943-8CB0-9129BB14C5B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CF3629-FC6F-8F49-BC60-BF1E0030BB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6: Strengthening a Company’s Competitive Position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4: Hunter </a:t>
            </a:r>
            <a:r>
              <a:rPr lang="en-US" dirty="0" err="1" smtClean="0"/>
              <a:t>Tarman</a:t>
            </a:r>
            <a:r>
              <a:rPr lang="en-US" dirty="0" smtClean="0"/>
              <a:t>, Kate Penshorn, Gabi Reid, Omar Winters</a:t>
            </a:r>
            <a:r>
              <a:rPr lang="en-US" dirty="0" smtClean="0"/>
              <a:t>, Ryan </a:t>
            </a:r>
            <a:r>
              <a:rPr lang="en-US" dirty="0" smtClean="0"/>
              <a:t>Reid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84" y="229334"/>
            <a:ext cx="3301716" cy="17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Advantages for Late Mover:</a:t>
            </a:r>
          </a:p>
          <a:p>
            <a:r>
              <a:rPr lang="en-US" dirty="0" smtClean="0"/>
              <a:t>Lower Costs</a:t>
            </a:r>
          </a:p>
          <a:p>
            <a:r>
              <a:rPr lang="en-US" dirty="0" smtClean="0"/>
              <a:t>Better-Performing Products</a:t>
            </a:r>
          </a:p>
          <a:p>
            <a:r>
              <a:rPr lang="en-US" dirty="0" smtClean="0"/>
              <a:t>Leapfrog </a:t>
            </a:r>
          </a:p>
          <a:p>
            <a:r>
              <a:rPr lang="en-US" dirty="0" smtClean="0"/>
              <a:t>Certainty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0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should your company be a first mover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Does market depend on the development of complementary products, or services that are currently not available?</a:t>
            </a:r>
          </a:p>
          <a:p>
            <a:r>
              <a:rPr lang="en-US" sz="2600" dirty="0" smtClean="0"/>
              <a:t>Is a new infrastructure required before buyer demand can surge?</a:t>
            </a:r>
          </a:p>
          <a:p>
            <a:r>
              <a:rPr lang="en-US" sz="2600" dirty="0" smtClean="0"/>
              <a:t>Will buyers adjust to new skills or adopt new behaviors?</a:t>
            </a:r>
          </a:p>
          <a:p>
            <a:r>
              <a:rPr lang="en-US" sz="2600" dirty="0" smtClean="0"/>
              <a:t>Will buyers face high switching costs in the new products or services? </a:t>
            </a:r>
          </a:p>
          <a:p>
            <a:r>
              <a:rPr lang="en-US" sz="2600" dirty="0" smtClean="0"/>
              <a:t>Are there other competitors that might delay or derail the efforts of a first mover?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8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Strengthening a Company’s Market Position through it’s Scope of Operations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Scope -  a range of product and service segments that the firm serves within its product or service market. </a:t>
            </a:r>
          </a:p>
          <a:p>
            <a:r>
              <a:rPr lang="en-US" dirty="0" smtClean="0"/>
              <a:t>Vertical Scope – industry’s entire </a:t>
            </a:r>
            <a:r>
              <a:rPr lang="en-US" dirty="0" err="1" smtClean="0"/>
              <a:t>calue</a:t>
            </a:r>
            <a:r>
              <a:rPr lang="en-US" dirty="0" smtClean="0"/>
              <a:t> chain system, from initial activities such as raw-material production to retailing and after-sale service activities.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6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Scope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Mergers and acquisitions – this expands the same product of service line the company is already competing in. </a:t>
            </a:r>
          </a:p>
          <a:p>
            <a:r>
              <a:rPr lang="en-US" dirty="0" smtClean="0"/>
              <a:t>Example: Nike Buying Hurley </a:t>
            </a:r>
          </a:p>
          <a:p>
            <a:pPr lvl="1"/>
            <a:r>
              <a:rPr lang="en-US" dirty="0" smtClean="0"/>
              <a:t>Create a more cost efficient operation out of the combined companies. Ex. Hurley being produced by Nike manufactures. </a:t>
            </a:r>
          </a:p>
          <a:p>
            <a:pPr lvl="1"/>
            <a:r>
              <a:rPr lang="en-US" dirty="0" smtClean="0"/>
              <a:t>Expanding a company’s geographic coverage. Ex. Hurley is now carried at </a:t>
            </a:r>
            <a:r>
              <a:rPr lang="en-US" dirty="0" err="1" smtClean="0"/>
              <a:t>Nike.com</a:t>
            </a:r>
            <a:r>
              <a:rPr lang="en-US" dirty="0" smtClean="0"/>
              <a:t> and more places around the world. </a:t>
            </a:r>
          </a:p>
          <a:p>
            <a:pPr lvl="1"/>
            <a:r>
              <a:rPr lang="en-US" dirty="0" smtClean="0"/>
              <a:t>Extending into new product categories. Ex. Nike going into more lifestyle clothing. </a:t>
            </a:r>
          </a:p>
          <a:p>
            <a:pPr lvl="1"/>
            <a:r>
              <a:rPr lang="en-US" dirty="0" smtClean="0"/>
              <a:t>Gaining quick access to new technologies or other resources Ex. Hurley now has more R&amp;D and customer information. </a:t>
            </a:r>
          </a:p>
          <a:p>
            <a:pPr lvl="1"/>
            <a:r>
              <a:rPr lang="en-US" dirty="0" smtClean="0"/>
              <a:t>Lending the convergence of industries due to changes in technology and new market opportunities. Ex. Nike saw they they could interest non customers who do not like the sporty style.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02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to Mergers and Acquisitions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operating efficiency </a:t>
            </a:r>
          </a:p>
          <a:p>
            <a:r>
              <a:rPr lang="en-US" dirty="0" smtClean="0"/>
              <a:t>Product differentiation </a:t>
            </a:r>
          </a:p>
          <a:p>
            <a:r>
              <a:rPr lang="en-US" dirty="0" smtClean="0"/>
              <a:t>Reducing market rivalry -  buying market rivals </a:t>
            </a:r>
          </a:p>
          <a:p>
            <a:r>
              <a:rPr lang="en-US" dirty="0" smtClean="0"/>
              <a:t>Increasing the bargaining power over suppliers and buyers – more sales volume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7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to Mergers and Acquisitions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savings often are smaller than expected</a:t>
            </a:r>
          </a:p>
          <a:p>
            <a:r>
              <a:rPr lang="en-US" dirty="0" smtClean="0"/>
              <a:t>Corporate cultures and clash against each other</a:t>
            </a:r>
          </a:p>
          <a:p>
            <a:r>
              <a:rPr lang="en-US" dirty="0" smtClean="0"/>
              <a:t>Key employees often leave</a:t>
            </a:r>
          </a:p>
          <a:p>
            <a:endParaRPr lang="en-US" dirty="0" smtClean="0"/>
          </a:p>
          <a:p>
            <a:r>
              <a:rPr lang="en-US" dirty="0" smtClean="0"/>
              <a:t>Ex. Nike bought </a:t>
            </a:r>
            <a:r>
              <a:rPr lang="en-US" dirty="0" err="1" smtClean="0"/>
              <a:t>Umbro</a:t>
            </a:r>
            <a:r>
              <a:rPr lang="en-US" dirty="0" smtClean="0"/>
              <a:t> soccer gear but never saw any gains into the soccer market.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technological </a:t>
            </a:r>
            <a:r>
              <a:rPr lang="en-US" dirty="0" err="1" smtClean="0"/>
              <a:t>capabliities</a:t>
            </a:r>
            <a:endParaRPr lang="en-US" dirty="0" smtClean="0"/>
          </a:p>
          <a:p>
            <a:r>
              <a:rPr lang="en-US" dirty="0" smtClean="0"/>
              <a:t>Strengthen firm’s competitive position</a:t>
            </a:r>
          </a:p>
          <a:p>
            <a:r>
              <a:rPr lang="en-US" dirty="0" smtClean="0"/>
              <a:t>Boost profitability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5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Vertical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Backward integration – to manufacture instead of purchasing from suppliers.</a:t>
            </a:r>
          </a:p>
          <a:p>
            <a:pPr lvl="1"/>
            <a:r>
              <a:rPr lang="en-US" dirty="0" smtClean="0"/>
              <a:t>Must beat suppliers efficacy and keep the quality</a:t>
            </a:r>
          </a:p>
          <a:p>
            <a:r>
              <a:rPr lang="en-US" dirty="0" smtClean="0"/>
              <a:t>Forward integration – to sell to consumers directly</a:t>
            </a:r>
          </a:p>
          <a:p>
            <a:pPr lvl="1"/>
            <a:r>
              <a:rPr lang="en-US" dirty="0" smtClean="0"/>
              <a:t>Can help drive profits but can hurt retail connections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7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to Vertical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Raises the Capital investment, which raises risk</a:t>
            </a:r>
          </a:p>
          <a:p>
            <a:pPr lvl="1"/>
            <a:r>
              <a:rPr lang="en-US" dirty="0" smtClean="0"/>
              <a:t>Buying manufacturing plants, opening company specific company stores, hiring more labor</a:t>
            </a:r>
          </a:p>
          <a:p>
            <a:r>
              <a:rPr lang="en-US" dirty="0" smtClean="0"/>
              <a:t>Reduces Flexibility in accommodating shifting buyer preferences</a:t>
            </a:r>
          </a:p>
          <a:p>
            <a:pPr lvl="1"/>
            <a:r>
              <a:rPr lang="en-US" dirty="0" smtClean="0"/>
              <a:t>Company might have to close full departments and fire employees in product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>
                <a:latin typeface="Calibri" charset="0"/>
              </a:rPr>
              <a:t>Outsourcing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63763"/>
            <a:ext cx="6564313" cy="2644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act of obtaining goods or services from an outside or foreign supplier in place of obtaining the goods or services in house.</a:t>
            </a:r>
          </a:p>
        </p:txBody>
      </p:sp>
    </p:spTree>
    <p:extLst>
      <p:ext uri="{BB962C8B-B14F-4D97-AF65-F5344CB8AC3E}">
        <p14:creationId xmlns:p14="http://schemas.microsoft.com/office/powerpoint/2010/main" val="320396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Competitive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Awareness</a:t>
            </a:r>
          </a:p>
          <a:p>
            <a:r>
              <a:rPr lang="en-US" dirty="0" smtClean="0"/>
              <a:t>Production/Distribution Systems </a:t>
            </a:r>
          </a:p>
          <a:p>
            <a:r>
              <a:rPr lang="en-US" dirty="0" smtClean="0"/>
              <a:t>Technological Capacity </a:t>
            </a:r>
          </a:p>
          <a:p>
            <a:r>
              <a:rPr lang="en-US" dirty="0" smtClean="0"/>
              <a:t>Customer Satisfaction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8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Nike “Just does it”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Largest supplier of athletic shoes in the world.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Outsourcing is what has made Nike into the billion dollar industry that is is today.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Currently outsourcing to multiple countries including: China, Indonesia, Vietnam, Taiwan, South Korea, and the Philippines.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Half a million people throughout the world have been hired to help produce their products.</a:t>
            </a:r>
          </a:p>
        </p:txBody>
      </p:sp>
    </p:spTree>
    <p:extLst>
      <p:ext uri="{BB962C8B-B14F-4D97-AF65-F5344CB8AC3E}">
        <p14:creationId xmlns:p14="http://schemas.microsoft.com/office/powerpoint/2010/main" val="170074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Nike outsourcing continued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**They outsource one ninety nine percent of their shoes production**</a:t>
            </a:r>
          </a:p>
          <a:p>
            <a:r>
              <a:rPr lang="en-US">
                <a:latin typeface="Calibri" charset="0"/>
              </a:rPr>
              <a:t>Manufactures only key technical components of its “Nike Air” system.</a:t>
            </a:r>
          </a:p>
          <a:p>
            <a:r>
              <a:rPr lang="en-US">
                <a:latin typeface="Calibri" charset="0"/>
              </a:rPr>
              <a:t>Nike creates maximum value by focusing on preproduction and Postproduction activities.</a:t>
            </a:r>
          </a:p>
          <a:p>
            <a:r>
              <a:rPr lang="en-US">
                <a:latin typeface="Calibri" charset="0"/>
              </a:rPr>
              <a:t>Nike even outsources their advertising component! (Wieden &amp; Kennedy)</a:t>
            </a:r>
          </a:p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Sweatshop Problem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History </a:t>
            </a:r>
          </a:p>
          <a:p>
            <a:pPr lvl="1"/>
            <a:r>
              <a:rPr lang="en-US">
                <a:latin typeface="Calibri" charset="0"/>
              </a:rPr>
              <a:t>1970: Began outsourcing to S. Korea</a:t>
            </a:r>
          </a:p>
          <a:p>
            <a:pPr lvl="1"/>
            <a:r>
              <a:rPr lang="en-US">
                <a:latin typeface="Calibri" charset="0"/>
              </a:rPr>
              <a:t>1991: Large public outcry for Labor Abuses</a:t>
            </a:r>
          </a:p>
          <a:p>
            <a:pPr lvl="1"/>
            <a:r>
              <a:rPr lang="en-US">
                <a:latin typeface="Calibri" charset="0"/>
              </a:rPr>
              <a:t>1998: Nike steps up to fix the problem</a:t>
            </a:r>
          </a:p>
          <a:p>
            <a:pPr lvl="1"/>
            <a:r>
              <a:rPr lang="en-US">
                <a:latin typeface="Calibri" charset="0"/>
              </a:rPr>
              <a:t>2011: Nike company still feels the backlash by not fixing their mistake earlier.</a:t>
            </a:r>
          </a:p>
        </p:txBody>
      </p:sp>
      <p:pic>
        <p:nvPicPr>
          <p:cNvPr id="5123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779963"/>
            <a:ext cx="22574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5525"/>
            <a:ext cx="2711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835525"/>
            <a:ext cx="33353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8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Disadvantages/Risks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Unsafe and abusive labor practices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Effects on U.S. Economy and Job loss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Lack of Customer Focus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Loss of Managerial Control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Threat to security and confidentiality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Quality Problems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2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Outsourcing is not what is used to be..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trend began in the 1980’s is not paying off the way it did back in those days.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competition for the worker’s skills is increasing so wages </a:t>
            </a:r>
            <a:r>
              <a:rPr lang="en-US" smtClean="0">
                <a:ea typeface="+mn-ea"/>
                <a:cs typeface="+mn-cs"/>
              </a:rPr>
              <a:t>are higher.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Wages in China and </a:t>
            </a:r>
            <a:r>
              <a:rPr lang="en-US" dirty="0" err="1" smtClean="0">
                <a:ea typeface="+mn-ea"/>
                <a:cs typeface="+mn-cs"/>
              </a:rPr>
              <a:t>india</a:t>
            </a:r>
            <a:r>
              <a:rPr lang="en-US" dirty="0" smtClean="0">
                <a:ea typeface="+mn-ea"/>
                <a:cs typeface="+mn-cs"/>
              </a:rPr>
              <a:t> have been going up by 10-20% a year for the past decade.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Compensation for Senior Chinese managers now either matches or exceeds pay in America and Europe.</a:t>
            </a:r>
          </a:p>
        </p:txBody>
      </p:sp>
    </p:spTree>
    <p:extLst>
      <p:ext uri="{BB962C8B-B14F-4D97-AF65-F5344CB8AC3E}">
        <p14:creationId xmlns:p14="http://schemas.microsoft.com/office/powerpoint/2010/main" val="675106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Advantages of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Cut costs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Employ workers for less, cheaper plant operations.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Increases Competitiveness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With the saved money they can price their products competitively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Finances and Risk reduction 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Nike can bypass some of the taxes they would pay in the U.S.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When using subcontractors, Nike has less risk with insurance liabilities.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765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and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alliance – formal agreement between two companies that work to toward a strategically relevant objective. </a:t>
            </a:r>
          </a:p>
          <a:p>
            <a:r>
              <a:rPr lang="en-US" dirty="0" smtClean="0"/>
              <a:t>Joint venture – a new corporate entity that is owned by two companies and share in profits and expenses.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7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companies share information and innovative developments </a:t>
            </a:r>
          </a:p>
          <a:p>
            <a:pPr lvl="1"/>
            <a:r>
              <a:rPr lang="en-US" dirty="0" smtClean="0"/>
              <a:t>Need good partners</a:t>
            </a:r>
          </a:p>
          <a:p>
            <a:pPr lvl="1"/>
            <a:r>
              <a:rPr lang="en-US" dirty="0" smtClean="0"/>
              <a:t>Both sides must benefit</a:t>
            </a:r>
          </a:p>
          <a:p>
            <a:pPr lvl="1"/>
            <a:r>
              <a:rPr lang="en-US" dirty="0" smtClean="0"/>
              <a:t>Sensitive to other companies cultural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5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 to Strategic Alliances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could get proprietary information </a:t>
            </a:r>
          </a:p>
          <a:p>
            <a:r>
              <a:rPr lang="en-US" dirty="0" smtClean="0"/>
              <a:t>Could become dependent on other companies</a:t>
            </a:r>
          </a:p>
          <a:p>
            <a:r>
              <a:rPr lang="en-US" dirty="0" smtClean="0"/>
              <a:t>Companies can be a poor fit to combine resources for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58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make a Strategic Alliances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system to manage alliances</a:t>
            </a:r>
          </a:p>
          <a:p>
            <a:r>
              <a:rPr lang="en-US" dirty="0" smtClean="0"/>
              <a:t>Build relationships and establish trust</a:t>
            </a:r>
          </a:p>
          <a:p>
            <a:r>
              <a:rPr lang="en-US" dirty="0" smtClean="0"/>
              <a:t>Protect from the threat of opportunism by setting up safeguards</a:t>
            </a:r>
          </a:p>
          <a:p>
            <a:r>
              <a:rPr lang="en-US" dirty="0" smtClean="0"/>
              <a:t>Make commitments to partners and demand commitments from them </a:t>
            </a:r>
            <a:r>
              <a:rPr lang="en-US" smtClean="0"/>
              <a:t>as well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your strengths and their weakness </a:t>
            </a:r>
          </a:p>
          <a:p>
            <a:r>
              <a:rPr lang="en-US" dirty="0" smtClean="0"/>
              <a:t>Pick up signals of vulnerability and limited capabilities </a:t>
            </a:r>
          </a:p>
          <a:p>
            <a:r>
              <a:rPr lang="en-US" dirty="0" smtClean="0"/>
              <a:t>Know which rivals to challenge and how to challenge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7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Offensive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value</a:t>
            </a:r>
          </a:p>
          <a:p>
            <a:r>
              <a:rPr lang="en-US" dirty="0" smtClean="0"/>
              <a:t>Leapfrogging</a:t>
            </a:r>
          </a:p>
          <a:p>
            <a:r>
              <a:rPr lang="en-US" dirty="0" smtClean="0"/>
              <a:t>Adopt and improve</a:t>
            </a:r>
          </a:p>
          <a:p>
            <a:r>
              <a:rPr lang="en-US" dirty="0" smtClean="0"/>
              <a:t>Guerrilla warfare</a:t>
            </a:r>
          </a:p>
          <a:p>
            <a:r>
              <a:rPr lang="en-US" dirty="0" smtClean="0"/>
              <a:t>Preemptive 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NIKE Offense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High Brand Recognition </a:t>
            </a:r>
          </a:p>
          <a:p>
            <a:pPr>
              <a:buFont typeface="Arial"/>
              <a:buChar char="•"/>
            </a:pPr>
            <a:r>
              <a:rPr lang="en-US" sz="1800" dirty="0"/>
              <a:t>NIKE Running Store </a:t>
            </a:r>
            <a:r>
              <a:rPr lang="en-US" sz="1800" dirty="0">
                <a:solidFill>
                  <a:prstClr val="black"/>
                </a:solidFill>
                <a:latin typeface="Times-Roman"/>
              </a:rPr>
              <a:t> 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NIKETOWN </a:t>
            </a:r>
          </a:p>
          <a:p>
            <a:pPr marL="0" indent="0">
              <a:buNone/>
            </a:pPr>
            <a:r>
              <a:rPr lang="en-US" sz="1800" dirty="0" smtClean="0"/>
              <a:t>Strong </a:t>
            </a:r>
            <a:r>
              <a:rPr lang="en-US" sz="1800" dirty="0"/>
              <a:t>Outsourcing Alliances</a:t>
            </a:r>
          </a:p>
          <a:p>
            <a:pPr marL="0" indent="0">
              <a:buNone/>
            </a:pPr>
            <a:r>
              <a:rPr lang="en-US" sz="1800" dirty="0" smtClean="0"/>
              <a:t>Adaptive </a:t>
            </a:r>
            <a:r>
              <a:rPr lang="en-US" sz="1800" dirty="0"/>
              <a:t>to new consumer preferences</a:t>
            </a:r>
          </a:p>
          <a:p>
            <a:pPr>
              <a:buFont typeface="Arial"/>
              <a:buChar char="•"/>
            </a:pPr>
            <a:r>
              <a:rPr lang="en-US" sz="1800" dirty="0"/>
              <a:t>NIKE </a:t>
            </a:r>
            <a:r>
              <a:rPr lang="en-US" sz="1800" dirty="0" err="1"/>
              <a:t>Aeroloft</a:t>
            </a:r>
            <a:r>
              <a:rPr lang="en-US" sz="1800" dirty="0"/>
              <a:t> 800 Vest </a:t>
            </a:r>
          </a:p>
          <a:p>
            <a:pPr>
              <a:buFont typeface="Arial"/>
              <a:buChar char="•"/>
            </a:pPr>
            <a:r>
              <a:rPr lang="en-US" sz="1800" dirty="0"/>
              <a:t>NIKE Air </a:t>
            </a:r>
            <a:r>
              <a:rPr lang="en-US" sz="1800" dirty="0" err="1"/>
              <a:t>VaporMax</a:t>
            </a:r>
            <a:r>
              <a:rPr lang="en-US" sz="1800" dirty="0"/>
              <a:t> </a:t>
            </a:r>
            <a:r>
              <a:rPr lang="en-US" sz="1800" dirty="0" err="1"/>
              <a:t>Flyknit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en-US" dirty="0"/>
          </a:p>
        </p:txBody>
      </p:sp>
      <p:pic>
        <p:nvPicPr>
          <p:cNvPr id="6" name="Picture 5" descr="IMG_19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2338069"/>
            <a:ext cx="1586712" cy="1586712"/>
          </a:xfrm>
          <a:prstGeom prst="rect">
            <a:avLst/>
          </a:prstGeom>
        </p:spPr>
      </p:pic>
      <p:pic>
        <p:nvPicPr>
          <p:cNvPr id="7" name="Picture 6" descr="IMG_64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85" y="2338070"/>
            <a:ext cx="1586712" cy="1586712"/>
          </a:xfrm>
          <a:prstGeom prst="rect">
            <a:avLst/>
          </a:prstGeom>
        </p:spPr>
      </p:pic>
      <p:pic>
        <p:nvPicPr>
          <p:cNvPr id="8" name="Picture 7" descr="IMG_628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3" y="4210049"/>
            <a:ext cx="27813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318442"/>
            <a:ext cx="8308975" cy="1143000"/>
          </a:xfrm>
        </p:spPr>
        <p:txBody>
          <a:bodyPr/>
          <a:lstStyle/>
          <a:p>
            <a:r>
              <a:rPr lang="en-US" dirty="0"/>
              <a:t>Creating Defensive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Signal Retaliation</a:t>
            </a:r>
          </a:p>
          <a:p>
            <a:r>
              <a:rPr lang="en-US" sz="1600" dirty="0"/>
              <a:t>Public announcements of commitment </a:t>
            </a:r>
          </a:p>
          <a:p>
            <a:r>
              <a:rPr lang="en-US" sz="1600" dirty="0"/>
              <a:t>Maintaining a cash reserve </a:t>
            </a:r>
          </a:p>
          <a:p>
            <a:r>
              <a:rPr lang="en-US" sz="1600" dirty="0"/>
              <a:t>Occasional counter to petty attack attempts </a:t>
            </a:r>
          </a:p>
          <a:p>
            <a:pPr marL="0" indent="0">
              <a:buNone/>
            </a:pPr>
            <a:r>
              <a:rPr lang="en-US" sz="1600" b="1" dirty="0" smtClean="0"/>
              <a:t>Block </a:t>
            </a:r>
            <a:r>
              <a:rPr lang="en-US" sz="1600" b="1" dirty="0"/>
              <a:t>Channels</a:t>
            </a:r>
          </a:p>
          <a:p>
            <a:r>
              <a:rPr lang="en-US" sz="1600" dirty="0"/>
              <a:t>Close gaps with vacant niches </a:t>
            </a:r>
          </a:p>
          <a:p>
            <a:r>
              <a:rPr lang="en-US" sz="1600" dirty="0"/>
              <a:t>Discourage Brand experimentation </a:t>
            </a:r>
          </a:p>
          <a:p>
            <a:r>
              <a:rPr lang="en-US" sz="1600" dirty="0"/>
              <a:t>Grant volume discounts to distributors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059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51" y="1347658"/>
            <a:ext cx="8308975" cy="1143000"/>
          </a:xfrm>
        </p:spPr>
        <p:txBody>
          <a:bodyPr/>
          <a:lstStyle/>
          <a:p>
            <a:r>
              <a:rPr lang="en-US" dirty="0"/>
              <a:t>NIKE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51" y="2543714"/>
            <a:ext cx="8308975" cy="3491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Retail Partnerships</a:t>
            </a:r>
          </a:p>
          <a:p>
            <a:r>
              <a:rPr lang="en-US" sz="1400" dirty="0"/>
              <a:t>Foot Locker </a:t>
            </a:r>
          </a:p>
          <a:p>
            <a:r>
              <a:rPr lang="en-US" sz="1400" dirty="0"/>
              <a:t>Finish Line </a:t>
            </a:r>
          </a:p>
          <a:p>
            <a:pPr marL="0" indent="0">
              <a:buNone/>
            </a:pPr>
            <a:r>
              <a:rPr lang="en-US" sz="1400" b="1" dirty="0" smtClean="0"/>
              <a:t>NIKE </a:t>
            </a:r>
            <a:r>
              <a:rPr lang="en-US" sz="1400" b="1" dirty="0"/>
              <a:t>Loyalty</a:t>
            </a:r>
          </a:p>
          <a:p>
            <a:r>
              <a:rPr lang="en-US" sz="1400" dirty="0"/>
              <a:t>NIKE+ </a:t>
            </a:r>
          </a:p>
          <a:p>
            <a:pPr marL="0" indent="0">
              <a:buNone/>
            </a:pPr>
            <a:r>
              <a:rPr lang="en-US" sz="1400" b="1" dirty="0" smtClean="0"/>
              <a:t>NIKE </a:t>
            </a:r>
            <a:r>
              <a:rPr lang="en-US" sz="1400" b="1" dirty="0"/>
              <a:t>DTC Approach</a:t>
            </a:r>
          </a:p>
          <a:p>
            <a:r>
              <a:rPr lang="en-US" sz="1400" dirty="0"/>
              <a:t>Warehouse stores </a:t>
            </a:r>
          </a:p>
          <a:p>
            <a:r>
              <a:rPr lang="en-US" sz="1400" dirty="0"/>
              <a:t>"House of Hoops" </a:t>
            </a:r>
          </a:p>
          <a:p>
            <a:r>
              <a:rPr lang="en-US" sz="1400" dirty="0"/>
              <a:t>Online sales</a:t>
            </a:r>
            <a:endParaRPr lang="en-US" sz="1400" dirty="0"/>
          </a:p>
        </p:txBody>
      </p:sp>
      <p:pic>
        <p:nvPicPr>
          <p:cNvPr id="4" name="Picture 3" descr="IMG_017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5" y="1670040"/>
            <a:ext cx="2917311" cy="1747348"/>
          </a:xfrm>
          <a:prstGeom prst="rect">
            <a:avLst/>
          </a:prstGeom>
        </p:spPr>
      </p:pic>
      <p:pic>
        <p:nvPicPr>
          <p:cNvPr id="5" name="Picture 4" descr="IMG_87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28" y="4051309"/>
            <a:ext cx="3417798" cy="19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0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a Company’s Offensive and Defensive Strategic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 or Disadvantage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Depends on...</a:t>
            </a:r>
          </a:p>
          <a:p>
            <a:pPr marL="0" indent="0">
              <a:buNone/>
            </a:pPr>
            <a:r>
              <a:rPr lang="en-US" b="1" dirty="0" smtClean="0"/>
              <a:t>WHEN</a:t>
            </a:r>
            <a:r>
              <a:rPr lang="en-US" dirty="0" smtClean="0"/>
              <a:t> a move is made</a:t>
            </a:r>
          </a:p>
          <a:p>
            <a:pPr marL="0" indent="0">
              <a:buNone/>
            </a:pPr>
            <a:r>
              <a:rPr lang="en-US" b="1" dirty="0" smtClean="0"/>
              <a:t>WHAT</a:t>
            </a:r>
            <a:r>
              <a:rPr lang="en-US" dirty="0" smtClean="0"/>
              <a:t> move is made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9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Advantages for First Mover:</a:t>
            </a:r>
          </a:p>
          <a:p>
            <a:r>
              <a:rPr lang="en-US" dirty="0" smtClean="0"/>
              <a:t>Reputation and Strong Brand Loyalty </a:t>
            </a:r>
          </a:p>
          <a:p>
            <a:r>
              <a:rPr lang="en-US" dirty="0" smtClean="0"/>
              <a:t>Switching Costs</a:t>
            </a:r>
          </a:p>
          <a:p>
            <a:r>
              <a:rPr lang="en-US" dirty="0" smtClean="0"/>
              <a:t>Property Rights</a:t>
            </a:r>
          </a:p>
          <a:p>
            <a:r>
              <a:rPr lang="en-US" dirty="0" smtClean="0"/>
              <a:t>Learning Curve </a:t>
            </a:r>
          </a:p>
          <a:p>
            <a:r>
              <a:rPr lang="en-US" dirty="0" smtClean="0"/>
              <a:t>Set the Technical Standard for the Industry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2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71</TotalTime>
  <Words>1130</Words>
  <Application>Microsoft Macintosh PowerPoint</Application>
  <PresentationFormat>On-screen Show (4:3)</PresentationFormat>
  <Paragraphs>162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Expo</vt:lpstr>
      <vt:lpstr>Chapter 6: Strengthening a Company’s Competitive Position </vt:lpstr>
      <vt:lpstr>Know Your Competitive Assets</vt:lpstr>
      <vt:lpstr>Offensive </vt:lpstr>
      <vt:lpstr>Methods of Offensive Strategy </vt:lpstr>
      <vt:lpstr>NIKE Offense</vt:lpstr>
      <vt:lpstr>Creating Defensive Barriers</vt:lpstr>
      <vt:lpstr>NIKE Defense</vt:lpstr>
      <vt:lpstr>Timing a Company’s Offensive and Defensive Strategic Moves</vt:lpstr>
      <vt:lpstr>PowerPoint Presentation</vt:lpstr>
      <vt:lpstr>PowerPoint Presentation</vt:lpstr>
      <vt:lpstr>So should your company be a first mover or not?</vt:lpstr>
      <vt:lpstr>Strengthening a Company’s Market Position through it’s Scope of Operations</vt:lpstr>
      <vt:lpstr>Horizontal Scope </vt:lpstr>
      <vt:lpstr>Pros to Mergers and Acquisitions  </vt:lpstr>
      <vt:lpstr>Cons to Mergers and Acquisitions </vt:lpstr>
      <vt:lpstr>Vertical Scope</vt:lpstr>
      <vt:lpstr>Achieving Vertical Integration</vt:lpstr>
      <vt:lpstr>Cons to Vertical Integration</vt:lpstr>
      <vt:lpstr>Outsourcing</vt:lpstr>
      <vt:lpstr>Nike “Just does it”</vt:lpstr>
      <vt:lpstr>Nike outsourcing continued</vt:lpstr>
      <vt:lpstr>Sweatshop Problem</vt:lpstr>
      <vt:lpstr>Disadvantages/Risks</vt:lpstr>
      <vt:lpstr>Outsourcing is not what is used to be..</vt:lpstr>
      <vt:lpstr>Advantages of Outsourcing</vt:lpstr>
      <vt:lpstr>Alliances and Partnerships</vt:lpstr>
      <vt:lpstr>Strategic Alliances</vt:lpstr>
      <vt:lpstr>Drawback to Strategic Alliances </vt:lpstr>
      <vt:lpstr>How to make a Strategic Alliances Work</vt:lpstr>
    </vt:vector>
  </TitlesOfParts>
  <Company>Texas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Penshorn</dc:creator>
  <cp:lastModifiedBy>Kate Penshorn</cp:lastModifiedBy>
  <cp:revision>9</cp:revision>
  <dcterms:created xsi:type="dcterms:W3CDTF">2016-10-04T04:23:06Z</dcterms:created>
  <dcterms:modified xsi:type="dcterms:W3CDTF">2016-10-04T23:13:57Z</dcterms:modified>
</cp:coreProperties>
</file>