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5455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7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12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42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00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09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5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7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4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30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39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15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32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54907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58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039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0662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4183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915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7661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26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9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25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28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77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96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6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9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uddle&amp;biw=1920&amp;bih=940&amp;site=webhp&amp;tbm=isch&amp;imgil=jM0ywCPLdAnozM%3A%3BSZM-7kKYqv-eGM%3Bhttp%253A%252F%252Fwww.jsonline.com%252Fblogs%252Fpurple-wisconsin%252F190196261.html&amp;source=iu&amp;pf=m&amp;fir=jM0ywCPLdAnozM%3A%2CSZM-7kKYqv-eGM%2C_&amp;usg=__NuU-dVUyywODdRqZ_imk-QjrctY=&amp;ved=0ahUKEwjmuo-VjMfPAhVLMj4KHY4QDQsQyjcIZA&amp;ei=ZL72V-b4Ccvk-AGOobRY#imgrc=jM0ywCPLdAnozM%3A" TargetMode="External"/><Relationship Id="rId4" Type="http://schemas.openxmlformats.org/officeDocument/2006/relationships/hyperlink" Target="https://www.google.com/search?q=blue+ocean&amp;source=lnms&amp;tbm=isch&amp;sa=X&amp;ved=0ahUKEwiAqK6wjMfPAhXJeT4KHRKoD40Q_AUICCgB&amp;biw=1920&amp;bih=940#imgrc=Y5_e3FC4af-FBM%3A" TargetMode="External"/><Relationship Id="rId5" Type="http://schemas.openxmlformats.org/officeDocument/2006/relationships/hyperlink" Target="https://www.google.com/search?q=the+three+tiers+of+noncustomers&amp;espv=2&amp;biw=1920&amp;bih=940&amp;source=lnms&amp;tbm=isch&amp;sa=X&amp;ved=0ahUKEwiqzJePkMfPAhXGzz4KHaMxBWsQ_AUIBygC#imgrc=_" TargetMode="External"/><Relationship Id="rId6" Type="http://schemas.openxmlformats.org/officeDocument/2006/relationships/hyperlink" Target="http://mediaroom.jetblue.com/media-room/press-releases.aspx" TargetMode="External"/><Relationship Id="rId7" Type="http://schemas.openxmlformats.org/officeDocument/2006/relationships/hyperlink" Target="https://books.google.com/books?id=eCTD6PlO3Y8C&amp;pg=PA11&amp;lpg=PA11&amp;dq=introduction+of+super+saver+fare+1977+american+airlines&amp;source=bl&amp;ots=7UzcBYlxpc&amp;sig=6xNvwCTBmZoQFN7zGtdoYrQNJYc&amp;hl=en&amp;sa=X&amp;ved=0ahUKEwirpeX_qMfPAhVMyoMKHYAtAOMQ6AEIKTAC#v=onepage&amp;q=introduction%20of%20super%20saver%20fare%201977%20american%20airlines&amp;f=fals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28220" y="69213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Chapter 5: Reach Beyon</a:t>
            </a:r>
            <a:r>
              <a:rPr lang="en-US" dirty="0">
                <a:solidFill>
                  <a:schemeClr val="tx1"/>
                </a:solidFill>
              </a:rPr>
              <a:t>d Existing Demand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470972" y="3425191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Group 5: Sam Johnson, Kelsey Blake, Katy Nolen, </a:t>
            </a:r>
            <a:r>
              <a:rPr lang="en-US" dirty="0" err="1"/>
              <a:t>Alexiz</a:t>
            </a:r>
            <a:r>
              <a:rPr lang="en-US" dirty="0"/>
              <a:t> Green, Lucie </a:t>
            </a:r>
            <a:r>
              <a:rPr lang="en-US" dirty="0" err="1"/>
              <a:t>Morren</a:t>
            </a:r>
            <a:r>
              <a:rPr lang="en-US" dirty="0"/>
              <a:t>, Josh Caffey</a:t>
            </a:r>
          </a:p>
        </p:txBody>
      </p:sp>
      <p:pic>
        <p:nvPicPr>
          <p:cNvPr id="86" name="Shape 86" descr="Spirit-Airlines-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636" y="4211052"/>
            <a:ext cx="2337732" cy="235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Third-Tier Noncustomers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Distant Markets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“Unexplored” Noncustomers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/>
              <a:t> Never thought of market offerings as an option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Spirit Airlines Noncustomers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idx="1"/>
          </p:nvPr>
        </p:nvSpPr>
        <p:spPr>
          <a:xfrm>
            <a:off x="614400" y="1473925"/>
            <a:ext cx="10515600" cy="487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First Tier Noncustomers: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The 2014 Frill Control Campaign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On time performance/employee maintenance and luggage transportation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Second Tier Noncustomers: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Students Driving Home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$9 Fare Club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Third Tier Noncustomers: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Expanding in smaller cities within foreign countries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Go For The Biggest Catchment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-US"/>
              <a:t>First Tier- “Soon To Be”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Second Tier- “Refusing”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Third Tier- “Unexplored”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-US"/>
              <a:t>Varies across time and industries, focus on the tier or tiers that offer the biggest catchment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Conclusion: Keys to Maximizing Blue Ocean Size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7800" lvl="0" indent="0">
              <a:spcBef>
                <a:spcPts val="0"/>
              </a:spcBef>
              <a:buNone/>
            </a:pPr>
            <a:r>
              <a:rPr lang="en-US"/>
              <a:t>Think: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Non Customers before Customers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Commonalities before Differences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Desegmentation before segmentation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Maximizing size isn’t enough, you must profit from it to create a sustainable win-win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72797" y="284747"/>
            <a:ext cx="8596668" cy="13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Works Cited Page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xfrm>
            <a:off x="472797" y="1246189"/>
            <a:ext cx="10006708" cy="38807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oogle.com/search?q=puddle&amp;biw=1920&amp;bih=940&amp;site=webhp&amp;tbm=isch&amp;imgil=jM0ywCPLdAnozM%253A%253BSZM-7kKYqv-eGM%253Bhttp%25253A%25252F%25252Fwww.jsonline.com%25252Fblogs%25252Fpurple-wisconsin%25252F190196261.html&amp;source=iu&amp;pf=m&amp;fir=jM0ywCPLdAnozM%253A%252CSZM-7kKYqv-eGM%252C_&amp;usg=__NuU-dVUyywODdRqZ_imk-QjrctY%3D&amp;ved=0ahUKEwjmuo-VjMfPAhVLMj4KHY4QDQsQyjcIZA&amp;ei=ZL72V-b4Ccvk-AGOobRY#imgrc=jM0ywCPLdAnozM%3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https://www.google.com/search?q=blue+ocean&amp;source=lnms&amp;tbm=isch&amp;sa=X&amp;ved=0ahUKEwiAqK6wjMfPAhXJeT4KHRKoD40Q_AUICCgB&amp;biw=1920&amp;bih=940#imgrc=Y5_e3FC4af-FBM%3A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https://www.google.com/search?q=the+three+tiers+of+noncustomers&amp;espv=2&amp;biw=1920&amp;bih=940&amp;source=lnms&amp;tbm=isch&amp;sa=X&amp;ved=0ahUKEwiqzJePkMfPAhXGzz4KHaMxBWsQ_AUIBygC#imgrc=_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u="sng" dirty="0">
                <a:solidFill>
                  <a:schemeClr val="tx1"/>
                </a:solidFill>
                <a:hlinkClick r:id="rId6"/>
              </a:rPr>
              <a:t>http://mediaroom.jetblue.com/media-room/press-releases.aspx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 u="sng" dirty="0">
                <a:solidFill>
                  <a:schemeClr val="tx1"/>
                </a:solidFill>
                <a:hlinkClick r:id="rId7"/>
              </a:rPr>
              <a:t>https://books.google.com/books?id=eCTD6PlO3Y8C&amp;pg=PA11&amp;lpg=PA11&amp;dq=introduction+of+super+saver+fare+1977+american+airlines&amp;source=bl&amp;ots=7UzcBYlxpc&amp;sig=6xNvwCTBmZoQFN7zGtdoYrQNJYc&amp;hl=en&amp;sa=X&amp;ved=0ahUKEwirpeX_qMfPAhVMyoMKHYAtAOMQ6AEIKTAC#v=onepage&amp;q=introduction%20of%20super%20saver%20fare%201977%20american%20airlines&amp;f=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xfrm>
            <a:off x="838200" y="19018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How do you maximize the size of the blue ocean you are creating? 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575" y="2554075"/>
            <a:ext cx="59436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575" y="1848575"/>
            <a:ext cx="59436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Reach Beyond Existing Demand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Companies must challenge two conventional strategies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The focus on existing customers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/>
              <a:t>The drive for finer segmentation that accommodates buyer differences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These strategies risk creating target markets that are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Reaching Beyond Existing Demand Cont.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Instead of focusing on current customers… Focus on noncustomers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Instead of focusing on differences…  Focus on commonalities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Shifting this focus creates NEW CUSTOMERS  that did not exist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Spirit Airlines Blue Ocean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Spirit saw there were people who would or could not fly because of price.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They also recognized that frequent fliers wanted cheaper airfares as well.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Spirit created frill-control to address this problem.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Identifying Noncustomers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Unlocking the noncustomer market is challenging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A company must deepen their understanding of the tiers of noncustomers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48734" y="212558"/>
            <a:ext cx="8596668" cy="132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The Three Tiers of Noncustomers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025" y="1375732"/>
            <a:ext cx="7225825" cy="51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First-Tier Noncustomers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“Soon-to-be” Noncustomer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Edge of your market, looking to leave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Converts existing customers’ thinking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What are the key reasons they want to leave?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Second-Tier Noncustomers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“Refusing” noncustomers who consciously choose against your market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Find the offerings unacceptable or beyond their means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What are the key reasons second-tier noncustomers refuse to use the products or services of your industry?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Look for commonalities across responses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403</Words>
  <Application>Microsoft Macintosh PowerPoint</Application>
  <PresentationFormat>Widescreen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Chapter 5: Reach Beyond Existing Demand</vt:lpstr>
      <vt:lpstr>Introduction</vt:lpstr>
      <vt:lpstr>Reach Beyond Existing Demand </vt:lpstr>
      <vt:lpstr>Reaching Beyond Existing Demand Cont.</vt:lpstr>
      <vt:lpstr>Spirit Airlines Blue Ocean</vt:lpstr>
      <vt:lpstr>Identifying Noncustomers</vt:lpstr>
      <vt:lpstr>The Three Tiers of Noncustomers</vt:lpstr>
      <vt:lpstr>First-Tier Noncustomers</vt:lpstr>
      <vt:lpstr>Second-Tier Noncustomers</vt:lpstr>
      <vt:lpstr>Third-Tier Noncustomers</vt:lpstr>
      <vt:lpstr>Spirit Airlines Noncustomers</vt:lpstr>
      <vt:lpstr>Go For The Biggest Catchment</vt:lpstr>
      <vt:lpstr>Conclusion: Keys to Maximizing Blue Ocean Size</vt:lpstr>
      <vt:lpstr>Works Cited Page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Reach Beyond Existing Demand</dc:title>
  <cp:lastModifiedBy>Microsoft Office User</cp:lastModifiedBy>
  <cp:revision>1</cp:revision>
  <dcterms:modified xsi:type="dcterms:W3CDTF">2016-10-07T02:06:43Z</dcterms:modified>
</cp:coreProperties>
</file>