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verage" panose="020B0604020202020204" charset="0"/>
      <p:regular r:id="rId25"/>
    </p:embeddedFont>
    <p:embeddedFont>
      <p:font typeface="Oswald"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11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t>Managing the implementation of a strategy is the most demanding and time-consuming part of the strategy management process. Initiatives to put the strategy in place and execute it proficiently </a:t>
            </a:r>
            <a:r>
              <a:rPr lang="en" sz="1200" b="1"/>
              <a:t>must be launched and managed on many organizational fronts. </a:t>
            </a:r>
            <a:r>
              <a:rPr lang="en" sz="1200"/>
              <a:t>Each company manager has to answer the question “what needs to be done in my area to execute my piece of the strategic plan, and what actions should I take to get the process under way?” Good strategy execution requires diligent pursuit of operating excellence. It is a job for a company’s whole management team. </a:t>
            </a:r>
          </a:p>
          <a:p>
            <a:pPr lvl="0">
              <a:spcBef>
                <a:spcPts val="0"/>
              </a:spcBef>
              <a:buNone/>
            </a:pPr>
            <a:endParaRPr sz="1200"/>
          </a:p>
          <a:p>
            <a:pPr lvl="0">
              <a:spcBef>
                <a:spcPts val="0"/>
              </a:spcBef>
              <a:buNone/>
            </a:pPr>
            <a:r>
              <a:rPr lang="en" sz="1200">
                <a:highlight>
                  <a:srgbClr val="FFFFFF"/>
                </a:highlight>
              </a:rPr>
              <a:t>A mistake many companies make is that a good strategy is seen as sufficient to motivate effective execution. They assume that solid execution will come naturally, as people see the benefits and logic of the strategic plan and act accordingly to foster execution success. In reality, Execution takes hard work, communication of actions and benefits, and effective incentives to get managers to buy into the execution process. Managers need skin in the game and logical guidance about their roles in the execution scheme to make even a good strategy work.</a:t>
            </a:r>
          </a:p>
          <a:p>
            <a:pPr lvl="0">
              <a:spcBef>
                <a:spcPts val="0"/>
              </a:spcBef>
              <a:buNone/>
            </a:pPr>
            <a:endParaRPr sz="1200">
              <a:highlight>
                <a:srgbClr val="FFFFFF"/>
              </a:highlight>
            </a:endParaRPr>
          </a:p>
          <a:p>
            <a:pPr lvl="0">
              <a:spcBef>
                <a:spcPts val="0"/>
              </a:spcBef>
              <a:buNone/>
            </a:pPr>
            <a:r>
              <a:rPr lang="en" sz="1200">
                <a:highlight>
                  <a:srgbClr val="FFFFFF"/>
                </a:highlight>
              </a:rPr>
              <a:t>As this arrow shows, execution consists of 3 main parts, Aligning the direction of the company, Building a good mindset (or culture), and make sure that your company have the capability to execute the strategy. A company that does this well is Under Armour.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highlight>
                  <a:srgbClr val="FFFFFF"/>
                </a:highlight>
              </a:rPr>
              <a:t>An example of a company that executes their strategy well is the company we chose - Under Armour. Since the market UA is in is already very saturated, Much of Under Armour’s “bite” in the market comes from its ability to execute. Their mission is </a:t>
            </a:r>
            <a:r>
              <a:rPr lang="en" sz="1200"/>
              <a:t>TO MAKE ALL ATHLETES BETTER THROUGH PASSION, DESIGN AND THE RELENTLESS PURSUIT OF INNOVATION, and since this is part of Under Armour’s strategy they are executing it well by</a:t>
            </a:r>
            <a:r>
              <a:rPr lang="en" sz="1200">
                <a:highlight>
                  <a:srgbClr val="FFFFFF"/>
                </a:highlight>
              </a:rPr>
              <a:t> purchasing MapMyFitness, Endomondo and MyFitnessPal to establish the largest digital health and fitness social platform in the world. This infrastructure will most certainly lead to a competitive advantage. These purchases will not only give Under Armour a competitive advantage in the digital health market, it will also give them extremely valuable information about their customers, that goes along with their strategies of understanding their athletes and their needs, in order to lead the way and make them better. </a:t>
            </a:r>
          </a:p>
          <a:p>
            <a:pPr lvl="0">
              <a:spcBef>
                <a:spcPts val="0"/>
              </a:spcBef>
              <a:buNone/>
            </a:pPr>
            <a:endParaRPr sz="1200">
              <a:highlight>
                <a:srgbClr val="FFFFFF"/>
              </a:highlight>
            </a:endParaRPr>
          </a:p>
          <a:p>
            <a:pPr lvl="0">
              <a:spcBef>
                <a:spcPts val="0"/>
              </a:spcBef>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street.com/story/13553278/1/why-under-armour-s-founder-couldn-t-care-less-if-sports-authority-vanishes.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www.businessinsider.com/under-armours-underdog-strategy-2015-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Charting a Company’s Direction</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r>
              <a:rPr lang="en"/>
              <a:t>Team 1: Kathleen Armitage, Ryan Trottier, Megan Vandenburg, Ashley Reyna, Hannes Ronneblad, &amp; Jordan Horton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Stage 3</a:t>
            </a:r>
          </a:p>
        </p:txBody>
      </p:sp>
      <p:sp>
        <p:nvSpPr>
          <p:cNvPr id="112" name="Shape 112"/>
          <p:cNvSpPr txBox="1">
            <a:spLocks noGrp="1"/>
          </p:cNvSpPr>
          <p:nvPr>
            <p:ph type="body" idx="1"/>
          </p:nvPr>
        </p:nvSpPr>
        <p:spPr>
          <a:xfrm>
            <a:off x="311700" y="1017725"/>
            <a:ext cx="8520600" cy="3416400"/>
          </a:xfrm>
          <a:prstGeom prst="rect">
            <a:avLst/>
          </a:prstGeom>
        </p:spPr>
        <p:txBody>
          <a:bodyPr lIns="91425" tIns="91425" rIns="91425" bIns="91425" anchor="t" anchorCtr="0">
            <a:noAutofit/>
          </a:bodyPr>
          <a:lstStyle/>
          <a:p>
            <a:pPr lvl="0">
              <a:spcBef>
                <a:spcPts val="0"/>
              </a:spcBef>
              <a:buNone/>
            </a:pPr>
            <a:r>
              <a:rPr lang="en" i="1"/>
              <a:t>“Hows”</a:t>
            </a:r>
          </a:p>
          <a:p>
            <a:pPr marL="457200" lvl="0" indent="-228600" rtl="0">
              <a:spcBef>
                <a:spcPts val="0"/>
              </a:spcBef>
            </a:pPr>
            <a:r>
              <a:rPr lang="en" i="1"/>
              <a:t>How</a:t>
            </a:r>
            <a:r>
              <a:rPr lang="en"/>
              <a:t> to attract and please customers, </a:t>
            </a:r>
            <a:r>
              <a:rPr lang="en" i="1"/>
              <a:t>how</a:t>
            </a:r>
            <a:r>
              <a:rPr lang="en"/>
              <a:t> to compete against rivals, </a:t>
            </a:r>
            <a:r>
              <a:rPr lang="en" i="1"/>
              <a:t>how</a:t>
            </a:r>
            <a:r>
              <a:rPr lang="en"/>
              <a:t> to position the company in the marketplace, </a:t>
            </a:r>
            <a:r>
              <a:rPr lang="en" i="1"/>
              <a:t>how</a:t>
            </a:r>
            <a:r>
              <a:rPr lang="en"/>
              <a:t> to respond to changing market conditions, </a:t>
            </a:r>
            <a:r>
              <a:rPr lang="en" i="1"/>
              <a:t>how</a:t>
            </a:r>
            <a:r>
              <a:rPr lang="en"/>
              <a:t> to capitalize on attractive opportunities, </a:t>
            </a:r>
            <a:r>
              <a:rPr lang="en" i="1"/>
              <a:t>how</a:t>
            </a:r>
            <a:r>
              <a:rPr lang="en"/>
              <a:t> to achieve objectives</a:t>
            </a:r>
          </a:p>
          <a:p>
            <a:pPr lvl="0">
              <a:spcBef>
                <a:spcPts val="0"/>
              </a:spcBef>
              <a:buNone/>
            </a:pPr>
            <a:r>
              <a:rPr lang="en"/>
              <a:t>Good Strategy = Good Entrepreneurship 		 	 	 		</a:t>
            </a:r>
          </a:p>
          <a:p>
            <a:pPr lvl="0">
              <a:lnSpc>
                <a:spcPct val="100000"/>
              </a:lnSpc>
              <a:spcBef>
                <a:spcPts val="0"/>
              </a:spcBef>
              <a:spcAft>
                <a:spcPts val="0"/>
              </a:spcAft>
              <a:buNone/>
            </a:pPr>
            <a:r>
              <a:rPr lang="en"/>
              <a:t>			 		</a:t>
            </a:r>
          </a:p>
          <a:p>
            <a:pPr lvl="0" rtl="0">
              <a:spcBef>
                <a:spcPts val="0"/>
              </a:spcBef>
              <a:buNone/>
            </a:pPr>
            <a:endParaRPr/>
          </a:p>
          <a:p>
            <a:pPr lvl="0">
              <a:spcBef>
                <a:spcPts val="0"/>
              </a:spcBef>
              <a:buNone/>
            </a:pPr>
            <a:endParaRPr/>
          </a:p>
        </p:txBody>
      </p:sp>
      <p:pic>
        <p:nvPicPr>
          <p:cNvPr id="113" name="Shape 113"/>
          <p:cNvPicPr preferRelativeResize="0"/>
          <p:nvPr/>
        </p:nvPicPr>
        <p:blipFill rotWithShape="1">
          <a:blip r:embed="rId3">
            <a:alphaModFix/>
          </a:blip>
          <a:srcRect l="14554" t="22654" r="15339"/>
          <a:stretch/>
        </p:blipFill>
        <p:spPr>
          <a:xfrm>
            <a:off x="4698250" y="2677550"/>
            <a:ext cx="3420627" cy="2358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311700" y="1243525"/>
            <a:ext cx="8520600" cy="3416400"/>
          </a:xfrm>
          <a:prstGeom prst="rect">
            <a:avLst/>
          </a:prstGeom>
          <a:noFill/>
        </p:spPr>
        <p:txBody>
          <a:bodyPr lIns="91425" tIns="91425" rIns="91425" bIns="91425" anchor="t" anchorCtr="0">
            <a:noAutofit/>
          </a:bodyPr>
          <a:lstStyle/>
          <a:p>
            <a:pPr marL="457200" lvl="0" indent="-228600" rtl="0">
              <a:spcBef>
                <a:spcPts val="0"/>
              </a:spcBef>
            </a:pPr>
            <a:r>
              <a:rPr lang="en"/>
              <a:t>Establishes overall strategy to manage businesses in a multibusiness company</a:t>
            </a:r>
          </a:p>
          <a:p>
            <a:pPr marL="457200" lvl="0" indent="-228600" rtl="0">
              <a:spcBef>
                <a:spcPts val="0"/>
              </a:spcBef>
            </a:pPr>
            <a:r>
              <a:rPr lang="en"/>
              <a:t>Works to improve performance of  each business in the company by way of:</a:t>
            </a:r>
          </a:p>
          <a:p>
            <a:pPr marL="914400" lvl="1" indent="-228600" rtl="0">
              <a:spcBef>
                <a:spcPts val="0"/>
              </a:spcBef>
            </a:pPr>
            <a:r>
              <a:rPr lang="en"/>
              <a:t>Cross-business synergies</a:t>
            </a:r>
          </a:p>
          <a:p>
            <a:pPr marL="914400" lvl="1" indent="-228600" rtl="0">
              <a:spcBef>
                <a:spcPts val="0"/>
              </a:spcBef>
            </a:pPr>
            <a:r>
              <a:rPr lang="en"/>
              <a:t>Competitive Advantage</a:t>
            </a:r>
          </a:p>
          <a:p>
            <a:pPr marL="457200" lvl="0" indent="-228600" rtl="0">
              <a:spcBef>
                <a:spcPts val="0"/>
              </a:spcBef>
            </a:pPr>
            <a:r>
              <a:rPr lang="en"/>
              <a:t>Helps to determine which companies to keep and which markets to enter into</a:t>
            </a:r>
          </a:p>
          <a:p>
            <a:pPr marL="457200" lvl="0" indent="-228600" rtl="0">
              <a:spcBef>
                <a:spcPts val="0"/>
              </a:spcBef>
            </a:pPr>
            <a:r>
              <a:rPr lang="en"/>
              <a:t>“Game plan”</a:t>
            </a:r>
          </a:p>
          <a:p>
            <a:pPr marL="457200" lvl="0" indent="-228600" rtl="0">
              <a:spcBef>
                <a:spcPts val="0"/>
              </a:spcBef>
            </a:pPr>
            <a:r>
              <a:rPr lang="en"/>
              <a:t>CEO and senior executives</a:t>
            </a:r>
          </a:p>
          <a:p>
            <a:pPr marR="0" lvl="0" algn="l" rtl="0">
              <a:lnSpc>
                <a:spcPct val="115000"/>
              </a:lnSpc>
              <a:spcBef>
                <a:spcPts val="0"/>
              </a:spcBef>
              <a:spcAft>
                <a:spcPts val="1600"/>
              </a:spcAft>
              <a:buNone/>
            </a:pPr>
            <a:endParaRPr/>
          </a:p>
        </p:txBody>
      </p:sp>
      <p:sp>
        <p:nvSpPr>
          <p:cNvPr id="119" name="Shape 119"/>
          <p:cNvSpPr txBox="1"/>
          <p:nvPr/>
        </p:nvSpPr>
        <p:spPr>
          <a:xfrm>
            <a:off x="311700" y="368500"/>
            <a:ext cx="7900500" cy="921600"/>
          </a:xfrm>
          <a:prstGeom prst="rect">
            <a:avLst/>
          </a:prstGeom>
          <a:noFill/>
          <a:ln>
            <a:noFill/>
          </a:ln>
        </p:spPr>
        <p:txBody>
          <a:bodyPr lIns="91425" tIns="91425" rIns="91425" bIns="91425" anchor="t" anchorCtr="0">
            <a:noAutofit/>
          </a:bodyPr>
          <a:lstStyle/>
          <a:p>
            <a:pPr lvl="0">
              <a:spcBef>
                <a:spcPts val="0"/>
              </a:spcBef>
              <a:buNone/>
            </a:pPr>
            <a:r>
              <a:rPr lang="en" sz="3000">
                <a:solidFill>
                  <a:srgbClr val="FFFFFF"/>
                </a:solidFill>
                <a:latin typeface="Oswald"/>
                <a:ea typeface="Oswald"/>
                <a:cs typeface="Oswald"/>
                <a:sym typeface="Oswald"/>
              </a:rPr>
              <a:t>Corporate Strategy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54350"/>
            <a:ext cx="8520600" cy="572700"/>
          </a:xfrm>
          <a:prstGeom prst="rect">
            <a:avLst/>
          </a:prstGeom>
        </p:spPr>
        <p:txBody>
          <a:bodyPr lIns="91425" tIns="91425" rIns="91425" bIns="91425" anchor="t" anchorCtr="0">
            <a:noAutofit/>
          </a:bodyPr>
          <a:lstStyle/>
          <a:p>
            <a:pPr lvl="0">
              <a:spcBef>
                <a:spcPts val="0"/>
              </a:spcBef>
              <a:buNone/>
            </a:pPr>
            <a:r>
              <a:rPr lang="en"/>
              <a:t>Under Armour</a:t>
            </a:r>
          </a:p>
        </p:txBody>
      </p:sp>
      <p:sp>
        <p:nvSpPr>
          <p:cNvPr id="125" name="Shape 125"/>
          <p:cNvSpPr txBox="1">
            <a:spLocks noGrp="1"/>
          </p:cNvSpPr>
          <p:nvPr>
            <p:ph type="body" idx="1"/>
          </p:nvPr>
        </p:nvSpPr>
        <p:spPr>
          <a:xfrm>
            <a:off x="311700" y="1194500"/>
            <a:ext cx="8520600" cy="3416400"/>
          </a:xfrm>
          <a:prstGeom prst="rect">
            <a:avLst/>
          </a:prstGeom>
        </p:spPr>
        <p:txBody>
          <a:bodyPr lIns="91425" tIns="91425" rIns="91425" bIns="91425" anchor="t" anchorCtr="0">
            <a:noAutofit/>
          </a:bodyPr>
          <a:lstStyle/>
          <a:p>
            <a:pPr lvl="0" algn="ctr" rtl="0">
              <a:spcBef>
                <a:spcPts val="0"/>
              </a:spcBef>
              <a:buNone/>
            </a:pPr>
            <a:r>
              <a:rPr lang="en"/>
              <a:t>“A lot of brands are about that initial motivation — just do it, get up, and go — we talk about how sustaining that effort is what makes the difference for an elite athlete, and we want to be the brand to show you how to do it."- UA’s Adrienne Lofton</a:t>
            </a:r>
          </a:p>
          <a:p>
            <a:pPr lvl="0" algn="ctr" rtl="0">
              <a:spcBef>
                <a:spcPts val="0"/>
              </a:spcBef>
              <a:buNone/>
            </a:pPr>
            <a:r>
              <a:rPr lang="en"/>
              <a:t>"If there's anything as we think about our business, the good news is that we're not strictly a North American story anymore, as this is a global company. And international is becoming more and more important to us, as we'll be closing in on it being 13% of our revenues, and possibly north of that, as we think about what 2016 will ultimately look like." -CEO Kevin Plank </a:t>
            </a:r>
            <a:br>
              <a:rPr lang="en"/>
            </a:br>
            <a:endParaRPr lang="en"/>
          </a:p>
          <a:p>
            <a:pPr lvl="0" algn="l">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Business Strategy</a:t>
            </a:r>
          </a:p>
        </p:txBody>
      </p:sp>
      <p:sp>
        <p:nvSpPr>
          <p:cNvPr id="131" name="Shape 13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Focused on creating a strong market position, competitive advantage, and the performance of a single business unit.</a:t>
            </a:r>
          </a:p>
          <a:p>
            <a:pPr marL="457200" lvl="0" indent="-228600" rtl="0">
              <a:spcBef>
                <a:spcPts val="0"/>
              </a:spcBef>
            </a:pPr>
            <a:r>
              <a:rPr lang="en"/>
              <a:t>Usually determined by business unit heads and senior executives. Other roles unit heads take on:</a:t>
            </a:r>
          </a:p>
          <a:p>
            <a:pPr marL="914400" lvl="1" indent="-228600" rtl="0">
              <a:spcBef>
                <a:spcPts val="0"/>
              </a:spcBef>
            </a:pPr>
            <a:r>
              <a:rPr lang="en"/>
              <a:t>Keeping lower level strategies are consistent with overall strategy</a:t>
            </a:r>
          </a:p>
          <a:p>
            <a:pPr marL="914400" lvl="1" indent="-228600">
              <a:spcBef>
                <a:spcPts val="0"/>
              </a:spcBef>
            </a:pPr>
            <a:r>
              <a:rPr lang="en"/>
              <a:t>Keeping corporate-level up to date on upcoming strategic topics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Functional - Area Strategies</a:t>
            </a:r>
          </a:p>
        </p:txBody>
      </p:sp>
      <p:sp>
        <p:nvSpPr>
          <p:cNvPr id="137" name="Shape 13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Coordinates detail of a company’s business strategy</a:t>
            </a:r>
          </a:p>
          <a:p>
            <a:pPr marL="457200" lvl="0" indent="-228600" rtl="0">
              <a:spcBef>
                <a:spcPts val="0"/>
              </a:spcBef>
            </a:pPr>
            <a:r>
              <a:rPr lang="en"/>
              <a:t>Certain functions addressed in this strategy are things like research and development, production, sales and marketing, distribution etc.</a:t>
            </a:r>
          </a:p>
          <a:p>
            <a:pPr marL="457200" lvl="0" indent="-228600" rtl="0">
              <a:spcBef>
                <a:spcPts val="0"/>
              </a:spcBef>
            </a:pPr>
            <a:r>
              <a:rPr lang="en"/>
              <a:t>Delegated to head of respective functions</a:t>
            </a:r>
          </a:p>
          <a:p>
            <a:pPr marL="914400" lvl="1" indent="-228600" rtl="0">
              <a:spcBef>
                <a:spcPts val="0"/>
              </a:spcBef>
            </a:pPr>
            <a:r>
              <a:rPr lang="en"/>
              <a:t>General Manager has the final approval</a:t>
            </a:r>
          </a:p>
          <a:p>
            <a:pPr marL="0" lvl="0" indent="0">
              <a:spcBef>
                <a:spcPts val="0"/>
              </a:spcBef>
              <a:buNone/>
            </a:pPr>
            <a:endParaRPr/>
          </a:p>
        </p:txBody>
      </p:sp>
      <p:pic>
        <p:nvPicPr>
          <p:cNvPr id="138" name="Shape 138" descr="strategy.jpg"/>
          <p:cNvPicPr preferRelativeResize="0"/>
          <p:nvPr/>
        </p:nvPicPr>
        <p:blipFill>
          <a:blip r:embed="rId3">
            <a:alphaModFix/>
          </a:blip>
          <a:stretch>
            <a:fillRect/>
          </a:stretch>
        </p:blipFill>
        <p:spPr>
          <a:xfrm>
            <a:off x="5460950" y="2503475"/>
            <a:ext cx="2896500" cy="2172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Operating Strategies</a:t>
            </a:r>
          </a:p>
        </p:txBody>
      </p:sp>
      <p:sp>
        <p:nvSpPr>
          <p:cNvPr id="144" name="Shape 14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Works out the approaches for managing “key operating units”</a:t>
            </a:r>
          </a:p>
          <a:p>
            <a:pPr marL="914400" lvl="1" indent="-228600" rtl="0">
              <a:spcBef>
                <a:spcPts val="0"/>
              </a:spcBef>
            </a:pPr>
            <a:r>
              <a:rPr lang="en"/>
              <a:t>Plants, distribution centers, etc, </a:t>
            </a:r>
          </a:p>
          <a:p>
            <a:pPr marL="457200" lvl="0" indent="-228600" rtl="0">
              <a:spcBef>
                <a:spcPts val="0"/>
              </a:spcBef>
            </a:pPr>
            <a:r>
              <a:rPr lang="en"/>
              <a:t>Helps to accomplish plants objectives</a:t>
            </a:r>
          </a:p>
          <a:p>
            <a:pPr marL="457200" lvl="0" indent="-228600" rtl="0">
              <a:spcBef>
                <a:spcPts val="0"/>
              </a:spcBef>
            </a:pPr>
            <a:r>
              <a:rPr lang="en"/>
              <a:t>Add a more detailed and complete plan to functional strategies</a:t>
            </a:r>
          </a:p>
          <a:p>
            <a:pPr lvl="0" rtl="0">
              <a:spcBef>
                <a:spcPts val="0"/>
              </a:spcBef>
              <a:buNone/>
            </a:pPr>
            <a:endParaRPr/>
          </a:p>
          <a:p>
            <a:pPr lvl="0" rtl="0">
              <a:spcBef>
                <a:spcPts val="0"/>
              </a:spcBef>
              <a:buNone/>
            </a:pPr>
            <a:r>
              <a:rPr lang="en"/>
              <a:t>All strategies are important, regardless of where they fall in the strategy-making hierarchy.</a:t>
            </a:r>
          </a:p>
          <a:p>
            <a:pPr lvl="0" rtl="0">
              <a:spcBef>
                <a:spcPts val="0"/>
              </a:spcBef>
              <a:buNone/>
            </a:pPr>
            <a:endParaRPr/>
          </a:p>
          <a:p>
            <a:pPr marL="0" lvl="0" indent="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Strategic Plan</a:t>
            </a:r>
          </a:p>
        </p:txBody>
      </p:sp>
      <p:sp>
        <p:nvSpPr>
          <p:cNvPr id="150" name="Shape 15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0" rtl="0">
              <a:spcBef>
                <a:spcPts val="0"/>
              </a:spcBef>
              <a:buNone/>
            </a:pPr>
            <a:r>
              <a:rPr lang="en"/>
              <a:t>A Strategic Vision + Mission + Objectives + Strategy = A Strategic Plan</a:t>
            </a:r>
          </a:p>
          <a:p>
            <a:pPr marL="457200" lvl="0" indent="-228600" rtl="0">
              <a:spcBef>
                <a:spcPts val="0"/>
              </a:spcBef>
            </a:pPr>
            <a:r>
              <a:rPr lang="en"/>
              <a:t>All of these parts come together to form a path to where the company is going in the future, creating a </a:t>
            </a:r>
            <a:r>
              <a:rPr lang="en" b="1"/>
              <a:t>strategic plan</a:t>
            </a:r>
            <a:r>
              <a:rPr lang="en"/>
              <a:t>. </a:t>
            </a:r>
          </a:p>
          <a:p>
            <a:pPr marL="457200" lvl="0" indent="-228600">
              <a:spcBef>
                <a:spcPts val="0"/>
              </a:spcBef>
            </a:pPr>
            <a:r>
              <a:rPr lang="en"/>
              <a:t>Strategy making begins at the top of the company insuring that all of the strategies have a common reference point and guideline to follow.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Stage 4: Executing the Strategy</a:t>
            </a:r>
          </a:p>
        </p:txBody>
      </p:sp>
      <p:pic>
        <p:nvPicPr>
          <p:cNvPr id="156" name="Shape 156"/>
          <p:cNvPicPr preferRelativeResize="0"/>
          <p:nvPr/>
        </p:nvPicPr>
        <p:blipFill>
          <a:blip r:embed="rId3">
            <a:alphaModFix/>
          </a:blip>
          <a:stretch>
            <a:fillRect/>
          </a:stretch>
        </p:blipFill>
        <p:spPr>
          <a:xfrm>
            <a:off x="2494748" y="1462475"/>
            <a:ext cx="6763400" cy="4337399"/>
          </a:xfrm>
          <a:prstGeom prst="rect">
            <a:avLst/>
          </a:prstGeom>
          <a:noFill/>
          <a:ln>
            <a:noFill/>
          </a:ln>
        </p:spPr>
      </p:pic>
      <p:sp>
        <p:nvSpPr>
          <p:cNvPr id="157" name="Shape 157"/>
          <p:cNvSpPr/>
          <p:nvPr/>
        </p:nvSpPr>
        <p:spPr>
          <a:xfrm>
            <a:off x="3188775" y="1989875"/>
            <a:ext cx="3156000" cy="664800"/>
          </a:xfrm>
          <a:prstGeom prst="rect">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txBox="1">
            <a:spLocks noGrp="1"/>
          </p:cNvSpPr>
          <p:nvPr>
            <p:ph type="body" idx="1"/>
          </p:nvPr>
        </p:nvSpPr>
        <p:spPr>
          <a:xfrm>
            <a:off x="251275" y="1112150"/>
            <a:ext cx="8520600" cy="1101300"/>
          </a:xfrm>
          <a:prstGeom prst="rect">
            <a:avLst/>
          </a:prstGeom>
        </p:spPr>
        <p:txBody>
          <a:bodyPr lIns="91425" tIns="91425" rIns="91425" bIns="91425" anchor="t" anchorCtr="0">
            <a:noAutofit/>
          </a:bodyPr>
          <a:lstStyle/>
          <a:p>
            <a:pPr marL="457200" lvl="0" indent="-228600" rtl="0">
              <a:spcBef>
                <a:spcPts val="0"/>
              </a:spcBef>
            </a:pPr>
            <a:r>
              <a:rPr lang="en"/>
              <a:t>Implementation of a strategy is the most demanding and time-consuming part of strategy management. </a:t>
            </a:r>
          </a:p>
          <a:p>
            <a:pPr marL="457200" lvl="0" indent="-228600" rtl="0">
              <a:spcBef>
                <a:spcPts val="0"/>
              </a:spcBef>
            </a:pPr>
            <a:r>
              <a:rPr lang="en"/>
              <a:t>Initiatives to put the strategy in place and execute it proficiently must be launched and managed on many organizational fronts.</a:t>
            </a:r>
          </a:p>
          <a:p>
            <a:pPr marL="457200" lvl="0" indent="-228600">
              <a:spcBef>
                <a:spcPts val="0"/>
              </a:spcBef>
            </a:pPr>
            <a:r>
              <a:rPr lang="en"/>
              <a:t>Managers need skin in the game. </a:t>
            </a:r>
            <a:br>
              <a:rPr lang="en"/>
            </a:br>
            <a:r>
              <a:rPr lang="en"/>
              <a:t> </a:t>
            </a:r>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Executing the Strategy</a:t>
            </a:r>
          </a:p>
        </p:txBody>
      </p:sp>
      <p:sp>
        <p:nvSpPr>
          <p:cNvPr id="164" name="Shape 164"/>
          <p:cNvSpPr txBox="1">
            <a:spLocks noGrp="1"/>
          </p:cNvSpPr>
          <p:nvPr>
            <p:ph type="body" idx="1"/>
          </p:nvPr>
        </p:nvSpPr>
        <p:spPr>
          <a:xfrm>
            <a:off x="311700" y="1152475"/>
            <a:ext cx="4670700" cy="3495600"/>
          </a:xfrm>
          <a:prstGeom prst="rect">
            <a:avLst/>
          </a:prstGeom>
          <a:noFill/>
        </p:spPr>
        <p:txBody>
          <a:bodyPr lIns="91425" tIns="91425" rIns="91425" bIns="91425" anchor="t" anchorCtr="0">
            <a:noAutofit/>
          </a:bodyPr>
          <a:lstStyle/>
          <a:p>
            <a:pPr lvl="0">
              <a:lnSpc>
                <a:spcPct val="100000"/>
              </a:lnSpc>
              <a:spcBef>
                <a:spcPts val="0"/>
              </a:spcBef>
              <a:spcAft>
                <a:spcPts val="0"/>
              </a:spcAft>
              <a:buNone/>
            </a:pPr>
            <a:r>
              <a:rPr lang="en"/>
              <a:t>“Understanding the evolving needs of our athletes - how they interact, how they consume, and ultimately how they strive to live healthier lifestyles - will be key inputs to forging deeper relationships and becoming more relevant to how the consumer shops for our brand.” - Kevin Plank, CEO</a:t>
            </a:r>
          </a:p>
        </p:txBody>
      </p:sp>
      <p:pic>
        <p:nvPicPr>
          <p:cNvPr id="165" name="Shape 165"/>
          <p:cNvPicPr preferRelativeResize="0"/>
          <p:nvPr/>
        </p:nvPicPr>
        <p:blipFill>
          <a:blip r:embed="rId3">
            <a:alphaModFix/>
          </a:blip>
          <a:stretch>
            <a:fillRect/>
          </a:stretch>
        </p:blipFill>
        <p:spPr>
          <a:xfrm>
            <a:off x="5022300" y="1152462"/>
            <a:ext cx="3810000" cy="3495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Stage 5: Evaluating Performance and Initiating Corrective Adjustments</a:t>
            </a:r>
          </a:p>
          <a:p>
            <a:pPr lvl="0">
              <a:spcBef>
                <a:spcPts val="0"/>
              </a:spcBef>
              <a:buNone/>
            </a:pPr>
            <a:endParaRPr/>
          </a:p>
        </p:txBody>
      </p:sp>
      <p:sp>
        <p:nvSpPr>
          <p:cNvPr id="171" name="Shape 171"/>
          <p:cNvSpPr txBox="1">
            <a:spLocks noGrp="1"/>
          </p:cNvSpPr>
          <p:nvPr>
            <p:ph type="body" idx="1"/>
          </p:nvPr>
        </p:nvSpPr>
        <p:spPr>
          <a:xfrm>
            <a:off x="311700" y="1489725"/>
            <a:ext cx="8520600" cy="3079200"/>
          </a:xfrm>
          <a:prstGeom prst="rect">
            <a:avLst/>
          </a:prstGeom>
        </p:spPr>
        <p:txBody>
          <a:bodyPr lIns="91425" tIns="91425" rIns="91425" bIns="91425" anchor="t" anchorCtr="0">
            <a:noAutofit/>
          </a:bodyPr>
          <a:lstStyle/>
          <a:p>
            <a:pPr marL="457200" lvl="0" indent="-228600" rtl="0">
              <a:spcBef>
                <a:spcPts val="0"/>
              </a:spcBef>
            </a:pPr>
            <a:r>
              <a:rPr lang="en"/>
              <a:t>Monitor new external developments</a:t>
            </a:r>
          </a:p>
          <a:p>
            <a:pPr marL="914400" lvl="1" indent="-228600" rtl="0">
              <a:spcBef>
                <a:spcPts val="0"/>
              </a:spcBef>
            </a:pPr>
            <a:r>
              <a:rPr lang="en"/>
              <a:t>Disruptive changes in the company’s environment</a:t>
            </a:r>
          </a:p>
          <a:p>
            <a:pPr marL="457200" lvl="0" indent="-228600" rtl="0">
              <a:spcBef>
                <a:spcPts val="0"/>
              </a:spcBef>
            </a:pPr>
            <a:r>
              <a:rPr lang="en"/>
              <a:t>Evaluate the company’s progress</a:t>
            </a:r>
          </a:p>
          <a:p>
            <a:pPr marL="914400" lvl="1" indent="-228600" rtl="0">
              <a:spcBef>
                <a:spcPts val="0"/>
              </a:spcBef>
            </a:pPr>
            <a:r>
              <a:rPr lang="en"/>
              <a:t>Market position, performance</a:t>
            </a:r>
          </a:p>
          <a:p>
            <a:pPr marL="457200" lvl="0" indent="-228600" rtl="0">
              <a:spcBef>
                <a:spcPts val="0"/>
              </a:spcBef>
            </a:pPr>
            <a:r>
              <a:rPr lang="en"/>
              <a:t>Make corrective adjustments</a:t>
            </a:r>
          </a:p>
          <a:p>
            <a:pPr marL="914400" lvl="1" indent="-228600" rtl="0">
              <a:spcBef>
                <a:spcPts val="0"/>
              </a:spcBef>
            </a:pPr>
            <a:r>
              <a:rPr lang="en"/>
              <a:t>Fine-tune strategic plans or change the company’s vision and mission, objectives, strategy, and/or strategy execution methods</a:t>
            </a:r>
          </a:p>
          <a:p>
            <a:pPr marL="457200" lvl="0" indent="-228600">
              <a:spcBef>
                <a:spcPts val="0"/>
              </a:spcBef>
            </a:pPr>
            <a:r>
              <a:rPr lang="en" b="1"/>
              <a:t>Remember: </a:t>
            </a:r>
            <a:r>
              <a:rPr lang="en"/>
              <a:t>“A company’s vision, mission, objectives, strategy, and approach to strategy execution are never final; managing strategy is an ongoing 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Introduction</a:t>
            </a: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2400"/>
              <a:t>Crafting and executing strategy are the heart and soul of managing a business enterprise. </a:t>
            </a:r>
          </a:p>
          <a:p>
            <a:pPr marL="457200" lvl="0" indent="-228600" rtl="0">
              <a:spcBef>
                <a:spcPts val="0"/>
              </a:spcBef>
            </a:pPr>
            <a:r>
              <a:rPr lang="en"/>
              <a:t>What are the various components of the strategy-making, strategy-executing process? </a:t>
            </a:r>
          </a:p>
          <a:p>
            <a:pPr marL="457200" lvl="0" indent="-228600" rtl="0">
              <a:spcBef>
                <a:spcPts val="0"/>
              </a:spcBef>
            </a:pPr>
            <a:r>
              <a:rPr lang="en"/>
              <a:t>What’s the importance of the strategy-making, strategy-executing process?</a:t>
            </a:r>
          </a:p>
          <a:p>
            <a:pPr marL="457200" lvl="0" indent="-228600" rtl="0">
              <a:spcBef>
                <a:spcPts val="0"/>
              </a:spcBef>
            </a:pPr>
            <a:r>
              <a:rPr lang="en"/>
              <a:t> Which kinds of strategic decisions tend to be made at which levels of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Role of the Board of Directors in the Strategic Process (Corporate Governance)</a:t>
            </a:r>
          </a:p>
        </p:txBody>
      </p:sp>
      <p:sp>
        <p:nvSpPr>
          <p:cNvPr id="177" name="Shape 177"/>
          <p:cNvSpPr txBox="1">
            <a:spLocks noGrp="1"/>
          </p:cNvSpPr>
          <p:nvPr>
            <p:ph type="body" idx="1"/>
          </p:nvPr>
        </p:nvSpPr>
        <p:spPr>
          <a:xfrm>
            <a:off x="311700" y="1445825"/>
            <a:ext cx="8520600"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Oversee the company’s financial accounting and financial reporting practices.</a:t>
            </a:r>
          </a:p>
          <a:p>
            <a:pPr marL="457200" lvl="0" indent="-228600" rtl="0">
              <a:spcBef>
                <a:spcPts val="0"/>
              </a:spcBef>
              <a:buAutoNum type="arabicPeriod"/>
            </a:pPr>
            <a:r>
              <a:rPr lang="en"/>
              <a:t>Critically appraise the company’s direction, strategy, and business approaches.</a:t>
            </a:r>
          </a:p>
          <a:p>
            <a:pPr marL="457200" lvl="0" indent="-228600" rtl="0">
              <a:spcBef>
                <a:spcPts val="0"/>
              </a:spcBef>
              <a:buAutoNum type="arabicPeriod"/>
            </a:pPr>
            <a:r>
              <a:rPr lang="en"/>
              <a:t>Evaluate the caliber of senior executives’ strategic leadership skills. </a:t>
            </a:r>
          </a:p>
          <a:p>
            <a:pPr marL="457200" lvl="0" indent="-228600" rtl="0">
              <a:spcBef>
                <a:spcPts val="0"/>
              </a:spcBef>
              <a:buAutoNum type="arabicPeriod"/>
            </a:pPr>
            <a:r>
              <a:rPr lang="en"/>
              <a:t>Institute a compensation plan for top executives that rewards them for actions and results that serve shareholder interests.</a:t>
            </a:r>
          </a:p>
          <a:p>
            <a:pPr lvl="0">
              <a:spcBef>
                <a:spcPts val="0"/>
              </a:spcBef>
              <a:buNone/>
            </a:pPr>
            <a:r>
              <a:rPr lang="en"/>
              <a:t>“Effective corporate governance requires the board of directors to oversee the company’s strategic direction, evaluate its senior executives, handle executive compensation, and oversee financial reporting process.”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Conclusion</a:t>
            </a:r>
          </a:p>
        </p:txBody>
      </p:sp>
      <p:sp>
        <p:nvSpPr>
          <p:cNvPr id="183" name="Shape 18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There are 5 steps in the Strategy-Making, Strategy-Executing process</a:t>
            </a:r>
          </a:p>
          <a:p>
            <a:pPr marL="457200" lvl="0" indent="-228600" rtl="0">
              <a:spcBef>
                <a:spcPts val="0"/>
              </a:spcBef>
            </a:pPr>
            <a:r>
              <a:rPr lang="en"/>
              <a:t>A strategic vision describes the route the company intends to take in developing and strengthening its business.</a:t>
            </a:r>
          </a:p>
          <a:p>
            <a:pPr marL="457200" lvl="0" indent="-228600" rtl="0">
              <a:spcBef>
                <a:spcPts val="0"/>
              </a:spcBef>
            </a:pPr>
            <a:r>
              <a:rPr lang="en"/>
              <a:t>Setting objectives helps convert the vision and mission into performance targets</a:t>
            </a:r>
          </a:p>
          <a:p>
            <a:pPr marL="457200" lvl="0" indent="-228600" rtl="0">
              <a:spcBef>
                <a:spcPts val="0"/>
              </a:spcBef>
            </a:pPr>
            <a:r>
              <a:rPr lang="en"/>
              <a:t>A strategic plan is composed of a Strategic Vision, Mission, Objectives, and Strategy</a:t>
            </a:r>
          </a:p>
          <a:p>
            <a:pPr marL="457200" lvl="0" indent="-228600" rtl="0">
              <a:spcBef>
                <a:spcPts val="0"/>
              </a:spcBef>
            </a:pPr>
            <a:r>
              <a:rPr lang="en"/>
              <a:t>Executing the strategy is the most demanding and time consuming step. </a:t>
            </a:r>
          </a:p>
          <a:p>
            <a:pPr marL="457200" lvl="0" indent="-228600" rtl="0">
              <a:spcBef>
                <a:spcPts val="0"/>
              </a:spcBef>
            </a:pPr>
            <a:r>
              <a:rPr lang="en"/>
              <a:t>Business strategy is focused on creating a strong market position, competitive advantage, and the performance of a single business unit.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Citations</a:t>
            </a:r>
          </a:p>
          <a:p>
            <a:pPr lvl="0">
              <a:spcBef>
                <a:spcPts val="0"/>
              </a:spcBef>
              <a:buNone/>
            </a:pPr>
            <a:endParaRPr/>
          </a:p>
        </p:txBody>
      </p:sp>
      <p:sp>
        <p:nvSpPr>
          <p:cNvPr id="189" name="Shape 18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100"/>
              <a:t>Sozzi, B. (2016, May 02). Why Under Armour's Founder Couldn't Care Less if Sports Authority Vanishes. Retrieved September 12, 2016, from </a:t>
            </a:r>
            <a:r>
              <a:rPr lang="en" sz="1100" u="sng">
                <a:solidFill>
                  <a:schemeClr val="hlink"/>
                </a:solidFill>
                <a:hlinkClick r:id="rId3"/>
              </a:rPr>
              <a:t>https://www.thestreet.com/story/13553278/1/why-under-armour-s-founder-couldn-t-care-less-if-sports-authority-vanishes.html</a:t>
            </a:r>
          </a:p>
          <a:p>
            <a:pPr lvl="0">
              <a:spcBef>
                <a:spcPts val="0"/>
              </a:spcBef>
              <a:buNone/>
            </a:pPr>
            <a:r>
              <a:rPr lang="en" sz="1100"/>
              <a:t>Schlossberg, M. (2015, September 08). Under Armour's underdog strategy to becoming the anti-Nike. Retrieved September 12, 2016, from </a:t>
            </a:r>
            <a:r>
              <a:rPr lang="en" sz="1100" u="sng">
                <a:solidFill>
                  <a:schemeClr val="hlink"/>
                </a:solidFill>
                <a:hlinkClick r:id="rId4"/>
              </a:rPr>
              <a:t>http://www.businessinsider.com/under-armours-underdog-strategy-2015-9</a:t>
            </a:r>
          </a:p>
          <a:p>
            <a:pPr lvl="0">
              <a:spcBef>
                <a:spcPts val="0"/>
              </a:spcBef>
              <a:buNone/>
            </a:pPr>
            <a:endParaRPr sz="1100">
              <a:solidFill>
                <a:srgbClr val="222222"/>
              </a:solidFill>
            </a:endParaRPr>
          </a:p>
          <a:p>
            <a:pPr lvl="0">
              <a:spcBef>
                <a:spcPts val="0"/>
              </a:spcBef>
              <a:buNone/>
            </a:pP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descr="Figure 2.1.jpg"/>
          <p:cNvPicPr preferRelativeResize="0"/>
          <p:nvPr/>
        </p:nvPicPr>
        <p:blipFill>
          <a:blip r:embed="rId3">
            <a:alphaModFix/>
          </a:blip>
          <a:stretch>
            <a:fillRect/>
          </a:stretch>
        </p:blipFill>
        <p:spPr>
          <a:xfrm>
            <a:off x="1034775" y="243475"/>
            <a:ext cx="7071049" cy="4544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000"/>
              <a:t>Stage 1: Developing a Strategic Vision, Mission Statement, and Set of Core Values</a:t>
            </a:r>
          </a:p>
        </p:txBody>
      </p:sp>
      <p:sp>
        <p:nvSpPr>
          <p:cNvPr id="77" name="Shape 7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What is Strategic Vision?</a:t>
            </a:r>
          </a:p>
          <a:p>
            <a:pPr marL="914400" lvl="1" indent="-228600" rtl="0">
              <a:spcBef>
                <a:spcPts val="0"/>
              </a:spcBef>
              <a:buChar char="○"/>
            </a:pPr>
            <a:r>
              <a:rPr lang="en"/>
              <a:t>It describes “where we are going?” and “why does this make sense for us?”; management's aspirations for the company and the course and direction charted to achieve them.</a:t>
            </a:r>
          </a:p>
          <a:p>
            <a:pPr marL="914400" lvl="1" indent="-228600" rtl="0">
              <a:spcBef>
                <a:spcPts val="0"/>
              </a:spcBef>
              <a:buChar char="○"/>
            </a:pPr>
            <a:r>
              <a:rPr lang="en"/>
              <a:t>Forward-looking- What is our destination?</a:t>
            </a:r>
          </a:p>
          <a:p>
            <a:pPr marL="457200" lvl="0" indent="-228600" rtl="0">
              <a:spcBef>
                <a:spcPts val="0"/>
              </a:spcBef>
              <a:buChar char="●"/>
            </a:pPr>
            <a:r>
              <a:rPr lang="en"/>
              <a:t>What steps do we need to take to achieve this goal?</a:t>
            </a:r>
          </a:p>
          <a:p>
            <a:pPr marL="457200" lvl="0" indent="-228600" rtl="0">
              <a:spcBef>
                <a:spcPts val="0"/>
              </a:spcBef>
              <a:buChar char="●"/>
            </a:pPr>
            <a:r>
              <a:rPr lang="en"/>
              <a:t>It is the responsibility of the top executives to create a plan and to pass that down through the company ranks.</a:t>
            </a:r>
          </a:p>
          <a:p>
            <a:pPr marL="457200" lvl="0" indent="-228600" rtl="0">
              <a:spcBef>
                <a:spcPts val="0"/>
              </a:spcBef>
              <a:buChar char="●"/>
            </a:pPr>
            <a:r>
              <a:rPr lang="en"/>
              <a:t>Be specific and distinctive - Create a short, easy to remember slogan; including direction and purpose.</a:t>
            </a:r>
          </a:p>
          <a:p>
            <a:pPr marL="457200" lvl="0" indent="-228600" rtl="0">
              <a:spcBef>
                <a:spcPts val="0"/>
              </a:spcBef>
              <a:buChar char="●"/>
            </a:pPr>
            <a:r>
              <a:rPr lang="en"/>
              <a:t>“Empower Athletes Everywhere”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Shape 82" descr="Strategic Vision Diagram.png"/>
          <p:cNvPicPr preferRelativeResize="0"/>
          <p:nvPr/>
        </p:nvPicPr>
        <p:blipFill>
          <a:blip r:embed="rId3">
            <a:alphaModFix/>
          </a:blip>
          <a:stretch>
            <a:fillRect/>
          </a:stretch>
        </p:blipFill>
        <p:spPr>
          <a:xfrm>
            <a:off x="443874" y="159912"/>
            <a:ext cx="8351825" cy="4823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11700" y="329950"/>
            <a:ext cx="8520600" cy="4722300"/>
          </a:xfrm>
          <a:prstGeom prst="rect">
            <a:avLst/>
          </a:prstGeom>
        </p:spPr>
        <p:txBody>
          <a:bodyPr lIns="91425" tIns="91425" rIns="91425" bIns="91425" anchor="t" anchorCtr="0">
            <a:noAutofit/>
          </a:bodyPr>
          <a:lstStyle/>
          <a:p>
            <a:pPr marL="457200" lvl="0" indent="-228600" rtl="0">
              <a:spcBef>
                <a:spcPts val="0"/>
              </a:spcBef>
            </a:pPr>
            <a:r>
              <a:rPr lang="en"/>
              <a:t>What is a Mission Statement?</a:t>
            </a:r>
          </a:p>
          <a:p>
            <a:pPr marL="914400" lvl="1" indent="-317500" rtl="0">
              <a:spcBef>
                <a:spcPts val="0"/>
              </a:spcBef>
              <a:buSzPct val="100000"/>
            </a:pPr>
            <a:r>
              <a:rPr lang="en" sz="1400"/>
              <a:t>It describes the scope and purpose of a company’s present business.</a:t>
            </a:r>
          </a:p>
          <a:p>
            <a:pPr marL="914400" lvl="1" indent="-317500" rtl="0">
              <a:spcBef>
                <a:spcPts val="0"/>
              </a:spcBef>
              <a:buSzPct val="100000"/>
            </a:pPr>
            <a:r>
              <a:rPr lang="en" sz="1400"/>
              <a:t>Identifies the products/services offered, what needs we your company satisfies and who they serve, and it gives the company its own identity.</a:t>
            </a:r>
          </a:p>
          <a:p>
            <a:pPr marL="457200" lvl="0" indent="-228600" rtl="0">
              <a:spcBef>
                <a:spcPts val="0"/>
              </a:spcBef>
            </a:pPr>
            <a:r>
              <a:rPr lang="en"/>
              <a:t>“It is management’s answer to ‘make a profit doing what and for whom?’ that reveals the substance of a company’s true mission and business purpose.”</a:t>
            </a:r>
          </a:p>
          <a:p>
            <a:pPr marL="457200" lvl="0" indent="-228600" rtl="0">
              <a:spcBef>
                <a:spcPts val="0"/>
              </a:spcBef>
            </a:pPr>
            <a:r>
              <a:rPr lang="en"/>
              <a:t>“MAKE ALL ATHLETES BETTER THROUGH PASSION, DESIGN, AND THE RELENTLESS PURSUIT OF INNOVATION.”</a:t>
            </a:r>
          </a:p>
          <a:p>
            <a:pPr marL="914400" lvl="1" indent="-298450" rtl="0">
              <a:spcBef>
                <a:spcPts val="0"/>
              </a:spcBef>
              <a:buSzPct val="78571"/>
            </a:pPr>
            <a:r>
              <a:rPr lang="en"/>
              <a:t>“MAKE GREAT PRODUCT, TELL A GREAT STORY, PROVIDE GREAT SERVICE, BUILD A GREAT TEAM”</a:t>
            </a:r>
          </a:p>
        </p:txBody>
      </p:sp>
      <p:pic>
        <p:nvPicPr>
          <p:cNvPr id="88" name="Shape 88" descr="Mission Statement image.gif"/>
          <p:cNvPicPr preferRelativeResize="0"/>
          <p:nvPr/>
        </p:nvPicPr>
        <p:blipFill>
          <a:blip r:embed="rId3">
            <a:alphaModFix/>
          </a:blip>
          <a:stretch>
            <a:fillRect/>
          </a:stretch>
        </p:blipFill>
        <p:spPr>
          <a:xfrm>
            <a:off x="5952800" y="3002950"/>
            <a:ext cx="2544700" cy="204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311700" y="415950"/>
            <a:ext cx="8520600" cy="4152900"/>
          </a:xfrm>
          <a:prstGeom prst="rect">
            <a:avLst/>
          </a:prstGeom>
        </p:spPr>
        <p:txBody>
          <a:bodyPr lIns="91425" tIns="91425" rIns="91425" bIns="91425" anchor="t" anchorCtr="0">
            <a:noAutofit/>
          </a:bodyPr>
          <a:lstStyle/>
          <a:p>
            <a:pPr marL="457200" lvl="0" indent="-228600" rtl="0">
              <a:spcBef>
                <a:spcPts val="0"/>
              </a:spcBef>
              <a:buChar char="●"/>
            </a:pPr>
            <a:r>
              <a:rPr lang="en"/>
              <a:t>Core Values</a:t>
            </a:r>
          </a:p>
          <a:p>
            <a:pPr marL="914400" lvl="1" indent="-228600" rtl="0">
              <a:spcBef>
                <a:spcPts val="0"/>
              </a:spcBef>
              <a:buChar char="○"/>
            </a:pPr>
            <a:r>
              <a:rPr lang="en"/>
              <a:t>The beliefs, traits, and behavioral norms that company personnel are expected to display in conducting the company’s business and pursuing its strategic vision and mission.</a:t>
            </a:r>
          </a:p>
          <a:p>
            <a:pPr marL="457200" lvl="0" indent="-228600" rtl="0">
              <a:spcBef>
                <a:spcPts val="0"/>
              </a:spcBef>
              <a:buChar char="●"/>
            </a:pPr>
            <a:r>
              <a:rPr lang="en"/>
              <a:t>When these are deeply set into a company’s culture it gives your employees the direction they need to achieve the strategic vision.</a:t>
            </a:r>
          </a:p>
          <a:p>
            <a:pPr marL="914400" lvl="1" indent="-228600" rtl="0">
              <a:spcBef>
                <a:spcPts val="0"/>
              </a:spcBef>
              <a:buChar char="○"/>
            </a:pPr>
            <a:r>
              <a:rPr lang="en"/>
              <a:t>It teaches employees how to conduct business and what the company expects of them.</a:t>
            </a:r>
          </a:p>
          <a:p>
            <a:pPr marL="457200" lvl="0" indent="-228600" rtl="0">
              <a:spcBef>
                <a:spcPts val="0"/>
              </a:spcBef>
              <a:buChar char="●"/>
            </a:pPr>
            <a:r>
              <a:rPr lang="en"/>
              <a:t>“Act like a global citizen, Think like an entrepreneur, Create like an innovator, Perform like a teammate.”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Stage 2: Setting Objectives </a:t>
            </a:r>
          </a:p>
        </p:txBody>
      </p:sp>
      <p:sp>
        <p:nvSpPr>
          <p:cNvPr id="99" name="Shape 9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What is the purpose of setting objectives? </a:t>
            </a:r>
          </a:p>
          <a:p>
            <a:pPr marL="914400" lvl="1" indent="-228600" rtl="0">
              <a:spcBef>
                <a:spcPts val="0"/>
              </a:spcBef>
              <a:buChar char="○"/>
            </a:pPr>
            <a:r>
              <a:rPr lang="en"/>
              <a:t>To convert the vision and mission into specific, measurable, timely performance targets</a:t>
            </a:r>
          </a:p>
          <a:p>
            <a:pPr marL="914400" lvl="1" indent="-228600" rtl="0">
              <a:spcBef>
                <a:spcPts val="0"/>
              </a:spcBef>
              <a:buChar char="○"/>
            </a:pPr>
            <a:r>
              <a:rPr lang="en"/>
              <a:t>To focus efforts and align actions throughout the organization </a:t>
            </a:r>
          </a:p>
          <a:p>
            <a:pPr marL="914400" lvl="1" indent="-228600" rtl="0">
              <a:spcBef>
                <a:spcPts val="0"/>
              </a:spcBef>
              <a:buChar char="○"/>
            </a:pPr>
            <a:r>
              <a:rPr lang="en"/>
              <a:t>To serve as yardsticks for tracking a firm’s performance and progress </a:t>
            </a:r>
          </a:p>
          <a:p>
            <a:pPr marL="914400" lvl="1" indent="-228600" rtl="0">
              <a:spcBef>
                <a:spcPts val="0"/>
              </a:spcBef>
              <a:buChar char="○"/>
            </a:pPr>
            <a:r>
              <a:rPr lang="en"/>
              <a:t>To provide motivation and inspire employees to greater levels of effort </a:t>
            </a:r>
          </a:p>
          <a:p>
            <a:pPr marL="457200" lvl="0" indent="-228600" rtl="0">
              <a:spcBef>
                <a:spcPts val="0"/>
              </a:spcBef>
              <a:buChar char="●"/>
            </a:pPr>
            <a:r>
              <a:rPr lang="en"/>
              <a:t>What kinds of objectives to set? </a:t>
            </a:r>
          </a:p>
          <a:p>
            <a:pPr marL="914400" lvl="1" indent="-228600" rtl="0">
              <a:spcBef>
                <a:spcPts val="0"/>
              </a:spcBef>
              <a:buChar char="○"/>
            </a:pPr>
            <a:r>
              <a:rPr lang="en"/>
              <a:t>Financial Objectives</a:t>
            </a:r>
          </a:p>
          <a:p>
            <a:pPr marL="1371600" lvl="2" indent="-228600" rtl="0">
              <a:spcBef>
                <a:spcPts val="0"/>
              </a:spcBef>
              <a:buChar char="■"/>
            </a:pPr>
            <a:r>
              <a:rPr lang="en"/>
              <a:t>Communicate top management’s goals for financial performance </a:t>
            </a:r>
          </a:p>
          <a:p>
            <a:pPr marL="1371600" lvl="2" indent="-228600" rtl="0">
              <a:spcBef>
                <a:spcPts val="0"/>
              </a:spcBef>
              <a:buChar char="■"/>
            </a:pPr>
            <a:r>
              <a:rPr lang="en"/>
              <a:t>Are focused internally on the firm’s operations and activities </a:t>
            </a:r>
          </a:p>
          <a:p>
            <a:pPr marL="914400" lvl="1" indent="-228600" rtl="0">
              <a:spcBef>
                <a:spcPts val="0"/>
              </a:spcBef>
              <a:buChar char="○"/>
            </a:pPr>
            <a:r>
              <a:rPr lang="en"/>
              <a:t>Strategic Objectives</a:t>
            </a:r>
          </a:p>
          <a:p>
            <a:pPr marL="1371600" lvl="2" indent="-228600" rtl="0">
              <a:spcBef>
                <a:spcPts val="0"/>
              </a:spcBef>
              <a:buChar char="■"/>
            </a:pPr>
            <a:r>
              <a:rPr lang="en"/>
              <a:t>Are the firm’s goals related to marketing standing and competitive position </a:t>
            </a:r>
          </a:p>
          <a:p>
            <a:pPr marL="1371600" lvl="2" indent="-228600" rtl="0">
              <a:spcBef>
                <a:spcPts val="0"/>
              </a:spcBef>
              <a:buChar char="■"/>
            </a:pPr>
            <a:r>
              <a:rPr lang="en"/>
              <a:t>Are focused externally on competition and the firm’s rivals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400"/>
              <a:t>Converting the Vision and Mission into Specific Performance Targets </a:t>
            </a:r>
          </a:p>
        </p:txBody>
      </p:sp>
      <p:sp>
        <p:nvSpPr>
          <p:cNvPr id="105" name="Shape 10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06" name="Shape 106"/>
          <p:cNvPicPr preferRelativeResize="0"/>
          <p:nvPr/>
        </p:nvPicPr>
        <p:blipFill>
          <a:blip r:embed="rId3">
            <a:alphaModFix/>
          </a:blip>
          <a:stretch>
            <a:fillRect/>
          </a:stretch>
        </p:blipFill>
        <p:spPr>
          <a:xfrm>
            <a:off x="311700" y="1152475"/>
            <a:ext cx="8520601" cy="341640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1813</Words>
  <Application>Microsoft Office PowerPoint</Application>
  <PresentationFormat>On-screen Show (16:9)</PresentationFormat>
  <Paragraphs>113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Average</vt:lpstr>
      <vt:lpstr>Arial</vt:lpstr>
      <vt:lpstr>Oswald</vt:lpstr>
      <vt:lpstr>slate</vt:lpstr>
      <vt:lpstr>Charting a Company’s Direction</vt:lpstr>
      <vt:lpstr>Introduction</vt:lpstr>
      <vt:lpstr>PowerPoint Presentation</vt:lpstr>
      <vt:lpstr>Stage 1: Developing a Strategic Vision, Mission Statement, and Set of Core Values</vt:lpstr>
      <vt:lpstr>PowerPoint Presentation</vt:lpstr>
      <vt:lpstr>PowerPoint Presentation</vt:lpstr>
      <vt:lpstr>PowerPoint Presentation</vt:lpstr>
      <vt:lpstr>Stage 2: Setting Objectives </vt:lpstr>
      <vt:lpstr>Converting the Vision and Mission into Specific Performance Targets </vt:lpstr>
      <vt:lpstr>Stage 3</vt:lpstr>
      <vt:lpstr>PowerPoint Presentation</vt:lpstr>
      <vt:lpstr>Under Armour</vt:lpstr>
      <vt:lpstr>Business Strategy</vt:lpstr>
      <vt:lpstr>Functional - Area Strategies</vt:lpstr>
      <vt:lpstr>Operating Strategies</vt:lpstr>
      <vt:lpstr>Strategic Plan</vt:lpstr>
      <vt:lpstr>Stage 4: Executing the Strategy</vt:lpstr>
      <vt:lpstr>Executing the Strategy</vt:lpstr>
      <vt:lpstr>Stage 5: Evaluating Performance and Initiating Corrective Adjustments </vt:lpstr>
      <vt:lpstr>The Role of the Board of Directors in the Strategic Process (Corporate Governance)</vt:lpstr>
      <vt:lpstr>Conclusion</vt:lpstr>
      <vt:lpstr>Citations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a Company’s Direction</dc:title>
  <dc:creator>Disgruntled Butterfly</dc:creator>
  <cp:lastModifiedBy>Armitage, Kathleen</cp:lastModifiedBy>
  <cp:revision>1</cp:revision>
  <dcterms:modified xsi:type="dcterms:W3CDTF">2016-09-14T01:34:33Z</dcterms:modified>
</cp:coreProperties>
</file>