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7"/>
  </p:notesMasterIdLst>
  <p:sldIdLst>
    <p:sldId id="256" r:id="rId2"/>
    <p:sldId id="273" r:id="rId3"/>
    <p:sldId id="257" r:id="rId4"/>
    <p:sldId id="274" r:id="rId5"/>
    <p:sldId id="277" r:id="rId6"/>
    <p:sldId id="265" r:id="rId7"/>
    <p:sldId id="278" r:id="rId8"/>
    <p:sldId id="258" r:id="rId9"/>
    <p:sldId id="264" r:id="rId10"/>
    <p:sldId id="267" r:id="rId11"/>
    <p:sldId id="271" r:id="rId12"/>
    <p:sldId id="272" r:id="rId13"/>
    <p:sldId id="259" r:id="rId14"/>
    <p:sldId id="268" r:id="rId15"/>
    <p:sldId id="276" r:id="rId16"/>
    <p:sldId id="280" r:id="rId17"/>
    <p:sldId id="281" r:id="rId18"/>
    <p:sldId id="283" r:id="rId19"/>
    <p:sldId id="261" r:id="rId20"/>
    <p:sldId id="279" r:id="rId21"/>
    <p:sldId id="270" r:id="rId22"/>
    <p:sldId id="275" r:id="rId23"/>
    <p:sldId id="263" r:id="rId24"/>
    <p:sldId id="282" r:id="rId25"/>
    <p:sldId id="26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5" d="100"/>
          <a:sy n="85" d="100"/>
        </p:scale>
        <p:origin x="-560"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A8C7E9-949C-4E0E-9381-F835B687AFEB}" type="datetimeFigureOut">
              <a:rPr lang="en-US"/>
              <a:t>27/09/16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CE25C-7A4F-436D-A887-C521B3181CE5}" type="slidenum">
              <a:rPr lang="en-US"/>
              <a:t>‹Nr.›</a:t>
            </a:fld>
            <a:endParaRPr lang="en-US"/>
          </a:p>
        </p:txBody>
      </p:sp>
    </p:spTree>
    <p:extLst>
      <p:ext uri="{BB962C8B-B14F-4D97-AF65-F5344CB8AC3E}">
        <p14:creationId xmlns:p14="http://schemas.microsoft.com/office/powerpoint/2010/main" val="1317379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1</a:t>
            </a:fld>
            <a:endParaRPr lang="en-US"/>
          </a:p>
        </p:txBody>
      </p:sp>
    </p:spTree>
    <p:extLst>
      <p:ext uri="{BB962C8B-B14F-4D97-AF65-F5344CB8AC3E}">
        <p14:creationId xmlns:p14="http://schemas.microsoft.com/office/powerpoint/2010/main" val="2067183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10</a:t>
            </a:fld>
            <a:endParaRPr lang="en-US"/>
          </a:p>
        </p:txBody>
      </p:sp>
    </p:spTree>
    <p:extLst>
      <p:ext uri="{BB962C8B-B14F-4D97-AF65-F5344CB8AC3E}">
        <p14:creationId xmlns:p14="http://schemas.microsoft.com/office/powerpoint/2010/main" val="2636049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11</a:t>
            </a:fld>
            <a:endParaRPr lang="en-US"/>
          </a:p>
        </p:txBody>
      </p:sp>
    </p:spTree>
    <p:extLst>
      <p:ext uri="{BB962C8B-B14F-4D97-AF65-F5344CB8AC3E}">
        <p14:creationId xmlns:p14="http://schemas.microsoft.com/office/powerpoint/2010/main" val="1588871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12</a:t>
            </a:fld>
            <a:endParaRPr lang="en-US"/>
          </a:p>
        </p:txBody>
      </p:sp>
    </p:spTree>
    <p:extLst>
      <p:ext uri="{BB962C8B-B14F-4D97-AF65-F5344CB8AC3E}">
        <p14:creationId xmlns:p14="http://schemas.microsoft.com/office/powerpoint/2010/main" val="2737218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13</a:t>
            </a:fld>
            <a:endParaRPr lang="en-US"/>
          </a:p>
        </p:txBody>
      </p:sp>
    </p:spTree>
    <p:extLst>
      <p:ext uri="{BB962C8B-B14F-4D97-AF65-F5344CB8AC3E}">
        <p14:creationId xmlns:p14="http://schemas.microsoft.com/office/powerpoint/2010/main" val="2118867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14</a:t>
            </a:fld>
            <a:endParaRPr lang="en-US"/>
          </a:p>
        </p:txBody>
      </p:sp>
    </p:spTree>
    <p:extLst>
      <p:ext uri="{BB962C8B-B14F-4D97-AF65-F5344CB8AC3E}">
        <p14:creationId xmlns:p14="http://schemas.microsoft.com/office/powerpoint/2010/main" val="1448235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15</a:t>
            </a:fld>
            <a:endParaRPr lang="en-US"/>
          </a:p>
        </p:txBody>
      </p:sp>
    </p:spTree>
    <p:extLst>
      <p:ext uri="{BB962C8B-B14F-4D97-AF65-F5344CB8AC3E}">
        <p14:creationId xmlns:p14="http://schemas.microsoft.com/office/powerpoint/2010/main" val="218781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16</a:t>
            </a:fld>
            <a:endParaRPr lang="en-US"/>
          </a:p>
        </p:txBody>
      </p:sp>
    </p:spTree>
    <p:extLst>
      <p:ext uri="{BB962C8B-B14F-4D97-AF65-F5344CB8AC3E}">
        <p14:creationId xmlns:p14="http://schemas.microsoft.com/office/powerpoint/2010/main" val="4144718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17</a:t>
            </a:fld>
            <a:endParaRPr lang="en-US"/>
          </a:p>
        </p:txBody>
      </p:sp>
    </p:spTree>
    <p:extLst>
      <p:ext uri="{BB962C8B-B14F-4D97-AF65-F5344CB8AC3E}">
        <p14:creationId xmlns:p14="http://schemas.microsoft.com/office/powerpoint/2010/main" val="2065488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18</a:t>
            </a:fld>
            <a:endParaRPr lang="en-US"/>
          </a:p>
        </p:txBody>
      </p:sp>
    </p:spTree>
    <p:extLst>
      <p:ext uri="{BB962C8B-B14F-4D97-AF65-F5344CB8AC3E}">
        <p14:creationId xmlns:p14="http://schemas.microsoft.com/office/powerpoint/2010/main" val="3284895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19</a:t>
            </a:fld>
            <a:endParaRPr lang="en-US"/>
          </a:p>
        </p:txBody>
      </p:sp>
    </p:spTree>
    <p:extLst>
      <p:ext uri="{BB962C8B-B14F-4D97-AF65-F5344CB8AC3E}">
        <p14:creationId xmlns:p14="http://schemas.microsoft.com/office/powerpoint/2010/main" val="784869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2</a:t>
            </a:fld>
            <a:endParaRPr lang="en-US"/>
          </a:p>
        </p:txBody>
      </p:sp>
    </p:spTree>
    <p:extLst>
      <p:ext uri="{BB962C8B-B14F-4D97-AF65-F5344CB8AC3E}">
        <p14:creationId xmlns:p14="http://schemas.microsoft.com/office/powerpoint/2010/main" val="40773879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20</a:t>
            </a:fld>
            <a:endParaRPr lang="en-US"/>
          </a:p>
        </p:txBody>
      </p:sp>
    </p:spTree>
    <p:extLst>
      <p:ext uri="{BB962C8B-B14F-4D97-AF65-F5344CB8AC3E}">
        <p14:creationId xmlns:p14="http://schemas.microsoft.com/office/powerpoint/2010/main" val="1215410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21</a:t>
            </a:fld>
            <a:endParaRPr lang="en-US"/>
          </a:p>
        </p:txBody>
      </p:sp>
    </p:spTree>
    <p:extLst>
      <p:ext uri="{BB962C8B-B14F-4D97-AF65-F5344CB8AC3E}">
        <p14:creationId xmlns:p14="http://schemas.microsoft.com/office/powerpoint/2010/main" val="3980457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22</a:t>
            </a:fld>
            <a:endParaRPr lang="en-US"/>
          </a:p>
        </p:txBody>
      </p:sp>
    </p:spTree>
    <p:extLst>
      <p:ext uri="{BB962C8B-B14F-4D97-AF65-F5344CB8AC3E}">
        <p14:creationId xmlns:p14="http://schemas.microsoft.com/office/powerpoint/2010/main" val="1012912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23</a:t>
            </a:fld>
            <a:endParaRPr lang="en-US"/>
          </a:p>
        </p:txBody>
      </p:sp>
    </p:spTree>
    <p:extLst>
      <p:ext uri="{BB962C8B-B14F-4D97-AF65-F5344CB8AC3E}">
        <p14:creationId xmlns:p14="http://schemas.microsoft.com/office/powerpoint/2010/main" val="23233457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24</a:t>
            </a:fld>
            <a:endParaRPr lang="en-US"/>
          </a:p>
        </p:txBody>
      </p:sp>
    </p:spTree>
    <p:extLst>
      <p:ext uri="{BB962C8B-B14F-4D97-AF65-F5344CB8AC3E}">
        <p14:creationId xmlns:p14="http://schemas.microsoft.com/office/powerpoint/2010/main" val="4035602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25</a:t>
            </a:fld>
            <a:endParaRPr lang="en-US"/>
          </a:p>
        </p:txBody>
      </p:sp>
    </p:spTree>
    <p:extLst>
      <p:ext uri="{BB962C8B-B14F-4D97-AF65-F5344CB8AC3E}">
        <p14:creationId xmlns:p14="http://schemas.microsoft.com/office/powerpoint/2010/main" val="2043675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3</a:t>
            </a:fld>
            <a:endParaRPr lang="en-US"/>
          </a:p>
        </p:txBody>
      </p:sp>
    </p:spTree>
    <p:extLst>
      <p:ext uri="{BB962C8B-B14F-4D97-AF65-F5344CB8AC3E}">
        <p14:creationId xmlns:p14="http://schemas.microsoft.com/office/powerpoint/2010/main" val="3404525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4</a:t>
            </a:fld>
            <a:endParaRPr lang="en-US"/>
          </a:p>
        </p:txBody>
      </p:sp>
    </p:spTree>
    <p:extLst>
      <p:ext uri="{BB962C8B-B14F-4D97-AF65-F5344CB8AC3E}">
        <p14:creationId xmlns:p14="http://schemas.microsoft.com/office/powerpoint/2010/main" val="906739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5</a:t>
            </a:fld>
            <a:endParaRPr lang="en-US"/>
          </a:p>
        </p:txBody>
      </p:sp>
    </p:spTree>
    <p:extLst>
      <p:ext uri="{BB962C8B-B14F-4D97-AF65-F5344CB8AC3E}">
        <p14:creationId xmlns:p14="http://schemas.microsoft.com/office/powerpoint/2010/main" val="837092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6</a:t>
            </a:fld>
            <a:endParaRPr lang="en-US"/>
          </a:p>
        </p:txBody>
      </p:sp>
    </p:spTree>
    <p:extLst>
      <p:ext uri="{BB962C8B-B14F-4D97-AF65-F5344CB8AC3E}">
        <p14:creationId xmlns:p14="http://schemas.microsoft.com/office/powerpoint/2010/main" val="2509834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7</a:t>
            </a:fld>
            <a:endParaRPr lang="en-US"/>
          </a:p>
        </p:txBody>
      </p:sp>
    </p:spTree>
    <p:extLst>
      <p:ext uri="{BB962C8B-B14F-4D97-AF65-F5344CB8AC3E}">
        <p14:creationId xmlns:p14="http://schemas.microsoft.com/office/powerpoint/2010/main" val="2055232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8</a:t>
            </a:fld>
            <a:endParaRPr lang="en-US"/>
          </a:p>
        </p:txBody>
      </p:sp>
    </p:spTree>
    <p:extLst>
      <p:ext uri="{BB962C8B-B14F-4D97-AF65-F5344CB8AC3E}">
        <p14:creationId xmlns:p14="http://schemas.microsoft.com/office/powerpoint/2010/main" val="3214986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BCE25C-7A4F-436D-A887-C521B3181CE5}" type="slidenum">
              <a:rPr lang="en-US"/>
              <a:t>9</a:t>
            </a:fld>
            <a:endParaRPr lang="en-US"/>
          </a:p>
        </p:txBody>
      </p:sp>
    </p:spTree>
    <p:extLst>
      <p:ext uri="{BB962C8B-B14F-4D97-AF65-F5344CB8AC3E}">
        <p14:creationId xmlns:p14="http://schemas.microsoft.com/office/powerpoint/2010/main" val="2655903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27/09/16</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605617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dirty="0"/>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27/09/16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3997165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dirty="0"/>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27/09/16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2691054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27/09/16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2757297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dirty="0"/>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27/09/16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3014378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dirty="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27/09/16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1387562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27/09/16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2578200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27/09/16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3608920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27/09/16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3589156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27/09/16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3917284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27/09/16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3381597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27/09/16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3254791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27/09/16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22689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27/09/16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1615543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27/09/16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2566153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dirty="0"/>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27/09/16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3690617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dirty="0"/>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27/09/16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‹Nr.›</a:t>
            </a:fld>
            <a:endParaRPr lang="en-US"/>
          </a:p>
        </p:txBody>
      </p:sp>
    </p:spTree>
    <p:extLst>
      <p:ext uri="{BB962C8B-B14F-4D97-AF65-F5344CB8AC3E}">
        <p14:creationId xmlns:p14="http://schemas.microsoft.com/office/powerpoint/2010/main" val="2007871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46CE7D5-CF57-46EF-B807-FDD0502418D4}" type="datetimeFigureOut">
              <a:rPr lang="en-US" smtClean="0"/>
              <a:t>27/09/16</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30EA680-D336-4FF7-8B7A-9848BB0A1C32}" type="slidenum">
              <a:rPr lang="en-US" smtClean="0"/>
              <a:t>‹Nr.›</a:t>
            </a:fld>
            <a:endParaRPr lang="en-US"/>
          </a:p>
        </p:txBody>
      </p:sp>
    </p:spTree>
    <p:extLst>
      <p:ext uri="{BB962C8B-B14F-4D97-AF65-F5344CB8AC3E}">
        <p14:creationId xmlns:p14="http://schemas.microsoft.com/office/powerpoint/2010/main" val="207405311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hyperlink" Target="http://all-free-download.com/free-vector/coca-cola-vector-logo-download.html" TargetMode="External"/><Relationship Id="rId4" Type="http://schemas.openxmlformats.org/officeDocument/2006/relationships/hyperlink" Target="http://www.fool.com/investing/general/2014/08/25/soft-drinks-investing-essentials.aspx"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x-none" dirty="0"/>
              <a:t>Summary of Lessons Learned</a:t>
            </a:r>
            <a:endParaRPr lang="en-US" dirty="0"/>
          </a:p>
        </p:txBody>
      </p:sp>
      <p:sp>
        <p:nvSpPr>
          <p:cNvPr id="3" name="Subtitle 2"/>
          <p:cNvSpPr>
            <a:spLocks noGrp="1"/>
          </p:cNvSpPr>
          <p:nvPr>
            <p:ph type="subTitle" idx="1"/>
          </p:nvPr>
        </p:nvSpPr>
        <p:spPr/>
        <p:txBody>
          <a:bodyPr vert="horz" lIns="91440" tIns="45720" rIns="91440" bIns="45720" rtlCol="0" anchor="t">
            <a:normAutofit fontScale="62500" lnSpcReduction="20000"/>
          </a:bodyPr>
          <a:lstStyle/>
          <a:p>
            <a:r>
              <a:rPr lang="en-US" sz="2800" dirty="0"/>
              <a:t>Team 7 </a:t>
            </a:r>
          </a:p>
          <a:p>
            <a:r>
              <a:rPr lang="en-US" sz="2800" dirty="0"/>
              <a:t>MGT 4380</a:t>
            </a:r>
          </a:p>
          <a:p>
            <a:r>
              <a:rPr lang="en-US" sz="2800" dirty="0"/>
              <a:t>Adam </a:t>
            </a:r>
            <a:r>
              <a:rPr lang="en-US" sz="2800" dirty="0" err="1"/>
              <a:t>Stroem</a:t>
            </a:r>
            <a:r>
              <a:rPr lang="en-US" sz="2800" dirty="0"/>
              <a:t>, Jack Kelley, Henry </a:t>
            </a:r>
            <a:r>
              <a:rPr lang="en-US" sz="2800" dirty="0" err="1"/>
              <a:t>Hilla</a:t>
            </a:r>
            <a:r>
              <a:rPr lang="en-US" sz="2800" dirty="0"/>
              <a:t> </a:t>
            </a:r>
            <a:endParaRPr lang="en-US" dirty="0"/>
          </a:p>
          <a:p>
            <a:r>
              <a:rPr lang="en-US" sz="2800" dirty="0"/>
              <a:t>William Brunner, William Wendt, Giselle Luna</a:t>
            </a:r>
            <a:endParaRPr lang="en-US" dirty="0"/>
          </a:p>
        </p:txBody>
      </p:sp>
      <p:pic>
        <p:nvPicPr>
          <p:cNvPr id="4" name="Picture 3" descr="Coca-Cola – Wikipedia"/>
          <p:cNvPicPr>
            <a:picLocks noChangeAspect="1"/>
          </p:cNvPicPr>
          <p:nvPr/>
        </p:nvPicPr>
        <p:blipFill>
          <a:blip r:embed="rId3"/>
          <a:stretch>
            <a:fillRect/>
          </a:stretch>
        </p:blipFill>
        <p:spPr>
          <a:xfrm>
            <a:off x="1931422" y="304800"/>
            <a:ext cx="2646928" cy="2849851"/>
          </a:xfrm>
          <a:prstGeom prst="rect">
            <a:avLst/>
          </a:prstGeom>
        </p:spPr>
      </p:pic>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Value </a:t>
            </a:r>
            <a:r>
              <a:rPr lang="en-US" dirty="0"/>
              <a:t>Innovation</a:t>
            </a:r>
            <a:endParaRPr lang="en-US"/>
          </a:p>
        </p:txBody>
      </p:sp>
      <p:sp>
        <p:nvSpPr>
          <p:cNvPr id="3" name="Content Placeholder 2"/>
          <p:cNvSpPr>
            <a:spLocks noGrp="1"/>
          </p:cNvSpPr>
          <p:nvPr>
            <p:ph idx="1"/>
          </p:nvPr>
        </p:nvSpPr>
        <p:spPr/>
        <p:txBody>
          <a:bodyPr/>
          <a:lstStyle/>
          <a:p>
            <a:r>
              <a:rPr lang="en-US" dirty="0"/>
              <a:t>The cornerstone of blue ocean strategy </a:t>
            </a:r>
          </a:p>
          <a:p>
            <a:r>
              <a:rPr lang="en-US" dirty="0"/>
              <a:t>Separates winners and losers</a:t>
            </a:r>
          </a:p>
          <a:p>
            <a:r>
              <a:rPr lang="en-US" dirty="0"/>
              <a:t>Beating competition vs.Making competition irrelevant  </a:t>
            </a:r>
          </a:p>
          <a:p>
            <a:r>
              <a:rPr lang="en-US" dirty="0"/>
              <a:t>Value-cost trade-off </a:t>
            </a:r>
          </a:p>
          <a:p>
            <a:pPr lvl="1"/>
            <a:r>
              <a:rPr lang="en-US" dirty="0"/>
              <a:t>Differentiation and low cost</a:t>
            </a:r>
          </a:p>
          <a:p>
            <a:endParaRPr lang="en-US" dirty="0"/>
          </a:p>
        </p:txBody>
      </p:sp>
    </p:spTree>
    <p:extLst>
      <p:ext uri="{BB962C8B-B14F-4D97-AF65-F5344CB8AC3E}">
        <p14:creationId xmlns:p14="http://schemas.microsoft.com/office/powerpoint/2010/main" val="1969429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Cirque do Soleil</a:t>
            </a:r>
            <a:endParaRPr lang="en-US" dirty="0"/>
          </a:p>
        </p:txBody>
      </p:sp>
      <p:sp>
        <p:nvSpPr>
          <p:cNvPr id="3" name="Content Placeholder 2"/>
          <p:cNvSpPr>
            <a:spLocks noGrp="1"/>
          </p:cNvSpPr>
          <p:nvPr>
            <p:ph idx="1"/>
          </p:nvPr>
        </p:nvSpPr>
        <p:spPr/>
        <p:txBody>
          <a:bodyPr/>
          <a:lstStyle/>
          <a:p>
            <a:r>
              <a:rPr lang="en-US" dirty="0"/>
              <a:t>New circus concept </a:t>
            </a:r>
          </a:p>
          <a:p>
            <a:r>
              <a:rPr lang="en-US" dirty="0">
                <a:latin typeface="Corbel" charset="0"/>
              </a:rPr>
              <a:t>Combined traditional circus and live theatre </a:t>
            </a:r>
          </a:p>
          <a:p>
            <a:r>
              <a:rPr lang="en-US">
                <a:latin typeface="Corbel" charset="0"/>
              </a:rPr>
              <a:t>Value-cost trade-off  --&gt; blue ocean of new market space </a:t>
            </a:r>
            <a:endParaRPr lang="en-US" dirty="0">
              <a:latin typeface="Corbel" charset="0"/>
            </a:endParaRPr>
          </a:p>
        </p:txBody>
      </p:sp>
    </p:spTree>
    <p:extLst>
      <p:ext uri="{BB962C8B-B14F-4D97-AF65-F5344CB8AC3E}">
        <p14:creationId xmlns:p14="http://schemas.microsoft.com/office/powerpoint/2010/main" val="149916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 Ocean vs. Blue Ocean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4038592"/>
              </p:ext>
            </p:extLst>
          </p:nvPr>
        </p:nvGraphicFramePr>
        <p:xfrm>
          <a:off x="1484313" y="2184400"/>
          <a:ext cx="10039716" cy="3603887"/>
        </p:xfrm>
        <a:graphic>
          <a:graphicData uri="http://schemas.openxmlformats.org/drawingml/2006/table">
            <a:tbl>
              <a:tblPr firstRow="1" bandRow="1">
                <a:tableStyleId>{5C22544A-7EE6-4342-B048-85BDC9FD1C3A}</a:tableStyleId>
              </a:tblPr>
              <a:tblGrid>
                <a:gridCol w="5019858">
                  <a:extLst>
                    <a:ext uri="{9D8B030D-6E8A-4147-A177-3AD203B41FA5}">
                      <a16:colId xmlns:a16="http://schemas.microsoft.com/office/drawing/2014/main" xmlns="" val="2691308183"/>
                    </a:ext>
                  </a:extLst>
                </a:gridCol>
                <a:gridCol w="5019858">
                  <a:extLst>
                    <a:ext uri="{9D8B030D-6E8A-4147-A177-3AD203B41FA5}">
                      <a16:colId xmlns:a16="http://schemas.microsoft.com/office/drawing/2014/main" xmlns="" val="3722439557"/>
                    </a:ext>
                  </a:extLst>
                </a:gridCol>
              </a:tblGrid>
              <a:tr h="535713">
                <a:tc>
                  <a:txBody>
                    <a:bodyPr/>
                    <a:lstStyle/>
                    <a:p>
                      <a:r>
                        <a:rPr lang="en-US" dirty="0"/>
                        <a:t>Red Ocean Strategy </a:t>
                      </a:r>
                    </a:p>
                  </a:txBody>
                  <a:tcPr/>
                </a:tc>
                <a:tc>
                  <a:txBody>
                    <a:bodyPr/>
                    <a:lstStyle/>
                    <a:p>
                      <a:r>
                        <a:rPr lang="en-US" dirty="0"/>
                        <a:t>Blue Ocean Strategy </a:t>
                      </a:r>
                    </a:p>
                  </a:txBody>
                  <a:tcPr>
                    <a:solidFill>
                      <a:srgbClr val="0070C0"/>
                    </a:solidFill>
                  </a:tcPr>
                </a:tc>
                <a:extLst>
                  <a:ext uri="{0D108BD9-81ED-4DB2-BD59-A6C34878D82A}">
                    <a16:rowId xmlns:a16="http://schemas.microsoft.com/office/drawing/2014/main" xmlns="" val="2619771575"/>
                  </a:ext>
                </a:extLst>
              </a:tr>
              <a:tr h="535713">
                <a:tc>
                  <a:txBody>
                    <a:bodyPr/>
                    <a:lstStyle/>
                    <a:p>
                      <a:r>
                        <a:rPr lang="en-US" dirty="0"/>
                        <a:t>Compete in existing market space</a:t>
                      </a:r>
                    </a:p>
                  </a:txBody>
                  <a:tcPr/>
                </a:tc>
                <a:tc>
                  <a:txBody>
                    <a:bodyPr/>
                    <a:lstStyle/>
                    <a:p>
                      <a:r>
                        <a:rPr lang="en-US" dirty="0"/>
                        <a:t>Create uncontested market space</a:t>
                      </a:r>
                    </a:p>
                  </a:txBody>
                  <a:tcPr>
                    <a:solidFill>
                      <a:schemeClr val="accent6">
                        <a:lumMod val="60000"/>
                        <a:lumOff val="40000"/>
                      </a:schemeClr>
                    </a:solidFill>
                  </a:tcPr>
                </a:tc>
                <a:extLst>
                  <a:ext uri="{0D108BD9-81ED-4DB2-BD59-A6C34878D82A}">
                    <a16:rowId xmlns:a16="http://schemas.microsoft.com/office/drawing/2014/main" xmlns="" val="3283648387"/>
                  </a:ext>
                </a:extLst>
              </a:tr>
              <a:tr h="535713">
                <a:tc>
                  <a:txBody>
                    <a:bodyPr/>
                    <a:lstStyle/>
                    <a:p>
                      <a:r>
                        <a:rPr lang="en-US" dirty="0"/>
                        <a:t>Beat the competition </a:t>
                      </a:r>
                    </a:p>
                  </a:txBody>
                  <a:tcPr/>
                </a:tc>
                <a:tc>
                  <a:txBody>
                    <a:bodyPr/>
                    <a:lstStyle/>
                    <a:p>
                      <a:r>
                        <a:rPr lang="en-US" dirty="0"/>
                        <a:t>Make the competition irrelevant</a:t>
                      </a:r>
                    </a:p>
                  </a:txBody>
                  <a:tcPr>
                    <a:solidFill>
                      <a:schemeClr val="accent6">
                        <a:lumMod val="20000"/>
                        <a:lumOff val="80000"/>
                      </a:schemeClr>
                    </a:solidFill>
                  </a:tcPr>
                </a:tc>
                <a:extLst>
                  <a:ext uri="{0D108BD9-81ED-4DB2-BD59-A6C34878D82A}">
                    <a16:rowId xmlns:a16="http://schemas.microsoft.com/office/drawing/2014/main" xmlns="" val="1793693630"/>
                  </a:ext>
                </a:extLst>
              </a:tr>
              <a:tr h="535713">
                <a:tc>
                  <a:txBody>
                    <a:bodyPr/>
                    <a:lstStyle/>
                    <a:p>
                      <a:r>
                        <a:rPr lang="en-US" dirty="0"/>
                        <a:t>Exploit existing demand</a:t>
                      </a:r>
                    </a:p>
                  </a:txBody>
                  <a:tcPr/>
                </a:tc>
                <a:tc>
                  <a:txBody>
                    <a:bodyPr/>
                    <a:lstStyle/>
                    <a:p>
                      <a:r>
                        <a:rPr lang="en-US" dirty="0"/>
                        <a:t>Create and capture new demand</a:t>
                      </a:r>
                    </a:p>
                  </a:txBody>
                  <a:tcPr>
                    <a:solidFill>
                      <a:schemeClr val="accent6">
                        <a:lumMod val="60000"/>
                        <a:lumOff val="40000"/>
                      </a:schemeClr>
                    </a:solidFill>
                  </a:tcPr>
                </a:tc>
                <a:extLst>
                  <a:ext uri="{0D108BD9-81ED-4DB2-BD59-A6C34878D82A}">
                    <a16:rowId xmlns:a16="http://schemas.microsoft.com/office/drawing/2014/main" xmlns="" val="2390038034"/>
                  </a:ext>
                </a:extLst>
              </a:tr>
              <a:tr h="535713">
                <a:tc>
                  <a:txBody>
                    <a:bodyPr/>
                    <a:lstStyle/>
                    <a:p>
                      <a:r>
                        <a:rPr lang="en-US" dirty="0"/>
                        <a:t>Make the value-cost trade-off</a:t>
                      </a:r>
                    </a:p>
                  </a:txBody>
                  <a:tcPr/>
                </a:tc>
                <a:tc>
                  <a:txBody>
                    <a:bodyPr/>
                    <a:lstStyle/>
                    <a:p>
                      <a:r>
                        <a:rPr lang="en-US" dirty="0"/>
                        <a:t>Break the value-cost trade-off</a:t>
                      </a:r>
                    </a:p>
                  </a:txBody>
                  <a:tcPr>
                    <a:solidFill>
                      <a:schemeClr val="accent6">
                        <a:lumMod val="20000"/>
                        <a:lumOff val="80000"/>
                      </a:schemeClr>
                    </a:solidFill>
                  </a:tcPr>
                </a:tc>
                <a:extLst>
                  <a:ext uri="{0D108BD9-81ED-4DB2-BD59-A6C34878D82A}">
                    <a16:rowId xmlns:a16="http://schemas.microsoft.com/office/drawing/2014/main" xmlns="" val="2617825776"/>
                  </a:ext>
                </a:extLst>
              </a:tr>
              <a:tr h="925322">
                <a:tc>
                  <a:txBody>
                    <a:bodyPr/>
                    <a:lstStyle/>
                    <a:p>
                      <a:r>
                        <a:rPr lang="en-US" dirty="0"/>
                        <a:t>Align the whole system of a firm's activities with its strategic choice of differentiation or low cost</a:t>
                      </a:r>
                    </a:p>
                  </a:txBody>
                  <a:tcPr/>
                </a:tc>
                <a:tc>
                  <a:txBody>
                    <a:bodyPr/>
                    <a:lstStyle/>
                    <a:p>
                      <a:r>
                        <a:rPr lang="en-US" dirty="0">
                          <a:latin typeface="Corbel" charset="0"/>
                        </a:rPr>
                        <a:t>Align the whole system of a firm's activities in pursuit of differentiation and low cost </a:t>
                      </a:r>
                    </a:p>
                  </a:txBody>
                  <a:tcPr>
                    <a:solidFill>
                      <a:schemeClr val="accent6">
                        <a:lumMod val="60000"/>
                        <a:lumOff val="40000"/>
                      </a:schemeClr>
                    </a:solidFill>
                  </a:tcPr>
                </a:tc>
                <a:extLst>
                  <a:ext uri="{0D108BD9-81ED-4DB2-BD59-A6C34878D82A}">
                    <a16:rowId xmlns:a16="http://schemas.microsoft.com/office/drawing/2014/main" xmlns="" val="1548088385"/>
                  </a:ext>
                </a:extLst>
              </a:tr>
            </a:tbl>
          </a:graphicData>
        </a:graphic>
      </p:graphicFrame>
    </p:spTree>
    <p:extLst>
      <p:ext uri="{BB962C8B-B14F-4D97-AF65-F5344CB8AC3E}">
        <p14:creationId xmlns:p14="http://schemas.microsoft.com/office/powerpoint/2010/main" val="1479310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3: Evaluating a Company's External Environment</a:t>
            </a:r>
            <a:r>
              <a:rPr lang="x-none" dirty="0"/>
              <a:t> </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a:t>Political factors</a:t>
            </a:r>
          </a:p>
          <a:p>
            <a:r>
              <a:rPr lang="en-US" dirty="0"/>
              <a:t>Economic factors</a:t>
            </a:r>
          </a:p>
          <a:p>
            <a:r>
              <a:rPr lang="en-US" dirty="0"/>
              <a:t>Sociocultural forces</a:t>
            </a:r>
          </a:p>
          <a:p>
            <a:r>
              <a:rPr lang="en-US" dirty="0"/>
              <a:t>Technological factors</a:t>
            </a:r>
          </a:p>
          <a:p>
            <a:endParaRPr lang="en-US" dirty="0"/>
          </a:p>
        </p:txBody>
      </p:sp>
    </p:spTree>
    <p:extLst>
      <p:ext uri="{BB962C8B-B14F-4D97-AF65-F5344CB8AC3E}">
        <p14:creationId xmlns:p14="http://schemas.microsoft.com/office/powerpoint/2010/main" val="2788759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Porter's Five Forces</a:t>
            </a:r>
          </a:p>
        </p:txBody>
      </p:sp>
      <p:sp>
        <p:nvSpPr>
          <p:cNvPr id="3" name="Content Placeholder 2"/>
          <p:cNvSpPr>
            <a:spLocks noGrp="1"/>
          </p:cNvSpPr>
          <p:nvPr>
            <p:ph idx="1"/>
          </p:nvPr>
        </p:nvSpPr>
        <p:spPr/>
        <p:txBody>
          <a:bodyPr/>
          <a:lstStyle/>
          <a:p>
            <a:r>
              <a:rPr lang="en-US" dirty="0"/>
              <a:t>Competition from rivals</a:t>
            </a:r>
          </a:p>
          <a:p>
            <a:r>
              <a:rPr lang="en-US" dirty="0"/>
              <a:t>Competition from new entrants</a:t>
            </a:r>
          </a:p>
          <a:p>
            <a:r>
              <a:rPr lang="en-US" dirty="0"/>
              <a:t>Competition from producers of substitutes</a:t>
            </a:r>
          </a:p>
          <a:p>
            <a:r>
              <a:rPr lang="en-US" dirty="0"/>
              <a:t>Supplier bargaining power</a:t>
            </a:r>
          </a:p>
          <a:p>
            <a:r>
              <a:rPr lang="en-US"/>
              <a:t>Customer bargaining power</a:t>
            </a:r>
            <a:endParaRPr lang="en-US" dirty="0"/>
          </a:p>
        </p:txBody>
      </p:sp>
    </p:spTree>
    <p:extLst>
      <p:ext uri="{BB962C8B-B14F-4D97-AF65-F5344CB8AC3E}">
        <p14:creationId xmlns:p14="http://schemas.microsoft.com/office/powerpoint/2010/main" val="1572114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Coca-Cola and Porter's Five Forces</a:t>
            </a:r>
          </a:p>
        </p:txBody>
      </p:sp>
      <p:sp>
        <p:nvSpPr>
          <p:cNvPr id="3" name="Content Placeholder 2"/>
          <p:cNvSpPr>
            <a:spLocks noGrp="1"/>
          </p:cNvSpPr>
          <p:nvPr>
            <p:ph idx="1"/>
          </p:nvPr>
        </p:nvSpPr>
        <p:spPr/>
        <p:txBody>
          <a:bodyPr/>
          <a:lstStyle/>
          <a:p>
            <a:r>
              <a:rPr lang="en-US" dirty="0"/>
              <a:t>Coca-Cola is the market leader</a:t>
            </a:r>
          </a:p>
          <a:p>
            <a:r>
              <a:rPr lang="en-US" dirty="0"/>
              <a:t>Soft drink market is difficult to enter</a:t>
            </a:r>
          </a:p>
          <a:p>
            <a:r>
              <a:rPr lang="en-US" dirty="0"/>
              <a:t>Decent competition from substitutes</a:t>
            </a:r>
          </a:p>
          <a:p>
            <a:r>
              <a:rPr lang="en-US" dirty="0"/>
              <a:t>Limited supplier bargaining power</a:t>
            </a:r>
          </a:p>
          <a:p>
            <a:r>
              <a:rPr lang="en-US" dirty="0"/>
              <a:t>Some customer bargaining power</a:t>
            </a:r>
          </a:p>
        </p:txBody>
      </p:sp>
      <p:pic>
        <p:nvPicPr>
          <p:cNvPr id="4" name="Picture 3" descr="Soft Drink Market Share.png"/>
          <p:cNvPicPr>
            <a:picLocks noChangeAspect="1"/>
          </p:cNvPicPr>
          <p:nvPr/>
        </p:nvPicPr>
        <p:blipFill>
          <a:blip r:embed="rId3"/>
          <a:stretch>
            <a:fillRect/>
          </a:stretch>
        </p:blipFill>
        <p:spPr>
          <a:xfrm>
            <a:off x="7479568" y="3405366"/>
            <a:ext cx="4536830" cy="3055759"/>
          </a:xfrm>
          <a:prstGeom prst="rect">
            <a:avLst/>
          </a:prstGeom>
        </p:spPr>
      </p:pic>
    </p:spTree>
    <p:extLst>
      <p:ext uri="{BB962C8B-B14F-4D97-AF65-F5344CB8AC3E}">
        <p14:creationId xmlns:p14="http://schemas.microsoft.com/office/powerpoint/2010/main" val="654943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BOS Chapter 2 Analytical Tools and Framework</a:t>
            </a:r>
          </a:p>
        </p:txBody>
      </p:sp>
      <p:sp>
        <p:nvSpPr>
          <p:cNvPr id="3" name="Content Placeholder 2"/>
          <p:cNvSpPr>
            <a:spLocks noGrp="1"/>
          </p:cNvSpPr>
          <p:nvPr>
            <p:ph idx="1"/>
          </p:nvPr>
        </p:nvSpPr>
        <p:spPr/>
        <p:txBody>
          <a:bodyPr/>
          <a:lstStyle/>
          <a:p>
            <a:pPr marL="0" indent="0">
              <a:buNone/>
            </a:pPr>
            <a:r>
              <a:rPr lang="en-US" sz="2800" dirty="0"/>
              <a:t>Coca-Cola's Strategic Canvas</a:t>
            </a:r>
            <a:r>
              <a:rPr lang="en-US" dirty="0"/>
              <a:t>:</a:t>
            </a:r>
          </a:p>
          <a:p>
            <a:r>
              <a:rPr lang="en-US" dirty="0"/>
              <a:t>Capture's Current State of Play in the Known Market Place</a:t>
            </a:r>
          </a:p>
          <a:p>
            <a:r>
              <a:rPr lang="en-US" dirty="0"/>
              <a:t>Paints Picture of the Future Prospects for a Company</a:t>
            </a:r>
          </a:p>
        </p:txBody>
      </p:sp>
    </p:spTree>
    <p:extLst>
      <p:ext uri="{BB962C8B-B14F-4D97-AF65-F5344CB8AC3E}">
        <p14:creationId xmlns:p14="http://schemas.microsoft.com/office/powerpoint/2010/main" val="358910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Implementing the Four Actions Framework</a:t>
            </a:r>
          </a:p>
        </p:txBody>
      </p:sp>
      <p:sp>
        <p:nvSpPr>
          <p:cNvPr id="10" name="Content Placeholder 9"/>
          <p:cNvSpPr>
            <a:spLocks noGrp="1"/>
          </p:cNvSpPr>
          <p:nvPr>
            <p:ph sz="half" idx="1"/>
          </p:nvPr>
        </p:nvSpPr>
        <p:spPr/>
        <p:txBody>
          <a:bodyPr/>
          <a:lstStyle/>
          <a:p>
            <a:r>
              <a:rPr lang="en-US" sz="2400" b="1" dirty="0"/>
              <a:t>Raise</a:t>
            </a:r>
            <a:r>
              <a:rPr lang="en-US" sz="2400" dirty="0"/>
              <a:t> key existing values.</a:t>
            </a:r>
          </a:p>
          <a:p>
            <a:r>
              <a:rPr lang="en-US" sz="2400" b="1" dirty="0"/>
              <a:t>Create </a:t>
            </a:r>
            <a:r>
              <a:rPr lang="en-US" sz="2400" dirty="0"/>
              <a:t>new value to establish new market.</a:t>
            </a:r>
          </a:p>
          <a:p>
            <a:r>
              <a:rPr lang="en-US" sz="2400" b="1" dirty="0"/>
              <a:t>Reduce </a:t>
            </a:r>
            <a:r>
              <a:rPr lang="en-US" sz="2400" dirty="0"/>
              <a:t>low performing factors.</a:t>
            </a:r>
          </a:p>
          <a:p>
            <a:r>
              <a:rPr lang="en-US" sz="2400" b="1" dirty="0"/>
              <a:t>Eliminate </a:t>
            </a:r>
            <a:r>
              <a:rPr lang="en-US" sz="2400" dirty="0"/>
              <a:t>values that may be irrelevant to customers.</a:t>
            </a:r>
          </a:p>
        </p:txBody>
      </p:sp>
      <p:sp>
        <p:nvSpPr>
          <p:cNvPr id="11" name="Content Placeholder 10"/>
          <p:cNvSpPr>
            <a:spLocks noGrp="1"/>
          </p:cNvSpPr>
          <p:nvPr>
            <p:ph sz="half" idx="2"/>
          </p:nvPr>
        </p:nvSpPr>
        <p:spPr/>
        <p:txBody>
          <a:bodyPr/>
          <a:lstStyle/>
          <a:p>
            <a:endParaRPr lang="en-US"/>
          </a:p>
        </p:txBody>
      </p:sp>
      <p:pic>
        <p:nvPicPr>
          <p:cNvPr id="3" name="Picture 2" descr="Four-Actions-Framework.png"/>
          <p:cNvPicPr>
            <a:picLocks noChangeAspect="1"/>
          </p:cNvPicPr>
          <p:nvPr/>
        </p:nvPicPr>
        <p:blipFill>
          <a:blip r:embed="rId3"/>
          <a:srcRect l="11605" t="1013" r="11233" b="15"/>
          <a:stretch>
            <a:fillRect/>
          </a:stretch>
        </p:blipFill>
        <p:spPr>
          <a:xfrm>
            <a:off x="6607967" y="2439838"/>
            <a:ext cx="4815446" cy="3429311"/>
          </a:xfrm>
          <a:prstGeom prst="rect">
            <a:avLst/>
          </a:prstGeom>
        </p:spPr>
      </p:pic>
    </p:spTree>
    <p:extLst>
      <p:ext uri="{BB962C8B-B14F-4D97-AF65-F5344CB8AC3E}">
        <p14:creationId xmlns:p14="http://schemas.microsoft.com/office/powerpoint/2010/main" val="3225577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Characteristics of a Good Strategy</a:t>
            </a:r>
          </a:p>
        </p:txBody>
      </p:sp>
      <p:sp>
        <p:nvSpPr>
          <p:cNvPr id="3" name="Content Placeholder 2"/>
          <p:cNvSpPr>
            <a:spLocks noGrp="1"/>
          </p:cNvSpPr>
          <p:nvPr>
            <p:ph sz="half" idx="1"/>
          </p:nvPr>
        </p:nvSpPr>
        <p:spPr>
          <a:xfrm>
            <a:off x="1163845" y="2439838"/>
            <a:ext cx="4895055" cy="3124201"/>
          </a:xfrm>
        </p:spPr>
        <p:txBody>
          <a:bodyPr/>
          <a:lstStyle/>
          <a:p>
            <a:r>
              <a:rPr lang="en-US" sz="2400" dirty="0"/>
              <a:t>Focus – Maintain a clear and direct strategy</a:t>
            </a:r>
          </a:p>
          <a:p>
            <a:r>
              <a:rPr lang="en-US" sz="2400" dirty="0"/>
              <a:t>Divergence – What are your key values set you apart</a:t>
            </a:r>
          </a:p>
          <a:p>
            <a:r>
              <a:rPr lang="en-US" sz="2400" dirty="0"/>
              <a:t>Compelling Tagline – Clear message that displays focus</a:t>
            </a:r>
            <a:endParaRPr lang="en-US" dirty="0"/>
          </a:p>
          <a:p>
            <a:endParaRPr lang="en-US" dirty="0"/>
          </a:p>
        </p:txBody>
      </p:sp>
      <p:pic>
        <p:nvPicPr>
          <p:cNvPr id="4" name="Picture 3" descr="COCA COLA.jpg"/>
          <p:cNvPicPr>
            <a:picLocks noChangeAspect="1"/>
          </p:cNvPicPr>
          <p:nvPr/>
        </p:nvPicPr>
        <p:blipFill>
          <a:blip r:embed="rId3"/>
          <a:srcRect l="7753" t="-24" r="3918" b="24"/>
          <a:stretch>
            <a:fillRect/>
          </a:stretch>
        </p:blipFill>
        <p:spPr>
          <a:xfrm>
            <a:off x="6112023" y="2178169"/>
            <a:ext cx="5651967" cy="3610064"/>
          </a:xfrm>
          <a:prstGeom prst="rect">
            <a:avLst/>
          </a:prstGeom>
        </p:spPr>
      </p:pic>
    </p:spTree>
    <p:extLst>
      <p:ext uri="{BB962C8B-B14F-4D97-AF65-F5344CB8AC3E}">
        <p14:creationId xmlns:p14="http://schemas.microsoft.com/office/powerpoint/2010/main" val="2677590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Coca Cola's Internal Strategy  </a:t>
            </a:r>
          </a:p>
        </p:txBody>
      </p:sp>
      <p:sp>
        <p:nvSpPr>
          <p:cNvPr id="5" name="Content Placeholder 4"/>
          <p:cNvSpPr>
            <a:spLocks noGrp="1"/>
          </p:cNvSpPr>
          <p:nvPr>
            <p:ph idx="1"/>
          </p:nvPr>
        </p:nvSpPr>
        <p:spPr/>
        <p:txBody>
          <a:bodyPr>
            <a:normAutofit/>
          </a:bodyPr>
          <a:lstStyle/>
          <a:p>
            <a:r>
              <a:rPr lang="en-US" dirty="0"/>
              <a:t>How well is the company's present strategy working?</a:t>
            </a:r>
          </a:p>
          <a:p>
            <a:pPr lvl="1"/>
            <a:r>
              <a:rPr lang="en-US" dirty="0"/>
              <a:t>Is the company achieving what it says it will?</a:t>
            </a:r>
          </a:p>
          <a:p>
            <a:pPr lvl="1"/>
            <a:r>
              <a:rPr lang="en-US" dirty="0"/>
              <a:t>Is the company's financial performance above the industry average?</a:t>
            </a:r>
          </a:p>
          <a:p>
            <a:pPr lvl="1"/>
            <a:r>
              <a:rPr lang="en-US" dirty="0"/>
              <a:t>Is the company gaining customers and market share?</a:t>
            </a:r>
          </a:p>
        </p:txBody>
      </p:sp>
      <p:pic>
        <p:nvPicPr>
          <p:cNvPr id="3" name="Picture 2" descr="download.jpeg"/>
          <p:cNvPicPr>
            <a:picLocks noChangeAspect="1"/>
          </p:cNvPicPr>
          <p:nvPr/>
        </p:nvPicPr>
        <p:blipFill>
          <a:blip r:embed="rId3"/>
          <a:stretch>
            <a:fillRect/>
          </a:stretch>
        </p:blipFill>
        <p:spPr>
          <a:xfrm>
            <a:off x="9523413" y="3919538"/>
            <a:ext cx="2467824" cy="2630487"/>
          </a:xfrm>
          <a:prstGeom prst="rect">
            <a:avLst/>
          </a:prstGeom>
        </p:spPr>
      </p:pic>
    </p:spTree>
    <p:extLst>
      <p:ext uri="{BB962C8B-B14F-4D97-AF65-F5344CB8AC3E}">
        <p14:creationId xmlns:p14="http://schemas.microsoft.com/office/powerpoint/2010/main" val="1617144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293688"/>
            <a:ext cx="10018712" cy="1359215"/>
          </a:xfrm>
        </p:spPr>
        <p:txBody>
          <a:bodyPr/>
          <a:lstStyle/>
          <a:p>
            <a:r>
              <a:rPr lang="en-US" dirty="0"/>
              <a:t>Strategic Vision</a:t>
            </a:r>
          </a:p>
        </p:txBody>
      </p:sp>
      <p:sp>
        <p:nvSpPr>
          <p:cNvPr id="3" name="Content Placeholder 2"/>
          <p:cNvSpPr>
            <a:spLocks noGrp="1"/>
          </p:cNvSpPr>
          <p:nvPr>
            <p:ph idx="1"/>
          </p:nvPr>
        </p:nvSpPr>
        <p:spPr>
          <a:xfrm>
            <a:off x="1484313" y="1549009"/>
            <a:ext cx="10018712" cy="4740666"/>
          </a:xfrm>
        </p:spPr>
        <p:txBody>
          <a:bodyPr>
            <a:normAutofit fontScale="85000" lnSpcReduction="20000"/>
          </a:bodyPr>
          <a:lstStyle/>
          <a:p>
            <a:pPr marL="0" indent="0">
              <a:buNone/>
            </a:pPr>
            <a:r>
              <a:rPr lang="en-US" dirty="0">
                <a:latin typeface="Times New Roman" charset="0"/>
              </a:rPr>
              <a:t> </a:t>
            </a:r>
            <a:r>
              <a:rPr lang="en-US" dirty="0">
                <a:solidFill>
                  <a:srgbClr val="4B4B4B"/>
                </a:solidFill>
                <a:latin typeface="Georgia" charset="0"/>
              </a:rPr>
              <a:t>Our vision serves as the framework for our Roadmap and guides every aspect of our business by describing what we need to accomplish in order to continue achieving sustainable, quality growth.</a:t>
            </a:r>
            <a:endParaRPr lang="en-US" dirty="0">
              <a:latin typeface="Georgia" charset="0"/>
            </a:endParaRPr>
          </a:p>
          <a:p>
            <a:r>
              <a:rPr lang="en-US" b="1" dirty="0">
                <a:solidFill>
                  <a:srgbClr val="4B4B4B"/>
                </a:solidFill>
                <a:latin typeface="Georgia" charset="0"/>
              </a:rPr>
              <a:t>People</a:t>
            </a:r>
            <a:r>
              <a:rPr lang="en-US" dirty="0">
                <a:solidFill>
                  <a:srgbClr val="4B4B4B"/>
                </a:solidFill>
                <a:latin typeface="Georgia" charset="0"/>
              </a:rPr>
              <a:t>: Be a great place to work where people are inspired to be the best they can be.</a:t>
            </a:r>
            <a:endParaRPr lang="en-US" dirty="0">
              <a:latin typeface="Georgia" charset="0"/>
            </a:endParaRPr>
          </a:p>
          <a:p>
            <a:r>
              <a:rPr lang="en-US" b="1" dirty="0">
                <a:solidFill>
                  <a:srgbClr val="4B4B4B"/>
                </a:solidFill>
                <a:latin typeface="Georgia" charset="0"/>
              </a:rPr>
              <a:t>Portfolio</a:t>
            </a:r>
            <a:r>
              <a:rPr lang="en-US" dirty="0">
                <a:solidFill>
                  <a:srgbClr val="4B4B4B"/>
                </a:solidFill>
                <a:latin typeface="Georgia" charset="0"/>
              </a:rPr>
              <a:t>: Bring to the world a portfolio of quality beverage brands that anticipate and satisfy people's desires and needs.</a:t>
            </a:r>
            <a:endParaRPr lang="en-US" dirty="0">
              <a:latin typeface="Georgia" charset="0"/>
            </a:endParaRPr>
          </a:p>
          <a:p>
            <a:r>
              <a:rPr lang="en-US" b="1" dirty="0">
                <a:solidFill>
                  <a:srgbClr val="4B4B4B"/>
                </a:solidFill>
                <a:latin typeface="Georgia" charset="0"/>
              </a:rPr>
              <a:t>Partners</a:t>
            </a:r>
            <a:r>
              <a:rPr lang="en-US" dirty="0">
                <a:solidFill>
                  <a:srgbClr val="4B4B4B"/>
                </a:solidFill>
                <a:latin typeface="Georgia" charset="0"/>
              </a:rPr>
              <a:t>: Nurture a winning network of customers and suppliers, together we create mutual, enduring value.</a:t>
            </a:r>
            <a:endParaRPr lang="en-US" dirty="0">
              <a:latin typeface="Georgia" charset="0"/>
            </a:endParaRPr>
          </a:p>
          <a:p>
            <a:r>
              <a:rPr lang="en-US" b="1" dirty="0">
                <a:solidFill>
                  <a:srgbClr val="4B4B4B"/>
                </a:solidFill>
                <a:latin typeface="Georgia" charset="0"/>
              </a:rPr>
              <a:t>Planet</a:t>
            </a:r>
            <a:r>
              <a:rPr lang="en-US" dirty="0">
                <a:solidFill>
                  <a:srgbClr val="4B4B4B"/>
                </a:solidFill>
                <a:latin typeface="Georgia" charset="0"/>
              </a:rPr>
              <a:t>: Be a responsible citizen that makes a difference by helping build and support sustainable communities.</a:t>
            </a:r>
            <a:endParaRPr lang="en-US" dirty="0">
              <a:latin typeface="Georgia" charset="0"/>
            </a:endParaRPr>
          </a:p>
          <a:p>
            <a:r>
              <a:rPr lang="en-US" b="1" dirty="0">
                <a:solidFill>
                  <a:srgbClr val="4B4B4B"/>
                </a:solidFill>
                <a:latin typeface="Georgia" charset="0"/>
              </a:rPr>
              <a:t>Profit</a:t>
            </a:r>
            <a:r>
              <a:rPr lang="en-US" dirty="0">
                <a:solidFill>
                  <a:srgbClr val="4B4B4B"/>
                </a:solidFill>
                <a:latin typeface="Georgia" charset="0"/>
              </a:rPr>
              <a:t>: Maximize long-term return to shareowners while being mindful of our overall responsibilities.</a:t>
            </a:r>
            <a:endParaRPr lang="en-US" dirty="0">
              <a:latin typeface="Georgia" charset="0"/>
            </a:endParaRPr>
          </a:p>
          <a:p>
            <a:r>
              <a:rPr lang="en-US" b="1" dirty="0">
                <a:solidFill>
                  <a:srgbClr val="4B4B4B"/>
                </a:solidFill>
                <a:latin typeface="Georgia" charset="0"/>
              </a:rPr>
              <a:t>Productivity</a:t>
            </a:r>
            <a:r>
              <a:rPr lang="en-US" dirty="0">
                <a:solidFill>
                  <a:srgbClr val="4B4B4B"/>
                </a:solidFill>
                <a:latin typeface="Georgia" charset="0"/>
              </a:rPr>
              <a:t>: Be a highly effective, lean and fast-moving organization</a:t>
            </a:r>
            <a:endParaRPr lang="en-US" dirty="0">
              <a:latin typeface="Georgia" charset="0"/>
            </a:endParaRPr>
          </a:p>
          <a:p>
            <a:endParaRPr lang="en-US" dirty="0"/>
          </a:p>
        </p:txBody>
      </p:sp>
    </p:spTree>
    <p:extLst>
      <p:ext uri="{BB962C8B-B14F-4D97-AF65-F5344CB8AC3E}">
        <p14:creationId xmlns:p14="http://schemas.microsoft.com/office/powerpoint/2010/main" val="146519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SWOT Analysis</a:t>
            </a:r>
          </a:p>
        </p:txBody>
      </p:sp>
      <p:sp>
        <p:nvSpPr>
          <p:cNvPr id="3" name="Content Placeholder 2"/>
          <p:cNvSpPr>
            <a:spLocks noGrp="1"/>
          </p:cNvSpPr>
          <p:nvPr>
            <p:ph idx="1"/>
          </p:nvPr>
        </p:nvSpPr>
        <p:spPr/>
        <p:txBody>
          <a:bodyPr/>
          <a:lstStyle/>
          <a:p>
            <a:r>
              <a:rPr lang="en-US" dirty="0">
                <a:latin typeface="Corbel" charset="0"/>
              </a:rPr>
              <a:t>How does your company's strengths and weaknesses in relation to the markets opportunities and threats?</a:t>
            </a:r>
          </a:p>
          <a:p>
            <a:pPr lvl="1"/>
            <a:r>
              <a:rPr lang="en-US" dirty="0">
                <a:latin typeface="Corbel" charset="0"/>
              </a:rPr>
              <a:t>Strengths- Global Presence, Marketing Strategies and Distribution Network</a:t>
            </a:r>
          </a:p>
          <a:p>
            <a:pPr lvl="1"/>
            <a:r>
              <a:rPr lang="en-US" dirty="0">
                <a:latin typeface="Corbel" charset="0"/>
              </a:rPr>
              <a:t>Weaknesses- Pepsi, Health Beverage Industry and Water Management  </a:t>
            </a:r>
          </a:p>
          <a:p>
            <a:pPr lvl="1"/>
            <a:r>
              <a:rPr lang="en-US" dirty="0">
                <a:latin typeface="Corbel" charset="0"/>
              </a:rPr>
              <a:t>Opportunities- Diversification and Marketing the lesser selling products</a:t>
            </a:r>
          </a:p>
          <a:p>
            <a:pPr lvl="1"/>
            <a:r>
              <a:rPr lang="en-US" dirty="0">
                <a:latin typeface="Corbel" charset="0"/>
              </a:rPr>
              <a:t>Threats – Raw material Sourcing and Indirect competitors</a:t>
            </a:r>
          </a:p>
        </p:txBody>
      </p:sp>
    </p:spTree>
    <p:extLst>
      <p:ext uri="{BB962C8B-B14F-4D97-AF65-F5344CB8AC3E}">
        <p14:creationId xmlns:p14="http://schemas.microsoft.com/office/powerpoint/2010/main" val="36748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Rivals</a:t>
            </a:r>
          </a:p>
        </p:txBody>
      </p:sp>
      <p:sp>
        <p:nvSpPr>
          <p:cNvPr id="3" name="Content Placeholder 2"/>
          <p:cNvSpPr>
            <a:spLocks noGrp="1"/>
          </p:cNvSpPr>
          <p:nvPr>
            <p:ph idx="1"/>
          </p:nvPr>
        </p:nvSpPr>
        <p:spPr/>
        <p:txBody>
          <a:bodyPr>
            <a:normAutofit fontScale="92500" lnSpcReduction="20000"/>
          </a:bodyPr>
          <a:lstStyle/>
          <a:p>
            <a:r>
              <a:rPr lang="en-US" dirty="0">
                <a:latin typeface="Corbel" charset="0"/>
              </a:rPr>
              <a:t>How does the company compete compared to key rivals?</a:t>
            </a:r>
          </a:p>
          <a:p>
            <a:pPr lvl="1"/>
            <a:r>
              <a:rPr lang="en-US" dirty="0">
                <a:latin typeface="Corbel" charset="0"/>
              </a:rPr>
              <a:t>Net competitive Advantage ?</a:t>
            </a:r>
          </a:p>
          <a:p>
            <a:pPr lvl="2"/>
            <a:r>
              <a:rPr lang="en-US" dirty="0">
                <a:latin typeface="Corbel" charset="0"/>
              </a:rPr>
              <a:t>Global Presence</a:t>
            </a:r>
          </a:p>
          <a:p>
            <a:pPr lvl="2"/>
            <a:r>
              <a:rPr lang="en-US" dirty="0">
                <a:latin typeface="Corbel" charset="0"/>
              </a:rPr>
              <a:t>Distribution </a:t>
            </a:r>
          </a:p>
          <a:p>
            <a:pPr lvl="2"/>
            <a:r>
              <a:rPr lang="en-US" dirty="0">
                <a:latin typeface="Corbel" charset="0"/>
              </a:rPr>
              <a:t>Brand Equity</a:t>
            </a:r>
          </a:p>
          <a:p>
            <a:pPr lvl="1"/>
            <a:endParaRPr lang="en-US" dirty="0">
              <a:latin typeface="Corbel" charset="0"/>
            </a:endParaRPr>
          </a:p>
          <a:p>
            <a:pPr marL="0" indent="0">
              <a:buNone/>
            </a:pPr>
            <a:endParaRPr lang="en-US" dirty="0">
              <a:latin typeface="Corbel" charset="0"/>
            </a:endParaRPr>
          </a:p>
          <a:p>
            <a:pPr marL="0" indent="0">
              <a:buNone/>
            </a:pPr>
            <a:r>
              <a:rPr lang="en-US" dirty="0">
                <a:latin typeface="Corbel" charset="0"/>
              </a:rPr>
              <a:t> </a:t>
            </a:r>
          </a:p>
        </p:txBody>
      </p:sp>
    </p:spTree>
    <p:extLst>
      <p:ext uri="{BB962C8B-B14F-4D97-AF65-F5344CB8AC3E}">
        <p14:creationId xmlns:p14="http://schemas.microsoft.com/office/powerpoint/2010/main" val="1942760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orbel" charset="0"/>
              </a:rPr>
              <a:t>Reconstruct Market Boundaries</a:t>
            </a:r>
            <a:endParaRPr lang="en-US" dirty="0">
              <a:latin typeface="Corbel" charset="0"/>
            </a:endParaRPr>
          </a:p>
        </p:txBody>
      </p:sp>
      <p:sp>
        <p:nvSpPr>
          <p:cNvPr id="3" name="Content Placeholder 2"/>
          <p:cNvSpPr>
            <a:spLocks noGrp="1"/>
          </p:cNvSpPr>
          <p:nvPr>
            <p:ph idx="1"/>
          </p:nvPr>
        </p:nvSpPr>
        <p:spPr/>
        <p:txBody>
          <a:bodyPr/>
          <a:lstStyle/>
          <a:p>
            <a:r>
              <a:rPr lang="en-US" dirty="0">
                <a:latin typeface="Arial" charset="0"/>
              </a:rPr>
              <a:t>From all six framework paths, is what remarkets the boundaries of the markets </a:t>
            </a:r>
          </a:p>
          <a:p>
            <a:r>
              <a:rPr lang="en-US" dirty="0">
                <a:latin typeface="Arial" charset="0"/>
              </a:rPr>
              <a:t>The idea behind these frameworks is to see things in another way. Ex. Cirque du </a:t>
            </a:r>
            <a:r>
              <a:rPr lang="en-US" dirty="0" err="1">
                <a:latin typeface="Arial" charset="0"/>
              </a:rPr>
              <a:t>soleil</a:t>
            </a:r>
            <a:r>
              <a:rPr lang="en-US">
                <a:latin typeface="Arial" charset="0"/>
              </a:rPr>
              <a:t> </a:t>
            </a:r>
            <a:r>
              <a:rPr lang="en-US" dirty="0">
                <a:latin typeface="Arial" charset="0"/>
              </a:rPr>
              <a:t>vs regular circus </a:t>
            </a:r>
          </a:p>
          <a:p>
            <a:endParaRPr lang="en-US" dirty="0"/>
          </a:p>
        </p:txBody>
      </p:sp>
    </p:spTree>
    <p:extLst>
      <p:ext uri="{BB962C8B-B14F-4D97-AF65-F5344CB8AC3E}">
        <p14:creationId xmlns:p14="http://schemas.microsoft.com/office/powerpoint/2010/main" val="574831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1417041"/>
          </a:xfrm>
        </p:spPr>
        <p:txBody>
          <a:bodyPr/>
          <a:lstStyle/>
          <a:p>
            <a:r>
              <a:rPr lang="en-US" dirty="0"/>
              <a:t>Reconstruct Market Boundaries</a:t>
            </a:r>
          </a:p>
        </p:txBody>
      </p:sp>
      <p:sp>
        <p:nvSpPr>
          <p:cNvPr id="3" name="Content Placeholder 2"/>
          <p:cNvSpPr>
            <a:spLocks noGrp="1"/>
          </p:cNvSpPr>
          <p:nvPr>
            <p:ph idx="1"/>
          </p:nvPr>
        </p:nvSpPr>
        <p:spPr>
          <a:xfrm>
            <a:off x="1126403" y="2058988"/>
            <a:ext cx="5655397" cy="3825875"/>
          </a:xfrm>
        </p:spPr>
        <p:txBody>
          <a:bodyPr>
            <a:normAutofit fontScale="92500" lnSpcReduction="10000"/>
          </a:bodyPr>
          <a:lstStyle/>
          <a:p>
            <a:r>
              <a:rPr lang="en-US" dirty="0"/>
              <a:t>The gap in between each of these spots provide a possibility in new innovative ideas. Areas for improvement</a:t>
            </a:r>
          </a:p>
          <a:p>
            <a:r>
              <a:rPr lang="en-US" dirty="0"/>
              <a:t>Managers always have to be aware on how they will be able to reorder the market realities</a:t>
            </a:r>
          </a:p>
          <a:p>
            <a:r>
              <a:rPr lang="en-US" dirty="0"/>
              <a:t>The more innovated the better, the innovation is what will differentiate you from your competitor</a:t>
            </a:r>
          </a:p>
          <a:p>
            <a:r>
              <a:rPr lang="en-US" dirty="0"/>
              <a:t>Ex. Gold peak tea</a:t>
            </a:r>
          </a:p>
        </p:txBody>
      </p:sp>
      <p:pic>
        <p:nvPicPr>
          <p:cNvPr id="5" name="Picture 4" descr="Picture1.png"/>
          <p:cNvPicPr>
            <a:picLocks noChangeAspect="1"/>
          </p:cNvPicPr>
          <p:nvPr/>
        </p:nvPicPr>
        <p:blipFill>
          <a:blip r:embed="rId3"/>
          <a:stretch>
            <a:fillRect/>
          </a:stretch>
        </p:blipFill>
        <p:spPr>
          <a:xfrm>
            <a:off x="6731652" y="2169679"/>
            <a:ext cx="5421238" cy="4611831"/>
          </a:xfrm>
          <a:prstGeom prst="rect">
            <a:avLst/>
          </a:prstGeom>
        </p:spPr>
      </p:pic>
    </p:spTree>
    <p:extLst>
      <p:ext uri="{BB962C8B-B14F-4D97-AF65-F5344CB8AC3E}">
        <p14:creationId xmlns:p14="http://schemas.microsoft.com/office/powerpoint/2010/main" val="2216340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92500" lnSpcReduction="20000"/>
          </a:bodyPr>
          <a:lstStyle/>
          <a:p>
            <a:r>
              <a:rPr lang="en-US" dirty="0"/>
              <a:t>Business strategies </a:t>
            </a:r>
          </a:p>
          <a:p>
            <a:r>
              <a:rPr lang="en-US" dirty="0"/>
              <a:t>Red Oceans</a:t>
            </a:r>
          </a:p>
          <a:p>
            <a:r>
              <a:rPr lang="en-US" dirty="0"/>
              <a:t>Blue Oceans </a:t>
            </a:r>
          </a:p>
          <a:p>
            <a:r>
              <a:rPr lang="en-US" dirty="0"/>
              <a:t>Porter's Five Forces</a:t>
            </a:r>
          </a:p>
          <a:p>
            <a:r>
              <a:rPr lang="en-US" dirty="0"/>
              <a:t>SWOT Analysis</a:t>
            </a:r>
          </a:p>
          <a:p>
            <a:r>
              <a:rPr lang="en-US" dirty="0"/>
              <a:t>Strategy gains </a:t>
            </a:r>
          </a:p>
          <a:p>
            <a:r>
              <a:rPr lang="en-US"/>
              <a:t>Reconstruct Market Boundaries</a:t>
            </a:r>
            <a:endParaRPr lang="en-US" dirty="0"/>
          </a:p>
          <a:p>
            <a:endParaRPr lang="en-US" dirty="0"/>
          </a:p>
        </p:txBody>
      </p:sp>
    </p:spTree>
    <p:extLst>
      <p:ext uri="{BB962C8B-B14F-4D97-AF65-F5344CB8AC3E}">
        <p14:creationId xmlns:p14="http://schemas.microsoft.com/office/powerpoint/2010/main" val="1277773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t>Glossary</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a:hlinkClick r:id="rId3"/>
              </a:rPr>
              <a:t>http://all-free-download.com/free-vector/coca-cola-vector-logo-download.html</a:t>
            </a:r>
            <a:r>
              <a:rPr lang="en-US" dirty="0"/>
              <a:t> -Logo</a:t>
            </a:r>
          </a:p>
          <a:p>
            <a:r>
              <a:rPr lang="en-US" dirty="0">
                <a:latin typeface="Corbel" charset="0"/>
              </a:rPr>
              <a:t>"Coca-Cola Journey Homepage." The Coca-Cola Company. N.p., 2016. Web. 25 Sept. 2016.- ' Be part of the Journey'</a:t>
            </a:r>
            <a:endParaRPr lang="en-US" dirty="0">
              <a:latin typeface="Corbel" charset="0"/>
              <a:hlinkClick r:id=""/>
            </a:endParaRPr>
          </a:p>
          <a:p>
            <a:r>
              <a:rPr lang="en-US" dirty="0">
                <a:latin typeface="Corbel" charset="0"/>
                <a:hlinkClick r:id="rId4"/>
              </a:rPr>
              <a:t>http://www.fool.com/investing/general/2014/08/25/soft-drinks-investing-essentials.aspx</a:t>
            </a:r>
            <a:r>
              <a:rPr lang="en-US" dirty="0">
                <a:latin typeface="Corbel" charset="0"/>
              </a:rPr>
              <a:t> - market share chart</a:t>
            </a:r>
          </a:p>
        </p:txBody>
      </p:sp>
    </p:spTree>
    <p:extLst>
      <p:ext uri="{BB962C8B-B14F-4D97-AF65-F5344CB8AC3E}">
        <p14:creationId xmlns:p14="http://schemas.microsoft.com/office/powerpoint/2010/main" val="2940530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1271046"/>
          </a:xfrm>
        </p:spPr>
        <p:txBody>
          <a:bodyPr/>
          <a:lstStyle/>
          <a:p>
            <a:r>
              <a:rPr lang="en-US"/>
              <a:t>Mission Statement</a:t>
            </a:r>
            <a:endParaRPr lang="en-US" dirty="0"/>
          </a:p>
        </p:txBody>
      </p:sp>
      <p:sp>
        <p:nvSpPr>
          <p:cNvPr id="3" name="Content Placeholder 2"/>
          <p:cNvSpPr>
            <a:spLocks noGrp="1"/>
          </p:cNvSpPr>
          <p:nvPr>
            <p:ph idx="1"/>
          </p:nvPr>
        </p:nvSpPr>
        <p:spPr>
          <a:xfrm>
            <a:off x="1484313" y="2036763"/>
            <a:ext cx="7894637" cy="4072734"/>
          </a:xfrm>
        </p:spPr>
        <p:txBody>
          <a:bodyPr>
            <a:normAutofit/>
          </a:bodyPr>
          <a:lstStyle/>
          <a:p>
            <a:pPr marL="0" indent="0">
              <a:buNone/>
            </a:pPr>
            <a:r>
              <a:rPr lang="en-US" sz="3600" dirty="0"/>
              <a:t>Coca-Cola's Mission: </a:t>
            </a:r>
          </a:p>
          <a:p>
            <a:pPr marL="0" indent="0">
              <a:buNone/>
            </a:pPr>
            <a:r>
              <a:rPr lang="en-US" sz="3200" dirty="0">
                <a:latin typeface="Georgia" charset="0"/>
              </a:rPr>
              <a:t>To refresh the world...</a:t>
            </a:r>
          </a:p>
          <a:p>
            <a:pPr marL="0" indent="0">
              <a:buNone/>
            </a:pPr>
            <a:r>
              <a:rPr lang="en-US" sz="3200" dirty="0">
                <a:latin typeface="Georgia" charset="0"/>
              </a:rPr>
              <a:t>To inspire moments of optimism and happiness...</a:t>
            </a:r>
          </a:p>
          <a:p>
            <a:pPr marL="0" indent="0">
              <a:buNone/>
            </a:pPr>
            <a:r>
              <a:rPr lang="en-US" sz="3200" dirty="0">
                <a:latin typeface="Georgia" charset="0"/>
              </a:rPr>
              <a:t>To create value and make a difference.</a:t>
            </a:r>
          </a:p>
          <a:p>
            <a:pPr lvl="1"/>
            <a:endParaRPr lang="en-US" sz="3200" dirty="0">
              <a:latin typeface="Georgia" charset="0"/>
            </a:endParaRPr>
          </a:p>
        </p:txBody>
      </p:sp>
      <p:pic>
        <p:nvPicPr>
          <p:cNvPr id="4" name="Picture 3"/>
          <p:cNvPicPr>
            <a:picLocks noChangeAspect="1"/>
          </p:cNvPicPr>
          <p:nvPr/>
        </p:nvPicPr>
        <p:blipFill>
          <a:blip r:embed="rId3"/>
          <a:stretch>
            <a:fillRect/>
          </a:stretch>
        </p:blipFill>
        <p:spPr>
          <a:xfrm>
            <a:off x="9326800" y="2288367"/>
            <a:ext cx="2525752" cy="2589460"/>
          </a:xfrm>
          <a:prstGeom prst="rect">
            <a:avLst/>
          </a:prstGeom>
        </p:spPr>
      </p:pic>
    </p:spTree>
    <p:extLst>
      <p:ext uri="{BB962C8B-B14F-4D97-AF65-F5344CB8AC3E}">
        <p14:creationId xmlns:p14="http://schemas.microsoft.com/office/powerpoint/2010/main" val="237063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263525"/>
            <a:ext cx="10018712" cy="1299478"/>
          </a:xfrm>
        </p:spPr>
        <p:txBody>
          <a:bodyPr/>
          <a:lstStyle/>
          <a:p>
            <a:r>
              <a:rPr lang="en-US" dirty="0"/>
              <a:t>Values</a:t>
            </a:r>
          </a:p>
        </p:txBody>
      </p:sp>
      <p:sp>
        <p:nvSpPr>
          <p:cNvPr id="3" name="Content Placeholder 2"/>
          <p:cNvSpPr>
            <a:spLocks noGrp="1"/>
          </p:cNvSpPr>
          <p:nvPr>
            <p:ph idx="1"/>
          </p:nvPr>
        </p:nvSpPr>
        <p:spPr>
          <a:xfrm>
            <a:off x="1484313" y="1473676"/>
            <a:ext cx="10018712" cy="4801712"/>
          </a:xfrm>
        </p:spPr>
        <p:txBody>
          <a:bodyPr/>
          <a:lstStyle/>
          <a:p>
            <a:pPr marL="0" indent="0">
              <a:buNone/>
            </a:pPr>
            <a:r>
              <a:rPr lang="en-US" dirty="0">
                <a:solidFill>
                  <a:srgbClr val="4B4B4B"/>
                </a:solidFill>
                <a:latin typeface="Georgia" charset="0"/>
              </a:rPr>
              <a:t>Our values serve as a compass for our actions and describe how we behave in the world.</a:t>
            </a:r>
            <a:endParaRPr lang="en-US" dirty="0">
              <a:latin typeface="Georgia" charset="0"/>
            </a:endParaRPr>
          </a:p>
          <a:p>
            <a:r>
              <a:rPr lang="en-US" b="1" dirty="0">
                <a:solidFill>
                  <a:srgbClr val="4B4B4B"/>
                </a:solidFill>
                <a:latin typeface="Georgia" charset="0"/>
              </a:rPr>
              <a:t>Leadership</a:t>
            </a:r>
            <a:r>
              <a:rPr lang="en-US" dirty="0">
                <a:solidFill>
                  <a:srgbClr val="4B4B4B"/>
                </a:solidFill>
                <a:latin typeface="Georgia" charset="0"/>
              </a:rPr>
              <a:t>: The courage to shape a better future</a:t>
            </a:r>
            <a:endParaRPr lang="en-US" dirty="0">
              <a:latin typeface="Georgia" charset="0"/>
            </a:endParaRPr>
          </a:p>
          <a:p>
            <a:r>
              <a:rPr lang="en-US" b="1" dirty="0">
                <a:solidFill>
                  <a:srgbClr val="4B4B4B"/>
                </a:solidFill>
                <a:latin typeface="Georgia" charset="0"/>
              </a:rPr>
              <a:t>Collaboration</a:t>
            </a:r>
            <a:r>
              <a:rPr lang="en-US" dirty="0">
                <a:solidFill>
                  <a:srgbClr val="4B4B4B"/>
                </a:solidFill>
                <a:latin typeface="Georgia" charset="0"/>
              </a:rPr>
              <a:t>: Leverage collective genius</a:t>
            </a:r>
            <a:endParaRPr lang="en-US" dirty="0">
              <a:latin typeface="Georgia" charset="0"/>
            </a:endParaRPr>
          </a:p>
          <a:p>
            <a:r>
              <a:rPr lang="en-US" b="1" dirty="0">
                <a:solidFill>
                  <a:srgbClr val="4B4B4B"/>
                </a:solidFill>
                <a:latin typeface="Georgia" charset="0"/>
              </a:rPr>
              <a:t>Integrity</a:t>
            </a:r>
            <a:r>
              <a:rPr lang="en-US" dirty="0">
                <a:solidFill>
                  <a:srgbClr val="4B4B4B"/>
                </a:solidFill>
                <a:latin typeface="Georgia" charset="0"/>
              </a:rPr>
              <a:t>: Be real</a:t>
            </a:r>
            <a:endParaRPr lang="en-US" dirty="0">
              <a:latin typeface="Georgia" charset="0"/>
            </a:endParaRPr>
          </a:p>
          <a:p>
            <a:r>
              <a:rPr lang="en-US" b="1" dirty="0">
                <a:solidFill>
                  <a:srgbClr val="4B4B4B"/>
                </a:solidFill>
                <a:latin typeface="Georgia" charset="0"/>
              </a:rPr>
              <a:t>Accountability</a:t>
            </a:r>
            <a:r>
              <a:rPr lang="en-US" dirty="0">
                <a:solidFill>
                  <a:srgbClr val="4B4B4B"/>
                </a:solidFill>
                <a:latin typeface="Georgia" charset="0"/>
              </a:rPr>
              <a:t>: If it is to be, it's up to me</a:t>
            </a:r>
            <a:endParaRPr lang="en-US" dirty="0">
              <a:latin typeface="Georgia" charset="0"/>
            </a:endParaRPr>
          </a:p>
          <a:p>
            <a:r>
              <a:rPr lang="en-US" b="1" dirty="0">
                <a:solidFill>
                  <a:srgbClr val="4B4B4B"/>
                </a:solidFill>
                <a:latin typeface="Georgia" charset="0"/>
              </a:rPr>
              <a:t>Passion</a:t>
            </a:r>
            <a:r>
              <a:rPr lang="en-US" dirty="0">
                <a:solidFill>
                  <a:srgbClr val="4B4B4B"/>
                </a:solidFill>
                <a:latin typeface="Georgia" charset="0"/>
              </a:rPr>
              <a:t>: Committed in heart and mind</a:t>
            </a:r>
            <a:endParaRPr lang="en-US" dirty="0">
              <a:latin typeface="Georgia" charset="0"/>
            </a:endParaRPr>
          </a:p>
          <a:p>
            <a:r>
              <a:rPr lang="en-US" b="1" dirty="0">
                <a:solidFill>
                  <a:srgbClr val="4B4B4B"/>
                </a:solidFill>
                <a:latin typeface="Georgia" charset="0"/>
              </a:rPr>
              <a:t>Diversity</a:t>
            </a:r>
            <a:r>
              <a:rPr lang="en-US" dirty="0">
                <a:solidFill>
                  <a:srgbClr val="4B4B4B"/>
                </a:solidFill>
                <a:latin typeface="Georgia" charset="0"/>
              </a:rPr>
              <a:t>: As inclusive as our brands</a:t>
            </a:r>
            <a:endParaRPr lang="en-US" dirty="0">
              <a:latin typeface="Georgia" charset="0"/>
            </a:endParaRPr>
          </a:p>
          <a:p>
            <a:r>
              <a:rPr lang="en-US" b="1" dirty="0">
                <a:solidFill>
                  <a:srgbClr val="4B4B4B"/>
                </a:solidFill>
                <a:latin typeface="Georgia" charset="0"/>
              </a:rPr>
              <a:t>Quality</a:t>
            </a:r>
            <a:r>
              <a:rPr lang="en-US" dirty="0">
                <a:solidFill>
                  <a:srgbClr val="4B4B4B"/>
                </a:solidFill>
                <a:latin typeface="Georgia" charset="0"/>
              </a:rPr>
              <a:t>: What we do, we do well</a:t>
            </a:r>
            <a:endParaRPr lang="en-US" dirty="0">
              <a:latin typeface="Georgia" charset="0"/>
            </a:endParaRPr>
          </a:p>
          <a:p>
            <a:endParaRPr lang="en-US" dirty="0"/>
          </a:p>
        </p:txBody>
      </p:sp>
    </p:spTree>
    <p:extLst>
      <p:ext uri="{BB962C8B-B14F-4D97-AF65-F5344CB8AC3E}">
        <p14:creationId xmlns:p14="http://schemas.microsoft.com/office/powerpoint/2010/main" val="1802347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293688"/>
            <a:ext cx="10018712" cy="1359215"/>
          </a:xfrm>
        </p:spPr>
        <p:txBody>
          <a:bodyPr/>
          <a:lstStyle/>
          <a:p>
            <a:r>
              <a:rPr lang="en-US" dirty="0"/>
              <a:t>Strategic Vision</a:t>
            </a:r>
          </a:p>
        </p:txBody>
      </p:sp>
      <p:sp>
        <p:nvSpPr>
          <p:cNvPr id="3" name="Content Placeholder 2"/>
          <p:cNvSpPr>
            <a:spLocks noGrp="1"/>
          </p:cNvSpPr>
          <p:nvPr>
            <p:ph idx="1"/>
          </p:nvPr>
        </p:nvSpPr>
        <p:spPr>
          <a:xfrm>
            <a:off x="1484313" y="1549009"/>
            <a:ext cx="10018712" cy="4740666"/>
          </a:xfrm>
        </p:spPr>
        <p:txBody>
          <a:bodyPr>
            <a:normAutofit fontScale="85000" lnSpcReduction="20000"/>
          </a:bodyPr>
          <a:lstStyle/>
          <a:p>
            <a:pPr marL="0" indent="0">
              <a:buNone/>
            </a:pPr>
            <a:r>
              <a:rPr lang="en-US" dirty="0">
                <a:latin typeface="Times New Roman" charset="0"/>
              </a:rPr>
              <a:t> </a:t>
            </a:r>
            <a:r>
              <a:rPr lang="en-US" dirty="0">
                <a:solidFill>
                  <a:srgbClr val="4B4B4B"/>
                </a:solidFill>
                <a:latin typeface="Georgia" charset="0"/>
              </a:rPr>
              <a:t>Our vision serves as the framework for our Roadmap and guides every aspect of our business by describing what we need to accomplish in order to continue achieving sustainable, quality growth.</a:t>
            </a:r>
            <a:endParaRPr lang="en-US" dirty="0">
              <a:latin typeface="Georgia" charset="0"/>
            </a:endParaRPr>
          </a:p>
          <a:p>
            <a:r>
              <a:rPr lang="en-US" b="1" dirty="0">
                <a:solidFill>
                  <a:srgbClr val="4B4B4B"/>
                </a:solidFill>
                <a:latin typeface="Georgia" charset="0"/>
              </a:rPr>
              <a:t>People</a:t>
            </a:r>
            <a:r>
              <a:rPr lang="en-US" dirty="0">
                <a:solidFill>
                  <a:srgbClr val="4B4B4B"/>
                </a:solidFill>
                <a:latin typeface="Georgia" charset="0"/>
              </a:rPr>
              <a:t>: Be a great place to work where people are inspired to be the best they can be.</a:t>
            </a:r>
            <a:endParaRPr lang="en-US" dirty="0">
              <a:latin typeface="Georgia" charset="0"/>
            </a:endParaRPr>
          </a:p>
          <a:p>
            <a:r>
              <a:rPr lang="en-US" b="1" dirty="0">
                <a:solidFill>
                  <a:srgbClr val="4B4B4B"/>
                </a:solidFill>
                <a:latin typeface="Georgia" charset="0"/>
              </a:rPr>
              <a:t>Portfolio</a:t>
            </a:r>
            <a:r>
              <a:rPr lang="en-US" dirty="0">
                <a:solidFill>
                  <a:srgbClr val="4B4B4B"/>
                </a:solidFill>
                <a:latin typeface="Georgia" charset="0"/>
              </a:rPr>
              <a:t>: Bring to the world a portfolio of quality beverage brands that anticipate and satisfy people's desires and needs.</a:t>
            </a:r>
            <a:endParaRPr lang="en-US" dirty="0">
              <a:latin typeface="Georgia" charset="0"/>
            </a:endParaRPr>
          </a:p>
          <a:p>
            <a:r>
              <a:rPr lang="en-US" b="1" dirty="0">
                <a:solidFill>
                  <a:srgbClr val="4B4B4B"/>
                </a:solidFill>
                <a:latin typeface="Georgia" charset="0"/>
              </a:rPr>
              <a:t>Partners</a:t>
            </a:r>
            <a:r>
              <a:rPr lang="en-US" dirty="0">
                <a:solidFill>
                  <a:srgbClr val="4B4B4B"/>
                </a:solidFill>
                <a:latin typeface="Georgia" charset="0"/>
              </a:rPr>
              <a:t>: Nurture a winning network of customers and suppliers, together we create mutual, enduring value.</a:t>
            </a:r>
            <a:endParaRPr lang="en-US" dirty="0">
              <a:latin typeface="Georgia" charset="0"/>
            </a:endParaRPr>
          </a:p>
          <a:p>
            <a:r>
              <a:rPr lang="en-US" b="1" dirty="0">
                <a:solidFill>
                  <a:srgbClr val="4B4B4B"/>
                </a:solidFill>
                <a:latin typeface="Georgia" charset="0"/>
              </a:rPr>
              <a:t>Planet</a:t>
            </a:r>
            <a:r>
              <a:rPr lang="en-US" dirty="0">
                <a:solidFill>
                  <a:srgbClr val="4B4B4B"/>
                </a:solidFill>
                <a:latin typeface="Georgia" charset="0"/>
              </a:rPr>
              <a:t>: Be a responsible citizen that makes a difference by helping build and support sustainable communities.</a:t>
            </a:r>
            <a:endParaRPr lang="en-US" dirty="0">
              <a:latin typeface="Georgia" charset="0"/>
            </a:endParaRPr>
          </a:p>
          <a:p>
            <a:r>
              <a:rPr lang="en-US" b="1" dirty="0">
                <a:solidFill>
                  <a:srgbClr val="4B4B4B"/>
                </a:solidFill>
                <a:latin typeface="Georgia" charset="0"/>
              </a:rPr>
              <a:t>Profit</a:t>
            </a:r>
            <a:r>
              <a:rPr lang="en-US" dirty="0">
                <a:solidFill>
                  <a:srgbClr val="4B4B4B"/>
                </a:solidFill>
                <a:latin typeface="Georgia" charset="0"/>
              </a:rPr>
              <a:t>: Maximize long-term return to shareowners while being mindful of our overall responsibilities.</a:t>
            </a:r>
            <a:endParaRPr lang="en-US" dirty="0">
              <a:latin typeface="Georgia" charset="0"/>
            </a:endParaRPr>
          </a:p>
          <a:p>
            <a:r>
              <a:rPr lang="en-US" b="1" dirty="0">
                <a:solidFill>
                  <a:srgbClr val="4B4B4B"/>
                </a:solidFill>
                <a:latin typeface="Georgia" charset="0"/>
              </a:rPr>
              <a:t>Productivity</a:t>
            </a:r>
            <a:r>
              <a:rPr lang="en-US" dirty="0">
                <a:solidFill>
                  <a:srgbClr val="4B4B4B"/>
                </a:solidFill>
                <a:latin typeface="Georgia" charset="0"/>
              </a:rPr>
              <a:t>: Be a highly effective, lean and fast-moving organization</a:t>
            </a:r>
            <a:endParaRPr lang="en-US" dirty="0">
              <a:latin typeface="Georgia" charset="0"/>
            </a:endParaRPr>
          </a:p>
          <a:p>
            <a:endParaRPr lang="en-US" dirty="0"/>
          </a:p>
        </p:txBody>
      </p:sp>
    </p:spTree>
    <p:extLst>
      <p:ext uri="{BB962C8B-B14F-4D97-AF65-F5344CB8AC3E}">
        <p14:creationId xmlns:p14="http://schemas.microsoft.com/office/powerpoint/2010/main" val="4292265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203200"/>
            <a:ext cx="10018712" cy="1540337"/>
          </a:xfrm>
        </p:spPr>
        <p:txBody>
          <a:bodyPr/>
          <a:lstStyle/>
          <a:p>
            <a:r>
              <a:rPr lang="en-US" dirty="0"/>
              <a:t>Objectives  </a:t>
            </a:r>
          </a:p>
        </p:txBody>
      </p:sp>
      <p:sp>
        <p:nvSpPr>
          <p:cNvPr id="4" name="Text Placeholder 3"/>
          <p:cNvSpPr>
            <a:spLocks noGrp="1"/>
          </p:cNvSpPr>
          <p:nvPr>
            <p:ph type="body" idx="1"/>
          </p:nvPr>
        </p:nvSpPr>
        <p:spPr>
          <a:xfrm>
            <a:off x="1771860" y="1741577"/>
            <a:ext cx="4607188" cy="576262"/>
          </a:xfrm>
        </p:spPr>
        <p:txBody>
          <a:bodyPr/>
          <a:lstStyle/>
          <a:p>
            <a:r>
              <a:rPr lang="en-US" dirty="0">
                <a:solidFill>
                  <a:srgbClr val="8D1515"/>
                </a:solidFill>
              </a:rPr>
              <a:t>Financial </a:t>
            </a:r>
            <a:endParaRPr lang="en-US" dirty="0">
              <a:solidFill>
                <a:schemeClr val="tx1"/>
              </a:solidFill>
            </a:endParaRPr>
          </a:p>
        </p:txBody>
      </p:sp>
      <p:sp>
        <p:nvSpPr>
          <p:cNvPr id="5" name="Content Placeholder 4"/>
          <p:cNvSpPr>
            <a:spLocks noGrp="1"/>
          </p:cNvSpPr>
          <p:nvPr>
            <p:ph sz="half" idx="2"/>
          </p:nvPr>
        </p:nvSpPr>
        <p:spPr>
          <a:xfrm>
            <a:off x="1484313" y="2316671"/>
            <a:ext cx="4894262" cy="3664831"/>
          </a:xfrm>
        </p:spPr>
        <p:txBody>
          <a:bodyPr>
            <a:normAutofit lnSpcReduction="10000"/>
          </a:bodyPr>
          <a:lstStyle/>
          <a:p>
            <a:r>
              <a:rPr lang="en-US" dirty="0">
                <a:solidFill>
                  <a:srgbClr val="4B4B4B"/>
                </a:solidFill>
                <a:latin typeface="Georgia" charset="0"/>
              </a:rPr>
              <a:t>Expanding its current successful productivity program by t0argeting annualized savings of $3 billion per year by 2019</a:t>
            </a:r>
            <a:endParaRPr lang="en-US" dirty="0">
              <a:latin typeface="Georgia" charset="0"/>
            </a:endParaRPr>
          </a:p>
          <a:p>
            <a:r>
              <a:rPr lang="en-US" dirty="0">
                <a:solidFill>
                  <a:srgbClr val="4B4B4B"/>
                </a:solidFill>
                <a:latin typeface="Georgia" charset="0"/>
              </a:rPr>
              <a:t>Increasing investment in markets where current brand development is underfunded to bring about brand awareness.</a:t>
            </a:r>
            <a:endParaRPr lang="en-US" dirty="0">
              <a:latin typeface="Georgia" charset="0"/>
            </a:endParaRPr>
          </a:p>
          <a:p>
            <a:r>
              <a:rPr lang="en-US" dirty="0">
                <a:solidFill>
                  <a:srgbClr val="4B4B4B"/>
                </a:solidFill>
                <a:latin typeface="Georgia" charset="0"/>
              </a:rPr>
              <a:t>Refranchising the majority of Company-owned North American bottling territories by the end of 2017 and a substantial portion of the remaining territories no later than 2020.</a:t>
            </a:r>
            <a:endParaRPr lang="en-US" dirty="0">
              <a:latin typeface="Georgia" charset="0"/>
            </a:endParaRPr>
          </a:p>
          <a:p>
            <a:endParaRPr lang="en-US" dirty="0">
              <a:latin typeface="Georgia" charset="0"/>
            </a:endParaRPr>
          </a:p>
        </p:txBody>
      </p:sp>
      <p:sp>
        <p:nvSpPr>
          <p:cNvPr id="6" name="Text Placeholder 5"/>
          <p:cNvSpPr>
            <a:spLocks noGrp="1"/>
          </p:cNvSpPr>
          <p:nvPr>
            <p:ph type="body" sz="quarter" idx="3"/>
          </p:nvPr>
        </p:nvSpPr>
        <p:spPr>
          <a:xfrm>
            <a:off x="6607175" y="1741577"/>
            <a:ext cx="4622537" cy="576262"/>
          </a:xfrm>
        </p:spPr>
        <p:txBody>
          <a:bodyPr/>
          <a:lstStyle/>
          <a:p>
            <a:r>
              <a:rPr lang="en-US" dirty="0">
                <a:solidFill>
                  <a:srgbClr val="8D1515"/>
                </a:solidFill>
              </a:rPr>
              <a:t>Strategic</a:t>
            </a:r>
            <a:endParaRPr lang="en-US" dirty="0">
              <a:solidFill>
                <a:schemeClr val="tx1"/>
              </a:solidFill>
            </a:endParaRPr>
          </a:p>
        </p:txBody>
      </p:sp>
      <p:sp>
        <p:nvSpPr>
          <p:cNvPr id="7" name="Content Placeholder 6"/>
          <p:cNvSpPr>
            <a:spLocks noGrp="1"/>
          </p:cNvSpPr>
          <p:nvPr>
            <p:ph sz="quarter" idx="4"/>
          </p:nvPr>
        </p:nvSpPr>
        <p:spPr>
          <a:xfrm>
            <a:off x="6561858" y="2316671"/>
            <a:ext cx="4895850" cy="3618744"/>
          </a:xfrm>
        </p:spPr>
        <p:txBody>
          <a:bodyPr/>
          <a:lstStyle/>
          <a:p>
            <a:r>
              <a:rPr lang="en-US" dirty="0"/>
              <a:t> </a:t>
            </a:r>
            <a:r>
              <a:rPr lang="en-US" dirty="0">
                <a:latin typeface="georgia"/>
              </a:rPr>
              <a:t>Water Replenishment Project</a:t>
            </a:r>
          </a:p>
          <a:p>
            <a:r>
              <a:rPr lang="en-US" dirty="0">
                <a:latin typeface="Georgia"/>
              </a:rPr>
              <a:t>Coca-Cola Campaign's- "Worlds greatest Brand"</a:t>
            </a:r>
          </a:p>
          <a:p>
            <a:endParaRPr lang="en-US" dirty="0"/>
          </a:p>
        </p:txBody>
      </p:sp>
    </p:spTree>
    <p:extLst>
      <p:ext uri="{BB962C8B-B14F-4D97-AF65-F5344CB8AC3E}">
        <p14:creationId xmlns:p14="http://schemas.microsoft.com/office/powerpoint/2010/main" val="376336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0886" y="690309"/>
            <a:ext cx="6050040" cy="5697537"/>
          </a:xfrm>
        </p:spPr>
        <p:txBody>
          <a:bodyPr>
            <a:normAutofit fontScale="92500" lnSpcReduction="20000"/>
          </a:bodyPr>
          <a:lstStyle/>
          <a:p>
            <a:pPr marL="0" indent="0" algn="ctr">
              <a:buNone/>
            </a:pPr>
            <a:r>
              <a:rPr lang="en-US" b="1" u="sng" dirty="0">
                <a:latin typeface="georgia"/>
              </a:rPr>
              <a:t>Vision</a:t>
            </a:r>
            <a:r>
              <a:rPr lang="en-US" dirty="0">
                <a:latin typeface="georgia"/>
              </a:rPr>
              <a:t> </a:t>
            </a:r>
          </a:p>
          <a:p>
            <a:pPr marL="0" indent="0" algn="ctr">
              <a:buNone/>
            </a:pPr>
            <a:r>
              <a:rPr lang="en-US" dirty="0">
                <a:latin typeface="georgia"/>
              </a:rPr>
              <a:t>Portfolio   </a:t>
            </a:r>
          </a:p>
          <a:p>
            <a:pPr marL="0" indent="0" algn="ctr">
              <a:buNone/>
            </a:pPr>
            <a:r>
              <a:rPr lang="en-US" b="1" u="sng" dirty="0">
                <a:latin typeface="georgia"/>
              </a:rPr>
              <a:t>Mission</a:t>
            </a:r>
          </a:p>
          <a:p>
            <a:pPr marL="0" indent="0" algn="ctr">
              <a:buNone/>
            </a:pPr>
            <a:r>
              <a:rPr lang="en-US" dirty="0">
                <a:latin typeface="georgia"/>
              </a:rPr>
              <a:t>"Refresh the World"</a:t>
            </a:r>
          </a:p>
          <a:p>
            <a:pPr marL="0" indent="0" algn="ctr">
              <a:buNone/>
            </a:pPr>
            <a:r>
              <a:rPr lang="en-US" b="1" u="sng" dirty="0">
                <a:latin typeface="georgia"/>
              </a:rPr>
              <a:t>Values</a:t>
            </a:r>
          </a:p>
          <a:p>
            <a:pPr marL="0" indent="0" algn="ctr">
              <a:buNone/>
            </a:pPr>
            <a:r>
              <a:rPr lang="en-US" dirty="0">
                <a:latin typeface="georgia"/>
              </a:rPr>
              <a:t>Diversity</a:t>
            </a:r>
          </a:p>
          <a:p>
            <a:pPr marL="0" indent="0" algn="ctr">
              <a:buNone/>
            </a:pPr>
            <a:r>
              <a:rPr lang="en-US" b="1" u="sng" dirty="0">
                <a:latin typeface="georgia"/>
              </a:rPr>
              <a:t>Objective </a:t>
            </a:r>
          </a:p>
          <a:p>
            <a:pPr marL="0" indent="0" algn="ctr">
              <a:buNone/>
            </a:pPr>
            <a:r>
              <a:rPr lang="en-US" dirty="0">
                <a:latin typeface="georgia"/>
              </a:rPr>
              <a:t>Increasing brand awareness through investment</a:t>
            </a:r>
          </a:p>
          <a:p>
            <a:pPr marL="0" indent="0" algn="ctr">
              <a:buNone/>
            </a:pPr>
            <a:r>
              <a:rPr lang="en-US" dirty="0">
                <a:latin typeface="georgia"/>
              </a:rPr>
              <a:t> World's Greatest Brand</a:t>
            </a:r>
          </a:p>
          <a:p>
            <a:pPr marL="0" indent="0" algn="ctr">
              <a:buNone/>
            </a:pPr>
            <a:r>
              <a:rPr lang="en-US" b="1" u="sng" dirty="0">
                <a:latin typeface="georgia"/>
              </a:rPr>
              <a:t>How?</a:t>
            </a:r>
          </a:p>
          <a:p>
            <a:pPr marL="0" indent="0" algn="ctr">
              <a:buNone/>
            </a:pPr>
            <a:r>
              <a:rPr lang="en-US" dirty="0">
                <a:latin typeface="georgia"/>
              </a:rPr>
              <a:t>-Latin America R&amp;D</a:t>
            </a:r>
          </a:p>
          <a:p>
            <a:pPr marL="0" indent="0" algn="ctr">
              <a:buNone/>
            </a:pPr>
            <a:r>
              <a:rPr lang="en-US" dirty="0">
                <a:latin typeface="georgia"/>
              </a:rPr>
              <a:t>-Vending Machines</a:t>
            </a:r>
          </a:p>
          <a:p>
            <a:pPr marL="0" indent="0" algn="ctr">
              <a:buNone/>
            </a:pPr>
            <a:r>
              <a:rPr lang="en-US" dirty="0">
                <a:latin typeface="georgia"/>
              </a:rPr>
              <a:t>-"Taste The Feeling"</a:t>
            </a:r>
          </a:p>
        </p:txBody>
      </p:sp>
    </p:spTree>
    <p:extLst>
      <p:ext uri="{BB962C8B-B14F-4D97-AF65-F5344CB8AC3E}">
        <p14:creationId xmlns:p14="http://schemas.microsoft.com/office/powerpoint/2010/main" val="1706659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Corbel"/>
              </a:rPr>
              <a:t>Red Oceans  </a:t>
            </a:r>
            <a:endParaRPr lang="en-US" dirty="0">
              <a:latin typeface="Corbel"/>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t>"All the industries in existence today" </a:t>
            </a:r>
          </a:p>
          <a:p>
            <a:r>
              <a:rPr lang="en-US" dirty="0"/>
              <a:t>Crowded market </a:t>
            </a:r>
          </a:p>
          <a:p>
            <a:r>
              <a:rPr lang="en-US" dirty="0"/>
              <a:t>Bloody competition </a:t>
            </a:r>
          </a:p>
          <a:p>
            <a:pPr marL="0" indent="0">
              <a:buNone/>
            </a:pPr>
            <a:r>
              <a:rPr lang="en-US" dirty="0"/>
              <a:t> </a:t>
            </a:r>
          </a:p>
        </p:txBody>
      </p:sp>
    </p:spTree>
    <p:extLst>
      <p:ext uri="{BB962C8B-B14F-4D97-AF65-F5344CB8AC3E}">
        <p14:creationId xmlns:p14="http://schemas.microsoft.com/office/powerpoint/2010/main" val="765750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Blue Oceans </a:t>
            </a:r>
            <a:endParaRPr lang="en-US"/>
          </a:p>
        </p:txBody>
      </p:sp>
      <p:sp>
        <p:nvSpPr>
          <p:cNvPr id="3" name="Content Placeholder 2"/>
          <p:cNvSpPr>
            <a:spLocks noGrp="1"/>
          </p:cNvSpPr>
          <p:nvPr>
            <p:ph idx="1"/>
          </p:nvPr>
        </p:nvSpPr>
        <p:spPr/>
        <p:txBody>
          <a:bodyPr/>
          <a:lstStyle/>
          <a:p>
            <a:r>
              <a:rPr lang="en-US" dirty="0"/>
              <a:t>Industries not in existence today </a:t>
            </a:r>
          </a:p>
          <a:p>
            <a:r>
              <a:rPr lang="en-US" dirty="0"/>
              <a:t>Product differentiation and low cost --&gt; Making competition irrelevant </a:t>
            </a:r>
          </a:p>
          <a:p>
            <a:r>
              <a:rPr lang="en-US" dirty="0"/>
              <a:t>Unexplored business model --&gt; High risk </a:t>
            </a:r>
          </a:p>
          <a:p>
            <a:r>
              <a:rPr lang="en-US" dirty="0"/>
              <a:t>Ex. Coca-Cola </a:t>
            </a:r>
          </a:p>
          <a:p>
            <a:pPr lvl="1"/>
            <a:r>
              <a:rPr lang="en-US" dirty="0"/>
              <a:t>Coke Zero</a:t>
            </a:r>
          </a:p>
          <a:p>
            <a:pPr lvl="1"/>
            <a:r>
              <a:rPr lang="en-US" dirty="0" err="1"/>
              <a:t>Vitaminwater</a:t>
            </a:r>
            <a:endParaRPr lang="en-US" dirty="0"/>
          </a:p>
          <a:p>
            <a:endParaRPr lang="en-US" dirty="0"/>
          </a:p>
        </p:txBody>
      </p:sp>
    </p:spTree>
    <p:extLst>
      <p:ext uri="{BB962C8B-B14F-4D97-AF65-F5344CB8AC3E}">
        <p14:creationId xmlns:p14="http://schemas.microsoft.com/office/powerpoint/2010/main" val="3363109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TotalTime>
  <Words>1152</Words>
  <Application>Microsoft Macintosh PowerPoint</Application>
  <PresentationFormat>Anpassad</PresentationFormat>
  <Paragraphs>186</Paragraphs>
  <Slides>25</Slides>
  <Notes>25</Notes>
  <HiddenSlides>0</HiddenSlides>
  <MMClips>0</MMClips>
  <ScaleCrop>false</ScaleCrop>
  <HeadingPairs>
    <vt:vector size="4" baseType="variant">
      <vt:variant>
        <vt:lpstr>Tema</vt:lpstr>
      </vt:variant>
      <vt:variant>
        <vt:i4>1</vt:i4>
      </vt:variant>
      <vt:variant>
        <vt:lpstr>Bildrubriker</vt:lpstr>
      </vt:variant>
      <vt:variant>
        <vt:i4>25</vt:i4>
      </vt:variant>
    </vt:vector>
  </HeadingPairs>
  <TitlesOfParts>
    <vt:vector size="26" baseType="lpstr">
      <vt:lpstr>Parallax</vt:lpstr>
      <vt:lpstr>Summary of Lessons Learned</vt:lpstr>
      <vt:lpstr>Strategic Vision</vt:lpstr>
      <vt:lpstr>Mission Statement</vt:lpstr>
      <vt:lpstr>Values</vt:lpstr>
      <vt:lpstr>Strategic Vision</vt:lpstr>
      <vt:lpstr>Objectives  </vt:lpstr>
      <vt:lpstr>PowerPoint-presentation</vt:lpstr>
      <vt:lpstr>Red Oceans  </vt:lpstr>
      <vt:lpstr>Blue Oceans </vt:lpstr>
      <vt:lpstr>Value Innovation</vt:lpstr>
      <vt:lpstr>Cirque do Soleil</vt:lpstr>
      <vt:lpstr>Red Ocean vs. Blue Ocean </vt:lpstr>
      <vt:lpstr>Chapter 3: Evaluating a Company's External Environment </vt:lpstr>
      <vt:lpstr>Porter's Five Forces</vt:lpstr>
      <vt:lpstr>Coca-Cola and Porter's Five Forces</vt:lpstr>
      <vt:lpstr>BOS Chapter 2 Analytical Tools and Framework</vt:lpstr>
      <vt:lpstr>Implementing the Four Actions Framework</vt:lpstr>
      <vt:lpstr>Three Characteristics of a Good Strategy</vt:lpstr>
      <vt:lpstr> Coca Cola's Internal Strategy  </vt:lpstr>
      <vt:lpstr>SWOT Analysis</vt:lpstr>
      <vt:lpstr>Key Rivals</vt:lpstr>
      <vt:lpstr>Reconstruct Market Boundaries</vt:lpstr>
      <vt:lpstr>Reconstruct Market Boundaries</vt:lpstr>
      <vt:lpstr>Summary</vt:lpstr>
      <vt:lpstr>Glossary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Adam Ström</cp:lastModifiedBy>
  <cp:revision>27</cp:revision>
  <dcterms:created xsi:type="dcterms:W3CDTF">2013-07-15T20:26:40Z</dcterms:created>
  <dcterms:modified xsi:type="dcterms:W3CDTF">2016-09-28T02:25:05Z</dcterms:modified>
</cp:coreProperties>
</file>