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256" r:id="rId2"/>
    <p:sldId id="257" r:id="rId3"/>
    <p:sldId id="258" r:id="rId4"/>
    <p:sldId id="271" r:id="rId5"/>
    <p:sldId id="259" r:id="rId6"/>
    <p:sldId id="273" r:id="rId7"/>
    <p:sldId id="274" r:id="rId8"/>
    <p:sldId id="275" r:id="rId9"/>
    <p:sldId id="276" r:id="rId10"/>
    <p:sldId id="260" r:id="rId11"/>
    <p:sldId id="267" r:id="rId12"/>
    <p:sldId id="268" r:id="rId13"/>
    <p:sldId id="269" r:id="rId14"/>
    <p:sldId id="270" r:id="rId15"/>
    <p:sldId id="264" r:id="rId16"/>
    <p:sldId id="261" r:id="rId17"/>
    <p:sldId id="266" r:id="rId18"/>
    <p:sldId id="263" r:id="rId19"/>
    <p:sldId id="262" r:id="rId20"/>
    <p:sldId id="277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20DD5-FD6A-47D8-9B8D-A4DFDF38081A}" type="datetimeFigureOut">
              <a:rPr lang="en-US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6DE89-7386-4B8C-85BA-035455DF22B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1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5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3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69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69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25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88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74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04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1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18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124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99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2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2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9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46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65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36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10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6DE89-7386-4B8C-85BA-035455DF22B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9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1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53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61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41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99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21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37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6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8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1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7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6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3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3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slidesharecdn.com/blue-ocean-strategy-summary4461/95/blue-ocean-strategy-summary-21-728.jpg?cb=1181311682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Get the Strategic Sequence Right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 b="1">
                <a:latin typeface="Calibri" charset="0"/>
              </a:rPr>
              <a:t>Blue Ocean Strategy Chapter 6</a:t>
            </a:r>
            <a:r>
              <a:rPr lang="en-US">
                <a:latin typeface="Calibri" charset="0"/>
              </a:rPr>
              <a:t> </a:t>
            </a:r>
          </a:p>
          <a:p>
            <a:r>
              <a:rPr lang="en-US"/>
              <a:t>Team 7</a:t>
            </a:r>
          </a:p>
          <a:p>
            <a:r>
              <a:rPr lang="en-US"/>
              <a:t>MGT 4380</a:t>
            </a:r>
          </a:p>
          <a:p>
            <a:r>
              <a:rPr lang="en-US"/>
              <a:t>Adam </a:t>
            </a:r>
            <a:r>
              <a:rPr lang="en-US" err="1"/>
              <a:t>Stroem</a:t>
            </a:r>
            <a:r>
              <a:rPr lang="en-US"/>
              <a:t>, Giselle Luna, Jack Kelley, Henry </a:t>
            </a:r>
            <a:r>
              <a:rPr lang="en-US" err="1"/>
              <a:t>Hilla</a:t>
            </a:r>
            <a:r>
              <a:rPr lang="en-US"/>
              <a:t>, Jake Wendt. </a:t>
            </a:r>
          </a:p>
        </p:txBody>
      </p:sp>
      <p:pic>
        <p:nvPicPr>
          <p:cNvPr id="4" name="Picture 3" descr="Coca-Cola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125" y="603250"/>
            <a:ext cx="3588824" cy="168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Strategic Pricing to Target Costing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What is Target Costing? </a:t>
            </a:r>
          </a:p>
          <a:p>
            <a:pPr lvl="1"/>
            <a:r>
              <a:rPr lang="en-US"/>
              <a:t>Strategic price- minus profit  </a:t>
            </a:r>
          </a:p>
          <a:p>
            <a:r>
              <a:rPr lang="en-US"/>
              <a:t>Cost Structure </a:t>
            </a:r>
          </a:p>
          <a:p>
            <a:pPr lvl="1"/>
            <a:r>
              <a:rPr lang="en-US"/>
              <a:t>Profitable </a:t>
            </a:r>
          </a:p>
          <a:p>
            <a:pPr lvl="1"/>
            <a:r>
              <a:rPr lang="en-US"/>
              <a:t>Difficult to follow</a:t>
            </a:r>
          </a:p>
        </p:txBody>
      </p:sp>
    </p:spTree>
    <p:extLst>
      <p:ext uri="{BB962C8B-B14F-4D97-AF65-F5344CB8AC3E}">
        <p14:creationId xmlns:p14="http://schemas.microsoft.com/office/powerpoint/2010/main" val="289936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Principal Levers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Streamlining operations and introducing cost innovations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Partnering 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Changing the price model of the industry </a:t>
            </a:r>
          </a:p>
          <a:p>
            <a:pPr marL="457200" indent="-457200">
              <a:buFont typeface="+mj-lt"/>
              <a:buAutoNum type="arabicPeriod"/>
            </a:pPr>
            <a:endParaRPr lang="en-US"/>
          </a:p>
        </p:txBody>
      </p:sp>
      <p:pic>
        <p:nvPicPr>
          <p:cNvPr id="4" name="Picture 3" descr="image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1013" y="4227513"/>
            <a:ext cx="3057375" cy="162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67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rbel" charset="0"/>
              </a:rPr>
              <a:t>Streamlining operations and introducing cost innovations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mbria" charset="0"/>
              </a:rPr>
              <a:t>Can product’s or service’s raw materials be replaced by less expensive ones? </a:t>
            </a:r>
          </a:p>
          <a:p>
            <a:r>
              <a:rPr lang="EN-US">
                <a:latin typeface="Cambria" charset="0"/>
              </a:rPr>
              <a:t>Can high-cost, low-value added activities in your value chain be reduced?</a:t>
            </a:r>
          </a:p>
          <a:p>
            <a:r>
              <a:rPr lang="EN-US">
                <a:latin typeface="Cambria" charset="0"/>
              </a:rPr>
              <a:t>Can the physical location of your product or service be shifted from prime locations to lower-cost locations? </a:t>
            </a:r>
          </a:p>
          <a:p>
            <a:pPr lvl="1"/>
            <a:r>
              <a:rPr lang="EN-US">
                <a:latin typeface="Cambria" charset="0"/>
              </a:rPr>
              <a:t>Coca-Cola divesting production facilities </a:t>
            </a:r>
          </a:p>
        </p:txBody>
      </p:sp>
    </p:spTree>
    <p:extLst>
      <p:ext uri="{BB962C8B-B14F-4D97-AF65-F5344CB8AC3E}">
        <p14:creationId xmlns:p14="http://schemas.microsoft.com/office/powerpoint/2010/main" val="189004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rbel" charset="0"/>
              </a:rPr>
              <a:t>Partnering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New product or service</a:t>
            </a:r>
          </a:p>
          <a:p>
            <a:pPr lvl="1"/>
            <a:r>
              <a:rPr lang="EN-US"/>
              <a:t>Production and distribution by themselves --&gt; mistake </a:t>
            </a:r>
          </a:p>
          <a:p>
            <a:r>
              <a:rPr lang="EN-US"/>
              <a:t>Secure needed capabilities and dropping their cost structure </a:t>
            </a:r>
          </a:p>
          <a:p>
            <a:r>
              <a:rPr lang="EN-US"/>
              <a:t>Expertise and economies of scale </a:t>
            </a:r>
            <a:endParaRPr lang="en-US"/>
          </a:p>
          <a:p>
            <a:r>
              <a:rPr lang="EN-US"/>
              <a:t>Low-cost advantage </a:t>
            </a:r>
            <a:endParaRPr lang="en-US"/>
          </a:p>
          <a:p>
            <a:pPr lvl="1"/>
            <a:r>
              <a:rPr lang="EN-US"/>
              <a:t>Coca-Cola partnership with NutraSweet Company </a:t>
            </a:r>
          </a:p>
        </p:txBody>
      </p:sp>
    </p:spTree>
    <p:extLst>
      <p:ext uri="{BB962C8B-B14F-4D97-AF65-F5344CB8AC3E}">
        <p14:creationId xmlns:p14="http://schemas.microsoft.com/office/powerpoint/2010/main" val="182046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rbel" charset="0"/>
              </a:rPr>
              <a:t>Changing the price model of the industry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their desired profit margin without compromising strategic price</a:t>
            </a:r>
          </a:p>
          <a:p>
            <a:r>
              <a:rPr lang="en-US" err="1"/>
              <a:t>NetJets</a:t>
            </a:r>
          </a:p>
          <a:p>
            <a:r>
              <a:rPr lang="en-US"/>
              <a:t>Freemium </a:t>
            </a:r>
          </a:p>
          <a:p>
            <a:pPr lvl="1"/>
            <a:r>
              <a:rPr lang="en-US"/>
              <a:t>"Free" and "Premium" </a:t>
            </a:r>
          </a:p>
        </p:txBody>
      </p:sp>
      <p:pic>
        <p:nvPicPr>
          <p:cNvPr id="4" name="Picture 3" descr="netjets_300x2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318" y="3988546"/>
            <a:ext cx="2914082" cy="233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68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161925"/>
            <a:ext cx="10018712" cy="1061194"/>
          </a:xfrm>
        </p:spPr>
        <p:txBody>
          <a:bodyPr/>
          <a:lstStyle/>
          <a:p>
            <a:r>
              <a:rPr lang="en-US"/>
              <a:t>The Profit Model of Blue Ocean Strategy</a:t>
            </a:r>
          </a:p>
        </p:txBody>
      </p:sp>
      <p:sp>
        <p:nvSpPr>
          <p:cNvPr id="5" name="Oval 4"/>
          <p:cNvSpPr/>
          <p:nvPr/>
        </p:nvSpPr>
        <p:spPr>
          <a:xfrm>
            <a:off x="5485622" y="2346116"/>
            <a:ext cx="1752600" cy="131287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The target profit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56225" y="1109663"/>
            <a:ext cx="2047962" cy="106237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orbel" charset="0"/>
              </a:rPr>
              <a:t>The strategic price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77743" y="4579848"/>
            <a:ext cx="2047962" cy="106237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orbel" charset="0"/>
              </a:rPr>
              <a:t>Streamlining and cost innovations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42391" y="3950212"/>
            <a:ext cx="2047962" cy="106237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orbel" charset="0"/>
              </a:rPr>
              <a:t>The target cost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2768" y="4594422"/>
            <a:ext cx="2047962" cy="106237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orbel" charset="0"/>
              </a:rPr>
              <a:t>Partnering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56768" y="5794075"/>
            <a:ext cx="2047962" cy="106237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orbel" charset="0"/>
              </a:rPr>
              <a:t>Pricing Innovation</a:t>
            </a:r>
          </a:p>
        </p:txBody>
      </p:sp>
      <p:sp>
        <p:nvSpPr>
          <p:cNvPr id="15" name="Arrow: Down 14"/>
          <p:cNvSpPr/>
          <p:nvPr/>
        </p:nvSpPr>
        <p:spPr>
          <a:xfrm>
            <a:off x="6254810" y="2001059"/>
            <a:ext cx="213555" cy="350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/>
          <p:cNvSpPr/>
          <p:nvPr/>
        </p:nvSpPr>
        <p:spPr>
          <a:xfrm>
            <a:off x="6262542" y="3590778"/>
            <a:ext cx="213555" cy="350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nector: Elbow 17"/>
          <p:cNvCxnSpPr/>
          <p:nvPr/>
        </p:nvCxnSpPr>
        <p:spPr>
          <a:xfrm>
            <a:off x="7383433" y="4126961"/>
            <a:ext cx="1312877" cy="578842"/>
          </a:xfrm>
          <a:prstGeom prst="bentConnector3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nector: Elbow 18"/>
          <p:cNvCxnSpPr/>
          <p:nvPr/>
        </p:nvCxnSpPr>
        <p:spPr>
          <a:xfrm rot="10800000" flipV="1">
            <a:off x="4080862" y="4126961"/>
            <a:ext cx="1266737" cy="620786"/>
          </a:xfrm>
          <a:prstGeom prst="bentConnector3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Arrow: Left-Right 19"/>
          <p:cNvSpPr/>
          <p:nvPr/>
        </p:nvSpPr>
        <p:spPr>
          <a:xfrm>
            <a:off x="4098749" y="5209928"/>
            <a:ext cx="4570412" cy="8530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Connector: Elbow 20"/>
          <p:cNvCxnSpPr/>
          <p:nvPr/>
        </p:nvCxnSpPr>
        <p:spPr>
          <a:xfrm>
            <a:off x="4098749" y="5463105"/>
            <a:ext cx="1166069" cy="935372"/>
          </a:xfrm>
          <a:prstGeom prst="bentConnector3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Connector: Elbow 21"/>
          <p:cNvCxnSpPr/>
          <p:nvPr/>
        </p:nvCxnSpPr>
        <p:spPr>
          <a:xfrm rot="10800000" flipV="1">
            <a:off x="7485441" y="5463104"/>
            <a:ext cx="1266736" cy="872455"/>
          </a:xfrm>
          <a:prstGeom prst="bentConnector3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31551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/>
              </a:rPr>
              <a:t>From Utility, Price, and Cost to Adoption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Employees</a:t>
            </a:r>
          </a:p>
          <a:p>
            <a:pPr lvl="1"/>
            <a:r>
              <a:rPr lang="en-US" sz="2400" err="1">
                <a:latin typeface="Times New Roman"/>
              </a:rPr>
              <a:t>Merryl</a:t>
            </a:r>
            <a:r>
              <a:rPr lang="en-US" sz="2400">
                <a:latin typeface="Times New Roman"/>
              </a:rPr>
              <a:t> </a:t>
            </a:r>
            <a:r>
              <a:rPr lang="en-US" sz="2400" err="1">
                <a:latin typeface="Times New Roman"/>
              </a:rPr>
              <a:t>lynch,go</a:t>
            </a:r>
            <a:r>
              <a:rPr lang="en-US" sz="2400">
                <a:latin typeface="Times New Roman"/>
              </a:rPr>
              <a:t> public(brokerage service)</a:t>
            </a:r>
          </a:p>
          <a:p>
            <a:pPr lvl="1"/>
            <a:r>
              <a:rPr lang="en-US" sz="2400">
                <a:latin typeface="Times New Roman"/>
              </a:rPr>
              <a:t>Stock dropped 14%</a:t>
            </a:r>
          </a:p>
          <a:p>
            <a:pPr lvl="1"/>
            <a:r>
              <a:rPr lang="en-US" sz="2400">
                <a:latin typeface="Times New Roman"/>
              </a:rPr>
              <a:t>Communicate awareness of threats</a:t>
            </a:r>
          </a:p>
          <a:p>
            <a:pPr lvl="1"/>
            <a:r>
              <a:rPr lang="en-US" sz="2400">
                <a:latin typeface="Times New Roman"/>
              </a:rPr>
              <a:t>E-venture worked, rose 13%</a:t>
            </a:r>
          </a:p>
        </p:txBody>
      </p:sp>
      <p:pic>
        <p:nvPicPr>
          <p:cNvPr id="4" name="Picture 3" descr="Artigos e Notícias | Hyalos Pharma » A Programação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2300" y="4231912"/>
            <a:ext cx="2743200" cy="198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3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/>
              </a:rPr>
              <a:t>From Utility, Price, and Cost to Adoption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/>
              </a:rPr>
              <a:t>Business Partners</a:t>
            </a:r>
          </a:p>
          <a:p>
            <a:pPr lvl="1"/>
            <a:r>
              <a:rPr lang="en-US" sz="2400">
                <a:latin typeface="Times New Roman"/>
              </a:rPr>
              <a:t>Resistance of partners</a:t>
            </a:r>
          </a:p>
          <a:p>
            <a:pPr lvl="2"/>
            <a:r>
              <a:rPr lang="en-US" sz="2400">
                <a:latin typeface="Times New Roman"/>
              </a:rPr>
              <a:t>Fear revenue drops from new ideas</a:t>
            </a:r>
          </a:p>
          <a:p>
            <a:pPr lvl="1"/>
            <a:r>
              <a:rPr lang="en-US" sz="2400">
                <a:latin typeface="Times New Roman"/>
              </a:rPr>
              <a:t>SAP, </a:t>
            </a:r>
            <a:r>
              <a:rPr lang="en-US" sz="2400" err="1">
                <a:latin typeface="Times New Roman"/>
              </a:rPr>
              <a:t>AcceleratedSAP</a:t>
            </a:r>
            <a:r>
              <a:rPr lang="en-US" sz="2400">
                <a:latin typeface="Times New Roman"/>
              </a:rPr>
              <a:t>(enterprise software)</a:t>
            </a:r>
          </a:p>
          <a:p>
            <a:pPr lvl="2"/>
            <a:r>
              <a:rPr lang="en-US" sz="2400">
                <a:latin typeface="Times New Roman"/>
              </a:rPr>
              <a:t>Require active coop of large companies</a:t>
            </a:r>
          </a:p>
          <a:p>
            <a:pPr lvl="2"/>
            <a:r>
              <a:rPr lang="en-US" sz="2400">
                <a:latin typeface="Times New Roman"/>
              </a:rPr>
              <a:t>Lengthy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1886916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/>
              </a:rPr>
              <a:t>From Utility, Price, and Cost to Adoption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/>
              </a:rPr>
              <a:t>The General Public</a:t>
            </a:r>
          </a:p>
          <a:p>
            <a:pPr lvl="1"/>
            <a:r>
              <a:rPr lang="en-US" sz="2400">
                <a:latin typeface="Times New Roman"/>
              </a:rPr>
              <a:t>Opposing new business idea, public</a:t>
            </a:r>
          </a:p>
          <a:p>
            <a:pPr lvl="1"/>
            <a:r>
              <a:rPr lang="en-US" sz="2400">
                <a:latin typeface="Times New Roman"/>
              </a:rPr>
              <a:t>Threaten political norms</a:t>
            </a:r>
          </a:p>
          <a:p>
            <a:pPr lvl="1"/>
            <a:r>
              <a:rPr lang="en-US" sz="2400" err="1">
                <a:latin typeface="Times New Roman"/>
              </a:rPr>
              <a:t>Monsant</a:t>
            </a:r>
            <a:r>
              <a:rPr lang="en-US" sz="2400">
                <a:latin typeface="Times New Roman"/>
              </a:rPr>
              <a:t>, genetically modified foods</a:t>
            </a:r>
          </a:p>
          <a:p>
            <a:pPr lvl="2"/>
            <a:r>
              <a:rPr lang="en-US" sz="2400">
                <a:latin typeface="Times New Roman"/>
              </a:rPr>
              <a:t>Attacks from environmental groups</a:t>
            </a:r>
          </a:p>
          <a:p>
            <a:pPr lvl="2"/>
            <a:r>
              <a:rPr lang="en-US" sz="2400">
                <a:latin typeface="Times New Roman"/>
              </a:rPr>
              <a:t>Stakeholders voices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3122975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Blue Ocean Idea Index</a:t>
            </a:r>
            <a:r>
              <a:rPr lang="EN-US"/>
              <a:t> 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4896499"/>
              </p:ext>
            </p:extLst>
          </p:nvPr>
        </p:nvGraphicFramePr>
        <p:xfrm>
          <a:off x="6110377" y="1912188"/>
          <a:ext cx="5895973" cy="429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475">
                  <a:extLst>
                    <a:ext uri="{9D8B030D-6E8A-4147-A177-3AD203B41FA5}">
                      <a16:colId xmlns:a16="http://schemas.microsoft.com/office/drawing/2014/main" val="240563474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1177389327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171776667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3245712880"/>
                    </a:ext>
                  </a:extLst>
                </a:gridCol>
                <a:gridCol w="1123948">
                  <a:extLst>
                    <a:ext uri="{9D8B030D-6E8A-4147-A177-3AD203B41FA5}">
                      <a16:colId xmlns:a16="http://schemas.microsoft.com/office/drawing/2014/main" val="275741263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Coca-Cola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PepsiCo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DrPepper</a:t>
                      </a:r>
                      <a:r>
                        <a:rPr lang="EN-US" dirty="0"/>
                        <a:t>-Snapple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164855"/>
                  </a:ext>
                </a:extLst>
              </a:tr>
              <a:tr h="583909">
                <a:tc>
                  <a:txBody>
                    <a:bodyPr/>
                    <a:lstStyle/>
                    <a:p>
                      <a:r>
                        <a:rPr lang="EN-US" b="1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Exceptional Utility? Compelling Reasons to buy?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sz="3200" dirty="0"/>
                        <a:t>+</a:t>
                      </a:r>
                      <a:r>
                        <a:rPr lang="EN-US" dirty="0"/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pPr algn="ctr"/>
                      <a:r>
                        <a:rPr lang="EN-US" sz="3200" dirty="0"/>
                        <a:t>+/-</a:t>
                      </a:r>
                      <a:r>
                        <a:rPr lang="EN-US" dirty="0"/>
                        <a:t>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pPr algn="ctr"/>
                      <a:r>
                        <a:rPr lang="EN-US" sz="3200" dirty="0"/>
                        <a:t>+/-</a:t>
                      </a:r>
                      <a:r>
                        <a:rPr lang="EN-US" dirty="0"/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70702"/>
                  </a:ext>
                </a:extLst>
              </a:tr>
              <a:tr h="569311">
                <a:tc>
                  <a:txBody>
                    <a:bodyPr/>
                    <a:lstStyle/>
                    <a:p>
                      <a:r>
                        <a:rPr lang="EN-US" b="1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easily accessible to the mass of buyers?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511820"/>
                  </a:ext>
                </a:extLst>
              </a:tr>
              <a:tr h="866775">
                <a:tc>
                  <a:txBody>
                    <a:bodyPr/>
                    <a:lstStyle/>
                    <a:p>
                      <a:r>
                        <a:rPr lang="EN-US" b="1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structure meet target cost?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+/- 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-</a:t>
                      </a:r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587903"/>
                  </a:ext>
                </a:extLst>
              </a:tr>
              <a:tr h="569311">
                <a:tc>
                  <a:txBody>
                    <a:bodyPr/>
                    <a:lstStyle/>
                    <a:p>
                      <a:r>
                        <a:rPr lang="EN-US" b="1" dirty="0"/>
                        <a:t>Adoption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Addressed adoption hurdles?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+</a:t>
                      </a:r>
                      <a:endParaRPr lang="en-US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18583"/>
                  </a:ext>
                </a:extLst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1484313" y="2695575"/>
            <a:ext cx="4637889" cy="3124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Simple Test of System View</a:t>
            </a:r>
            <a:endParaRPr 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Utility, Price, Cost, and Adoption</a:t>
            </a:r>
          </a:p>
        </p:txBody>
      </p:sp>
    </p:spTree>
    <p:extLst>
      <p:ext uri="{BB962C8B-B14F-4D97-AF65-F5344CB8AC3E}">
        <p14:creationId xmlns:p14="http://schemas.microsoft.com/office/powerpoint/2010/main" val="111123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Right Strategic Sequence</a:t>
            </a:r>
          </a:p>
        </p:txBody>
      </p:sp>
      <p:pic>
        <p:nvPicPr>
          <p:cNvPr id="6" name="Content Placeholder 5" descr="BOS STRATEGY SEQUENCE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25952" t="21431" r="24183" b="12174"/>
          <a:stretch>
            <a:fillRect/>
          </a:stretch>
        </p:blipFill>
        <p:spPr>
          <a:xfrm>
            <a:off x="5886450" y="2046842"/>
            <a:ext cx="4438842" cy="4441367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71700" y="2046842"/>
            <a:ext cx="4895056" cy="3124200"/>
          </a:xfrm>
        </p:spPr>
        <p:txBody>
          <a:bodyPr/>
          <a:lstStyle/>
          <a:p>
            <a:r>
              <a:rPr lang="EN-US" sz="2400"/>
              <a:t>Buyer Utility</a:t>
            </a:r>
            <a:endParaRPr lang="en-US" sz="2400"/>
          </a:p>
          <a:p>
            <a:r>
              <a:rPr lang="EN-US" sz="2400"/>
              <a:t>Strategic Price</a:t>
            </a:r>
            <a:endParaRPr lang="en-US" sz="2400"/>
          </a:p>
          <a:p>
            <a:r>
              <a:rPr lang="EN-US" sz="2400"/>
              <a:t>Cost</a:t>
            </a:r>
            <a:endParaRPr lang="en-US" sz="2400"/>
          </a:p>
          <a:p>
            <a:r>
              <a:rPr lang="EN-US" sz="2400"/>
              <a:t>Adoption Hurdles</a:t>
            </a:r>
          </a:p>
        </p:txBody>
      </p:sp>
    </p:spTree>
    <p:extLst>
      <p:ext uri="{BB962C8B-B14F-4D97-AF65-F5344CB8AC3E}">
        <p14:creationId xmlns:p14="http://schemas.microsoft.com/office/powerpoint/2010/main" val="3867134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Information Covered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Right Strategic Sequence</a:t>
            </a:r>
            <a:endParaRPr lang="en-US"/>
          </a:p>
          <a:p>
            <a:r>
              <a:rPr lang="EN-US"/>
              <a:t>Testing for Exceptional Utility</a:t>
            </a:r>
            <a:endParaRPr lang="en-US"/>
          </a:p>
          <a:p>
            <a:r>
              <a:rPr lang="EN-US"/>
              <a:t>Strategic Pricing</a:t>
            </a:r>
            <a:endParaRPr lang="en-US"/>
          </a:p>
          <a:p>
            <a:r>
              <a:rPr lang="EN-US"/>
              <a:t>Target Costing</a:t>
            </a:r>
            <a:endParaRPr lang="en-US"/>
          </a:p>
          <a:p>
            <a:r>
              <a:rPr lang="EN-US"/>
              <a:t>Adoption</a:t>
            </a:r>
            <a:endParaRPr lang="en-US"/>
          </a:p>
          <a:p>
            <a:r>
              <a:rPr lang="EN-US"/>
              <a:t>Blue Ocean Idea Index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5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333333"/>
                </a:solidFill>
              </a:rPr>
              <a:t>(</a:t>
            </a:r>
            <a:r>
              <a:rPr lang="EN-US" b="1" err="1">
                <a:solidFill>
                  <a:srgbClr val="333333"/>
                </a:solidFill>
              </a:rPr>
              <a:t>n.d.</a:t>
            </a:r>
            <a:r>
              <a:rPr lang="EN-US" b="1">
                <a:solidFill>
                  <a:srgbClr val="333333"/>
                </a:solidFill>
              </a:rPr>
              <a:t>). Retrieved October 11, 2016, from </a:t>
            </a:r>
            <a:r>
              <a:rPr lang="EN-US" b="1">
                <a:solidFill>
                  <a:srgbClr val="333333"/>
                </a:solidFill>
                <a:hlinkClick r:id="rId3"/>
              </a:rPr>
              <a:t>http://image.slidesharecdn.com/blue-ocean-strategy-summary4461/95/blue-ocean-strategy-summary-21-728.jpg?cb=1181311682</a:t>
            </a:r>
            <a:endParaRPr lang="en-US" b="1">
              <a:solidFill>
                <a:srgbClr val="333333"/>
              </a:solidFill>
              <a:hlinkClick r:id="rId3"/>
            </a:endParaRPr>
          </a:p>
          <a:p>
            <a:r>
              <a:rPr lang="EN-US" b="1">
                <a:solidFill>
                  <a:srgbClr val="333333"/>
                </a:solidFill>
              </a:rPr>
              <a:t>(</a:t>
            </a:r>
            <a:r>
              <a:rPr lang="EN-US" b="1" err="1">
                <a:solidFill>
                  <a:srgbClr val="333333"/>
                </a:solidFill>
              </a:rPr>
              <a:t>n.d</a:t>
            </a:r>
            <a:r>
              <a:rPr lang="EN-US" b="1">
                <a:solidFill>
                  <a:srgbClr val="333333"/>
                </a:solidFill>
              </a:rPr>
              <a:t>) Retrieved October 11, 2016 from </a:t>
            </a:r>
            <a:r>
              <a:rPr lang="EN-US"/>
              <a:t>https://www.blueoceanstrategy.com/tools/price-corridor-mass/</a:t>
            </a:r>
          </a:p>
        </p:txBody>
      </p:sp>
    </p:spTree>
    <p:extLst>
      <p:ext uri="{BB962C8B-B14F-4D97-AF65-F5344CB8AC3E}">
        <p14:creationId xmlns:p14="http://schemas.microsoft.com/office/powerpoint/2010/main" val="68693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for Exceptional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Must be able to use it</a:t>
            </a:r>
            <a:endParaRPr lang="en-US"/>
          </a:p>
          <a:p>
            <a:r>
              <a:rPr lang="EN-US"/>
              <a:t>Must be simple</a:t>
            </a:r>
            <a:endParaRPr lang="en-US"/>
          </a:p>
          <a:p>
            <a:r>
              <a:rPr lang="EN-US"/>
              <a:t>Quick to use</a:t>
            </a:r>
          </a:p>
        </p:txBody>
      </p:sp>
    </p:spTree>
    <p:extLst>
      <p:ext uri="{BB962C8B-B14F-4D97-AF65-F5344CB8AC3E}">
        <p14:creationId xmlns:p14="http://schemas.microsoft.com/office/powerpoint/2010/main" val="209492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yer Utility Ma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73889" y="45607"/>
            <a:ext cx="8995749" cy="6755243"/>
          </a:xfrm>
        </p:spPr>
      </p:pic>
      <p:pic>
        <p:nvPicPr>
          <p:cNvPr id="5" name="Picture 4" descr="Coca-Cola_logo_2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4851" y="3419054"/>
            <a:ext cx="609600" cy="609600"/>
          </a:xfrm>
          <a:prstGeom prst="rect">
            <a:avLst/>
          </a:prstGeom>
        </p:spPr>
      </p:pic>
      <p:pic>
        <p:nvPicPr>
          <p:cNvPr id="6" name="Picture 5" descr="Coca-Cola_logo_2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143" y="4733925"/>
            <a:ext cx="609600" cy="609600"/>
          </a:xfrm>
          <a:prstGeom prst="rect">
            <a:avLst/>
          </a:prstGeom>
        </p:spPr>
      </p:pic>
      <p:pic>
        <p:nvPicPr>
          <p:cNvPr id="7" name="Picture 6" descr="Coca-Cola_logo_2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3423" y="2762250"/>
            <a:ext cx="609600" cy="609600"/>
          </a:xfrm>
          <a:prstGeom prst="rect">
            <a:avLst/>
          </a:prstGeom>
        </p:spPr>
      </p:pic>
      <p:pic>
        <p:nvPicPr>
          <p:cNvPr id="8" name="Picture 7" descr="Coca-Cola_logo_2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141" y="2762250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72886" y="6210300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Applied to Coca-Cola</a:t>
            </a:r>
            <a:endParaRPr lang="en-US"/>
          </a:p>
        </p:txBody>
      </p:sp>
      <p:pic>
        <p:nvPicPr>
          <p:cNvPr id="10" name="Picture 9" descr="Coca-Cola_logo_200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7421" y="341905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1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10018712" cy="1470165"/>
          </a:xfrm>
        </p:spPr>
        <p:txBody>
          <a:bodyPr/>
          <a:lstStyle/>
          <a:p>
            <a:r>
              <a:rPr lang="EN-US"/>
              <a:t>From Exceptional Utility to Strategic Pricing 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202051"/>
            <a:ext cx="10018712" cy="35891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/>
              <a:t>To secure a strong revenue stream for your offering you must set the right strategic price. Ensures buyers..</a:t>
            </a:r>
            <a:endParaRPr lang="en-US" sz="2800"/>
          </a:p>
          <a:p>
            <a:r>
              <a:rPr lang="EN-US" sz="2800" i="1"/>
              <a:t>Will want to buy</a:t>
            </a:r>
            <a:endParaRPr lang="en-US" sz="2800" i="1"/>
          </a:p>
          <a:p>
            <a:r>
              <a:rPr lang="EN-US" sz="2800" i="1"/>
              <a:t>Compelling</a:t>
            </a:r>
            <a:r>
              <a:rPr lang="EN-US" sz="2800"/>
              <a:t> </a:t>
            </a:r>
            <a:r>
              <a:rPr lang="EN-US" sz="2800" i="1"/>
              <a:t>ability</a:t>
            </a:r>
            <a:r>
              <a:rPr lang="EN-US" sz="2800"/>
              <a:t> </a:t>
            </a:r>
            <a:r>
              <a:rPr lang="EN-US" sz="2800" i="1"/>
              <a:t>to</a:t>
            </a:r>
            <a:r>
              <a:rPr lang="EN-US" sz="2800"/>
              <a:t> </a:t>
            </a:r>
            <a:r>
              <a:rPr lang="EN-US" sz="2800" i="1"/>
              <a:t>pay</a:t>
            </a:r>
            <a:r>
              <a:rPr lang="EN-US" sz="2800"/>
              <a:t> </a:t>
            </a:r>
            <a:r>
              <a:rPr lang="EN-US" sz="2800" i="1"/>
              <a:t>for</a:t>
            </a:r>
            <a:r>
              <a:rPr lang="EN-US" sz="2800"/>
              <a:t> </a:t>
            </a:r>
            <a:r>
              <a:rPr lang="EN-US" sz="2800" i="1"/>
              <a:t>it</a:t>
            </a:r>
            <a:r>
              <a:rPr lang="EN-US" sz="2800"/>
              <a:t> i.e. they can afford to pay for it. </a:t>
            </a:r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714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285750"/>
            <a:ext cx="10018712" cy="1254441"/>
          </a:xfrm>
        </p:spPr>
        <p:txBody>
          <a:bodyPr/>
          <a:lstStyle/>
          <a:p>
            <a:r>
              <a:rPr lang="EN-US"/>
              <a:t>Strategic Price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101850"/>
            <a:ext cx="10018712" cy="4419984"/>
          </a:xfrm>
        </p:spPr>
        <p:txBody>
          <a:bodyPr/>
          <a:lstStyle/>
          <a:p>
            <a:pPr marL="0" indent="0">
              <a:buNone/>
            </a:pPr>
            <a:r>
              <a:rPr lang="EN-US" sz="2800"/>
              <a:t>Know from the start what price will capture the mass of target buyers</a:t>
            </a:r>
            <a:endParaRPr lang="en-US" sz="2800"/>
          </a:p>
          <a:p>
            <a:r>
              <a:rPr lang="EN-US" sz="2800"/>
              <a:t>Volume is key</a:t>
            </a:r>
            <a:endParaRPr lang="en-US" sz="2800"/>
          </a:p>
          <a:p>
            <a:r>
              <a:rPr lang="EN-US" sz="2800"/>
              <a:t>Value is usually tied to the TOTAL amount of people using it</a:t>
            </a:r>
            <a:endParaRPr lang="en-US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9117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03213"/>
            <a:ext cx="10018712" cy="1171860"/>
          </a:xfrm>
        </p:spPr>
        <p:txBody>
          <a:bodyPr/>
          <a:lstStyle/>
          <a:p>
            <a:r>
              <a:rPr lang="EN-US"/>
              <a:t>Rise of Knowledge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295400"/>
            <a:ext cx="10018712" cy="4984814"/>
          </a:xfrm>
        </p:spPr>
        <p:txBody>
          <a:bodyPr>
            <a:normAutofit/>
          </a:bodyPr>
          <a:lstStyle/>
          <a:p>
            <a:r>
              <a:rPr lang="EN-US" sz="2800"/>
              <a:t>Factors to consider...</a:t>
            </a:r>
            <a:endParaRPr lang="en-US" sz="2800"/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Free riding </a:t>
            </a:r>
            <a:endParaRPr lang="en-US" sz="2400"/>
          </a:p>
          <a:p>
            <a:pPr lvl="2"/>
            <a:r>
              <a:rPr lang="EN-US" sz="2400"/>
              <a:t>Rival vs. Non rival goods</a:t>
            </a:r>
            <a:endParaRPr lang="en-US" sz="2400"/>
          </a:p>
          <a:p>
            <a:pPr marL="914400" lvl="1" indent="-457200">
              <a:buFont typeface="+mj-lt"/>
              <a:buAutoNum type="arabicPeriod"/>
            </a:pPr>
            <a:r>
              <a:rPr lang="EN-US" sz="2400"/>
              <a:t>Excludability</a:t>
            </a:r>
            <a:endParaRPr lang="en-US" sz="2400"/>
          </a:p>
          <a:p>
            <a:pPr lvl="2"/>
            <a:r>
              <a:rPr lang="EN-US" sz="2400"/>
              <a:t>Legal or exclusive asset protection</a:t>
            </a:r>
            <a:endParaRPr lang="EN-US"/>
          </a:p>
          <a:p>
            <a:pPr marL="0" indent="0">
              <a:buNone/>
            </a:pPr>
            <a:r>
              <a:rPr lang="EN-US" sz="2800"/>
              <a:t>The strategic price set must be able to attract </a:t>
            </a:r>
            <a:r>
              <a:rPr lang="EN-US" sz="2800" u="sng"/>
              <a:t>and</a:t>
            </a:r>
            <a:r>
              <a:rPr lang="EN-US" sz="2800"/>
              <a:t> retain customers</a:t>
            </a:r>
            <a:endParaRPr lang="en-US" sz="2800"/>
          </a:p>
          <a:p>
            <a:pPr marL="0" indent="0">
              <a:buNone/>
            </a:pPr>
            <a:r>
              <a:rPr lang="EN-US" sz="2800" b="1"/>
              <a:t>You must make an offer your buyer cannot refuse from day 1 </a:t>
            </a:r>
          </a:p>
        </p:txBody>
      </p:sp>
    </p:spTree>
    <p:extLst>
      <p:ext uri="{BB962C8B-B14F-4D97-AF65-F5344CB8AC3E}">
        <p14:creationId xmlns:p14="http://schemas.microsoft.com/office/powerpoint/2010/main" val="139437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54013"/>
            <a:ext cx="10018712" cy="1170399"/>
          </a:xfrm>
        </p:spPr>
        <p:txBody>
          <a:bodyPr/>
          <a:lstStyle/>
          <a:p>
            <a:r>
              <a:rPr lang="EN-US"/>
              <a:t> Price corridor of the Target Mass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2202531"/>
            <a:ext cx="10018712" cy="43522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The Price Corridor of the Target Mass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Identify price corridor of target mass.</a:t>
            </a:r>
            <a:endParaRPr lang="en-US"/>
          </a:p>
          <a:p>
            <a:pPr lvl="1"/>
            <a:r>
              <a:rPr lang="EN-US"/>
              <a:t>Different Form, Same Function</a:t>
            </a:r>
          </a:p>
          <a:p>
            <a:pPr lvl="1"/>
            <a:r>
              <a:rPr lang="EN-US"/>
              <a:t>Different Form and Function, Same Objective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EN-US"/>
              <a:t>Specify a level within price corridor </a:t>
            </a:r>
          </a:p>
          <a:p>
            <a:pPr lvl="1"/>
            <a:r>
              <a:rPr lang="EN-US"/>
              <a:t>Upper – hard to imitate; legal protection; core capability asset</a:t>
            </a:r>
          </a:p>
          <a:p>
            <a:pPr lvl="1"/>
            <a:r>
              <a:rPr lang="EN-US"/>
              <a:t>Mid – uncertain patents and asset protection</a:t>
            </a:r>
          </a:p>
          <a:p>
            <a:pPr lvl="1"/>
            <a:r>
              <a:rPr lang="EN-US"/>
              <a:t>Lower – no protection *</a:t>
            </a:r>
            <a:r>
              <a:rPr lang="EN-US" sz="1800"/>
              <a:t>advised to be lower priced</a:t>
            </a:r>
            <a:r>
              <a:rPr lang="EN-US"/>
              <a:t> 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0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2475" y="1971675"/>
            <a:ext cx="10182697" cy="4128894"/>
          </a:xfrm>
        </p:spPr>
      </p:pic>
      <p:sp>
        <p:nvSpPr>
          <p:cNvPr id="5" name="TextBox 4"/>
          <p:cNvSpPr txBox="1"/>
          <p:nvPr/>
        </p:nvSpPr>
        <p:spPr>
          <a:xfrm>
            <a:off x="1581150" y="800100"/>
            <a:ext cx="2743200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/>
              <a:t>Step 1: identify the price corridor of the target mass.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0" y="828675"/>
            <a:ext cx="2743200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000"/>
              <a:t>Step 2: specify price level within that corridor.</a:t>
            </a:r>
            <a:r>
              <a:rPr lang="EN-US"/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1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21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Parallax</vt:lpstr>
      <vt:lpstr>Get the Strategic Sequence Right </vt:lpstr>
      <vt:lpstr>The Right Strategic Sequence</vt:lpstr>
      <vt:lpstr>Testing for Exceptional Utility</vt:lpstr>
      <vt:lpstr>PowerPoint Presentation</vt:lpstr>
      <vt:lpstr>From Exceptional Utility to Strategic Pricing </vt:lpstr>
      <vt:lpstr>Strategic Price</vt:lpstr>
      <vt:lpstr>Rise of Knowledge</vt:lpstr>
      <vt:lpstr> Price corridor of the Target Mass</vt:lpstr>
      <vt:lpstr>PowerPoint Presentation</vt:lpstr>
      <vt:lpstr>From Strategic Pricing to Target Costing</vt:lpstr>
      <vt:lpstr>Three Principal Levers </vt:lpstr>
      <vt:lpstr>Streamlining operations and introducing cost innovations </vt:lpstr>
      <vt:lpstr>Partnering </vt:lpstr>
      <vt:lpstr>Changing the price model of the industry </vt:lpstr>
      <vt:lpstr>The Profit Model of Blue Ocean Strategy</vt:lpstr>
      <vt:lpstr>From Utility, Price, and Cost to Adoption </vt:lpstr>
      <vt:lpstr>From Utility, Price, and Cost to Adoption</vt:lpstr>
      <vt:lpstr>From Utility, Price, and Cost to Adoption  </vt:lpstr>
      <vt:lpstr>The Blue Ocean Idea Index </vt:lpstr>
      <vt:lpstr>Summary Of Information Covered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the Strategic Sequence Right </dc:title>
  <cp:revision>1</cp:revision>
  <dcterms:modified xsi:type="dcterms:W3CDTF">2016-10-12T02:44:02Z</dcterms:modified>
</cp:coreProperties>
</file>