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mbria" panose="02040503050406030204" pitchFamily="18" charset="0"/>
      <p:regular r:id="rId31"/>
      <p:bold r:id="rId32"/>
      <p:italic r:id="rId33"/>
      <p:boldItalic r:id="rId34"/>
    </p:embeddedFont>
    <p:embeddedFont>
      <p:font typeface="Economica" panose="020B0604020202020204" charset="0"/>
      <p:regular r:id="rId35"/>
      <p:bold r:id="rId36"/>
      <p:italic r:id="rId37"/>
      <p:boldItalic r:id="rId38"/>
    </p:embeddedFont>
    <p:embeddedFont>
      <p:font typeface="Open Sans"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Industry Attractiveness Test: </a:t>
            </a:r>
            <a:r>
              <a:rPr lang="en" sz="1050">
                <a:solidFill>
                  <a:schemeClr val="dk1"/>
                </a:solidFill>
              </a:rPr>
              <a:t>It is based on the number of competitors, their relative strength, width of margins, and rate of growth in demand for its goods or services.</a:t>
            </a:r>
          </a:p>
          <a:p>
            <a:pPr lvl="0">
              <a:spcBef>
                <a:spcPts val="0"/>
              </a:spcBef>
              <a:buNone/>
            </a:pPr>
            <a:endParaRPr sz="1050">
              <a:solidFill>
                <a:schemeClr val="dk1"/>
              </a:solidFill>
            </a:endParaRPr>
          </a:p>
          <a:p>
            <a:pPr lvl="0">
              <a:spcBef>
                <a:spcPts val="0"/>
              </a:spcBef>
              <a:buNone/>
            </a:pPr>
            <a:r>
              <a:rPr lang="en" sz="1050">
                <a:solidFill>
                  <a:schemeClr val="dk1"/>
                </a:solidFill>
              </a:rPr>
              <a:t>Cost of Entry Test: looking at the costs to enter into the market and if the cost is worth it</a:t>
            </a:r>
          </a:p>
          <a:p>
            <a:pPr lvl="0">
              <a:spcBef>
                <a:spcPts val="0"/>
              </a:spcBef>
              <a:buNone/>
            </a:pPr>
            <a:endParaRPr sz="1050">
              <a:solidFill>
                <a:schemeClr val="dk1"/>
              </a:solidFill>
            </a:endParaRPr>
          </a:p>
          <a:p>
            <a:pPr lvl="0">
              <a:spcBef>
                <a:spcPts val="0"/>
              </a:spcBef>
              <a:buNone/>
            </a:pPr>
            <a:r>
              <a:rPr lang="en" sz="1050">
                <a:solidFill>
                  <a:schemeClr val="dk1"/>
                </a:solidFill>
              </a:rPr>
              <a:t>Better-off Test: </a:t>
            </a:r>
            <a:r>
              <a:rPr lang="en" sz="1050">
                <a:solidFill>
                  <a:srgbClr val="252525"/>
                </a:solidFill>
                <a:highlight>
                  <a:srgbClr val="FFFFFF"/>
                </a:highlight>
              </a:rPr>
              <a:t>the new unit must either gain competitive advantage from its link with the corporation or vice versa.</a:t>
            </a:r>
          </a:p>
          <a:p>
            <a:pPr lvl="0">
              <a:spcBef>
                <a:spcPts val="0"/>
              </a:spcBef>
              <a:buNone/>
            </a:pPr>
            <a:endParaRPr sz="1050">
              <a:solidFill>
                <a:srgbClr val="252525"/>
              </a:solidFill>
              <a:highlight>
                <a:srgbClr val="FFFFFF"/>
              </a:highlight>
            </a:endParaRPr>
          </a:p>
          <a:p>
            <a:pPr lvl="0">
              <a:spcBef>
                <a:spcPts val="0"/>
              </a:spcBef>
              <a:buNone/>
            </a:pPr>
            <a:endParaRPr sz="1050">
              <a:solidFill>
                <a:schemeClr val="dk1"/>
              </a:solidFill>
              <a:highlight>
                <a:srgbClr val="ECECEC"/>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Of the three diversification options (Acquisition, Internal Development, and Joint Ventures). Joint Ventures serves as the best option for Patagonia.</a:t>
            </a:r>
          </a:p>
          <a:p>
            <a:pPr lvl="0">
              <a:spcBef>
                <a:spcPts val="0"/>
              </a:spcBef>
              <a:buNone/>
            </a:pPr>
            <a:endParaRPr/>
          </a:p>
          <a:p>
            <a:pPr lvl="0">
              <a:spcBef>
                <a:spcPts val="0"/>
              </a:spcBef>
              <a:buNone/>
            </a:pPr>
            <a:r>
              <a:rPr lang="en"/>
              <a:t>Conservative Alliance: </a:t>
            </a:r>
            <a:r>
              <a:rPr lang="en">
                <a:solidFill>
                  <a:schemeClr val="dk1"/>
                </a:solidFill>
                <a:latin typeface="Cambria"/>
                <a:ea typeface="Cambria"/>
                <a:cs typeface="Cambria"/>
                <a:sym typeface="Cambria"/>
              </a:rPr>
              <a:t>alliance is to encourage businesses in the outdoor industry to contribute to environmental organizations </a:t>
            </a:r>
          </a:p>
          <a:p>
            <a:pPr lvl="0">
              <a:spcBef>
                <a:spcPts val="0"/>
              </a:spcBef>
              <a:buNone/>
            </a:pPr>
            <a:endParaRPr>
              <a:solidFill>
                <a:schemeClr val="dk1"/>
              </a:solidFill>
              <a:latin typeface="Cambria"/>
              <a:ea typeface="Cambria"/>
              <a:cs typeface="Cambria"/>
              <a:sym typeface="Cambria"/>
            </a:endParaRPr>
          </a:p>
          <a:p>
            <a:pPr lvl="0">
              <a:spcBef>
                <a:spcPts val="0"/>
              </a:spcBef>
              <a:buNone/>
            </a:pPr>
            <a:r>
              <a:rPr lang="en">
                <a:solidFill>
                  <a:schemeClr val="dk1"/>
                </a:solidFill>
                <a:latin typeface="Cambria"/>
                <a:ea typeface="Cambria"/>
                <a:cs typeface="Cambria"/>
                <a:sym typeface="Cambria"/>
              </a:rPr>
              <a:t>1% for the Planet: an alliance of businesses that donate part of their proceeds to environmental organizations to support sustainability and the preservation of the environment. Since it started to support 1% for the Planet in 1985, Patagonia has contributed more than $46 million in donations. </a:t>
            </a:r>
          </a:p>
          <a:p>
            <a:pPr lvl="0">
              <a:spcBef>
                <a:spcPts val="0"/>
              </a:spcBef>
              <a:buNone/>
            </a:pPr>
            <a:endParaRP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Makes more sense for Patagonia to follow a Related diversification path rather than an Unrelated.</a:t>
            </a:r>
          </a:p>
          <a:p>
            <a:pPr lvl="0">
              <a:spcBef>
                <a:spcPts val="0"/>
              </a:spcBef>
              <a:buClr>
                <a:schemeClr val="dk1"/>
              </a:buClr>
              <a:buSzPct val="100000"/>
              <a:buFont typeface="Arial"/>
              <a:buNone/>
            </a:pPr>
            <a:r>
              <a:rPr lang="en">
                <a:solidFill>
                  <a:schemeClr val="dk1"/>
                </a:solidFill>
              </a:rPr>
              <a:t>					</a:t>
            </a:r>
          </a:p>
          <a:p>
            <a:pPr lvl="0">
              <a:spcBef>
                <a:spcPts val="0"/>
              </a:spcBef>
              <a:buClr>
                <a:schemeClr val="dk1"/>
              </a:buClr>
              <a:buSzPct val="100000"/>
              <a:buFont typeface="Arial"/>
              <a:buNone/>
            </a:pPr>
            <a:r>
              <a:rPr lang="en">
                <a:solidFill>
                  <a:schemeClr val="dk1"/>
                </a:solidFill>
                <a:latin typeface="Cambria"/>
                <a:ea typeface="Cambria"/>
                <a:cs typeface="Cambria"/>
                <a:sym typeface="Cambria"/>
              </a:rPr>
              <a:t>-Patagonia partnered with Walmart and Adidas to form the Sustainable Apparel Coalition. This was not the first time Patagonia worked with Walmart; it had partnered with the firm in 2009 to collaborate on a sustainability assessment tool that would help Walmart monitor the sustainability of its supply chain. The Sustainable Apparel Coalition (SAC) is a broader alliance of companies that will create an index to measure sustainability criteria in business supply chains such as energy use and work conditions. The SAC is also creating an index called the Higg Index to measure the sustainability of apparel based upon the materials and processes used. Patagonia realizes that to create lasting change, it must not only improve its sustainability operations but also assist in helping other businesses learn how to reduce their impact on the environment. </a:t>
            </a:r>
          </a:p>
          <a:p>
            <a:pPr lvl="0">
              <a:spcBef>
                <a:spcPts val="0"/>
              </a:spcBef>
              <a:buClr>
                <a:schemeClr val="dk1"/>
              </a:buClr>
              <a:buSzPct val="100000"/>
              <a:buFont typeface="Arial"/>
              <a:buNone/>
            </a:pPr>
            <a:r>
              <a:rPr lang="en">
                <a:solidFill>
                  <a:schemeClr val="dk1"/>
                </a:solidFill>
              </a:rPr>
              <a:t>				</a:t>
            </a:r>
          </a:p>
          <a:p>
            <a:pPr lvl="0">
              <a:spcBef>
                <a:spcPts val="0"/>
              </a:spcBef>
              <a:buClr>
                <a:schemeClr val="dk1"/>
              </a:buClr>
              <a:buSzPct val="100000"/>
              <a:buFont typeface="Arial"/>
              <a:buNone/>
            </a:pPr>
            <a:r>
              <a:rPr lang="en">
                <a:solidFill>
                  <a:schemeClr val="dk1"/>
                </a:solidFill>
              </a:rPr>
              <a:t>			</a:t>
            </a:r>
          </a:p>
          <a:p>
            <a:pPr lvl="0">
              <a:spcBef>
                <a:spcPts val="0"/>
              </a:spcBef>
              <a:buClr>
                <a:schemeClr val="dk1"/>
              </a:buClr>
              <a:buSzPct val="100000"/>
              <a:buFont typeface="Arial"/>
              <a:buNone/>
            </a:pPr>
            <a:r>
              <a:rPr lang="en">
                <a:solidFill>
                  <a:schemeClr val="dk1"/>
                </a:solidFill>
              </a:rPr>
              <a:t>		</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311700" y="957125"/>
            <a:ext cx="8520600" cy="2128800"/>
          </a:xfrm>
          <a:prstGeom prst="rect">
            <a:avLst/>
          </a:prstGeom>
        </p:spPr>
        <p:txBody>
          <a:bodyPr lIns="91425" tIns="91425" rIns="91425" bIns="91425" anchor="ctr" anchorCtr="0"/>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a:endParaRPr/>
          </a:p>
        </p:txBody>
      </p:sp>
      <p:sp>
        <p:nvSpPr>
          <p:cNvPr id="54" name="Shape 54"/>
          <p:cNvSpPr txBox="1">
            <a:spLocks noGrp="1"/>
          </p:cNvSpPr>
          <p:nvPr>
            <p:ph type="body" idx="1"/>
          </p:nvPr>
        </p:nvSpPr>
        <p:spPr>
          <a:xfrm>
            <a:off x="311700" y="316200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6">
    <p:spTree>
      <p:nvGrpSpPr>
        <p:cNvPr id="1" name="Shape 58"/>
        <p:cNvGrpSpPr/>
        <p:nvPr/>
      </p:nvGrpSpPr>
      <p:grpSpPr>
        <a:xfrm>
          <a:off x="0" y="0"/>
          <a:ext cx="0" cy="0"/>
          <a:chOff x="0" y="0"/>
          <a:chExt cx="0" cy="0"/>
        </a:xfrm>
      </p:grpSpPr>
      <p:sp>
        <p:nvSpPr>
          <p:cNvPr id="59" name="Shape 59"/>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5400000">
            <a:off x="714197" y="47725"/>
            <a:ext cx="857400" cy="762000"/>
          </a:xfrm>
          <a:prstGeom prst="triangle">
            <a:avLst>
              <a:gd name="adj" fmla="val 50000"/>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rot="-5400000" flipH="1">
            <a:off x="928671" y="-166420"/>
            <a:ext cx="428700" cy="762000"/>
          </a:xfrm>
          <a:prstGeom prst="rtTriangle">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txBox="1">
            <a:spLocks noGrp="1"/>
          </p:cNvSpPr>
          <p:nvPr>
            <p:ph type="title"/>
          </p:nvPr>
        </p:nvSpPr>
        <p:spPr>
          <a:xfrm>
            <a:off x="762025" y="1189150"/>
            <a:ext cx="7620000" cy="857400"/>
          </a:xfrm>
          <a:prstGeom prst="rect">
            <a:avLst/>
          </a:prstGeom>
          <a:noFill/>
        </p:spPr>
        <p:txBody>
          <a:bodyPr lIns="91425" tIns="91425" rIns="91425" bIns="91425" anchor="b" anchorCtr="0"/>
          <a:lstStyle>
            <a:lvl1pPr lvl="0" algn="l" rtl="0">
              <a:lnSpc>
                <a:spcPct val="100000"/>
              </a:lnSpc>
              <a:spcBef>
                <a:spcPts val="0"/>
              </a:spcBef>
              <a:spcAft>
                <a:spcPts val="0"/>
              </a:spcAft>
              <a:buNone/>
              <a:defRPr sz="3600" b="1">
                <a:solidFill>
                  <a:srgbClr val="212121"/>
                </a:solidFill>
              </a:defRPr>
            </a:lvl1pPr>
            <a:lvl2pPr lvl="1" algn="l" rtl="0">
              <a:lnSpc>
                <a:spcPct val="100000"/>
              </a:lnSpc>
              <a:spcBef>
                <a:spcPts val="0"/>
              </a:spcBef>
              <a:spcAft>
                <a:spcPts val="0"/>
              </a:spcAft>
              <a:buNone/>
              <a:defRPr sz="3600" b="1">
                <a:solidFill>
                  <a:srgbClr val="212121"/>
                </a:solidFill>
              </a:defRPr>
            </a:lvl2pPr>
            <a:lvl3pPr lvl="2" algn="l" rtl="0">
              <a:lnSpc>
                <a:spcPct val="100000"/>
              </a:lnSpc>
              <a:spcBef>
                <a:spcPts val="0"/>
              </a:spcBef>
              <a:spcAft>
                <a:spcPts val="0"/>
              </a:spcAft>
              <a:buNone/>
              <a:defRPr sz="3600" b="1">
                <a:solidFill>
                  <a:srgbClr val="212121"/>
                </a:solidFill>
              </a:defRPr>
            </a:lvl3pPr>
            <a:lvl4pPr lvl="3" algn="l" rtl="0">
              <a:lnSpc>
                <a:spcPct val="100000"/>
              </a:lnSpc>
              <a:spcBef>
                <a:spcPts val="0"/>
              </a:spcBef>
              <a:spcAft>
                <a:spcPts val="0"/>
              </a:spcAft>
              <a:buNone/>
              <a:defRPr sz="3600" b="1">
                <a:solidFill>
                  <a:srgbClr val="212121"/>
                </a:solidFill>
              </a:defRPr>
            </a:lvl4pPr>
            <a:lvl5pPr lvl="4" algn="l" rtl="0">
              <a:lnSpc>
                <a:spcPct val="100000"/>
              </a:lnSpc>
              <a:spcBef>
                <a:spcPts val="0"/>
              </a:spcBef>
              <a:spcAft>
                <a:spcPts val="0"/>
              </a:spcAft>
              <a:buNone/>
              <a:defRPr sz="3600" b="1">
                <a:solidFill>
                  <a:srgbClr val="212121"/>
                </a:solidFill>
              </a:defRPr>
            </a:lvl5pPr>
            <a:lvl6pPr lvl="5" algn="l" rtl="0">
              <a:lnSpc>
                <a:spcPct val="100000"/>
              </a:lnSpc>
              <a:spcBef>
                <a:spcPts val="0"/>
              </a:spcBef>
              <a:spcAft>
                <a:spcPts val="0"/>
              </a:spcAft>
              <a:buNone/>
              <a:defRPr sz="3600" b="1">
                <a:solidFill>
                  <a:srgbClr val="212121"/>
                </a:solidFill>
              </a:defRPr>
            </a:lvl6pPr>
            <a:lvl7pPr lvl="6" algn="l" rtl="0">
              <a:lnSpc>
                <a:spcPct val="100000"/>
              </a:lnSpc>
              <a:spcBef>
                <a:spcPts val="0"/>
              </a:spcBef>
              <a:spcAft>
                <a:spcPts val="0"/>
              </a:spcAft>
              <a:buNone/>
              <a:defRPr sz="3600" b="1">
                <a:solidFill>
                  <a:srgbClr val="212121"/>
                </a:solidFill>
              </a:defRPr>
            </a:lvl7pPr>
            <a:lvl8pPr lvl="7" algn="l" rtl="0">
              <a:lnSpc>
                <a:spcPct val="100000"/>
              </a:lnSpc>
              <a:spcBef>
                <a:spcPts val="0"/>
              </a:spcBef>
              <a:spcAft>
                <a:spcPts val="0"/>
              </a:spcAft>
              <a:buNone/>
              <a:defRPr sz="3600" b="1">
                <a:solidFill>
                  <a:srgbClr val="212121"/>
                </a:solidFill>
              </a:defRPr>
            </a:lvl8pPr>
            <a:lvl9pPr lvl="8" algn="l" rtl="0">
              <a:lnSpc>
                <a:spcPct val="100000"/>
              </a:lnSpc>
              <a:spcBef>
                <a:spcPts val="0"/>
              </a:spcBef>
              <a:spcAft>
                <a:spcPts val="0"/>
              </a:spcAft>
              <a:buNone/>
              <a:defRPr sz="3600" b="1">
                <a:solidFill>
                  <a:srgbClr val="212121"/>
                </a:solidFill>
              </a:defRPr>
            </a:lvl9pPr>
          </a:lstStyle>
          <a:p>
            <a:endParaRPr/>
          </a:p>
        </p:txBody>
      </p:sp>
      <p:sp>
        <p:nvSpPr>
          <p:cNvPr id="63" name="Shape 63"/>
          <p:cNvSpPr txBox="1">
            <a:spLocks noGrp="1"/>
          </p:cNvSpPr>
          <p:nvPr>
            <p:ph type="body" idx="1"/>
          </p:nvPr>
        </p:nvSpPr>
        <p:spPr>
          <a:xfrm>
            <a:off x="762025" y="2253000"/>
            <a:ext cx="7620000" cy="2334600"/>
          </a:xfrm>
          <a:prstGeom prst="rect">
            <a:avLst/>
          </a:prstGeom>
          <a:noFill/>
        </p:spPr>
        <p:txBody>
          <a:bodyPr lIns="91425" tIns="91425" rIns="91425" bIns="91425" anchor="t" anchorCtr="0"/>
          <a:lstStyle>
            <a:lvl1pPr lvl="0" algn="l" rtl="0">
              <a:lnSpc>
                <a:spcPct val="115000"/>
              </a:lnSpc>
              <a:spcBef>
                <a:spcPts val="0"/>
              </a:spcBef>
              <a:spcAft>
                <a:spcPts val="1600"/>
              </a:spcAft>
              <a:buClr>
                <a:srgbClr val="616161"/>
              </a:buClr>
              <a:buSzPct val="100000"/>
              <a:defRPr sz="2000">
                <a:solidFill>
                  <a:srgbClr val="616161"/>
                </a:solidFill>
              </a:defRPr>
            </a:lvl1pPr>
            <a:lvl2pPr lvl="1" algn="l" rtl="0">
              <a:lnSpc>
                <a:spcPct val="115000"/>
              </a:lnSpc>
              <a:spcBef>
                <a:spcPts val="0"/>
              </a:spcBef>
              <a:spcAft>
                <a:spcPts val="1600"/>
              </a:spcAft>
              <a:buClr>
                <a:srgbClr val="616161"/>
              </a:buClr>
              <a:buSzPct val="100000"/>
              <a:defRPr sz="1600">
                <a:solidFill>
                  <a:srgbClr val="616161"/>
                </a:solidFill>
              </a:defRPr>
            </a:lvl2pPr>
            <a:lvl3pPr lvl="2" algn="l" rtl="0">
              <a:lnSpc>
                <a:spcPct val="115000"/>
              </a:lnSpc>
              <a:spcBef>
                <a:spcPts val="0"/>
              </a:spcBef>
              <a:spcAft>
                <a:spcPts val="1600"/>
              </a:spcAft>
              <a:buClr>
                <a:srgbClr val="616161"/>
              </a:buClr>
              <a:buSzPct val="100000"/>
              <a:defRPr sz="1600">
                <a:solidFill>
                  <a:srgbClr val="616161"/>
                </a:solidFill>
              </a:defRPr>
            </a:lvl3pPr>
            <a:lvl4pPr lvl="3" algn="l" rtl="0">
              <a:lnSpc>
                <a:spcPct val="115000"/>
              </a:lnSpc>
              <a:spcBef>
                <a:spcPts val="0"/>
              </a:spcBef>
              <a:spcAft>
                <a:spcPts val="1600"/>
              </a:spcAft>
              <a:buClr>
                <a:srgbClr val="616161"/>
              </a:buClr>
              <a:buSzPct val="100000"/>
              <a:defRPr sz="1600">
                <a:solidFill>
                  <a:srgbClr val="616161"/>
                </a:solidFill>
              </a:defRPr>
            </a:lvl4pPr>
            <a:lvl5pPr lvl="4" algn="l" rtl="0">
              <a:lnSpc>
                <a:spcPct val="115000"/>
              </a:lnSpc>
              <a:spcBef>
                <a:spcPts val="0"/>
              </a:spcBef>
              <a:spcAft>
                <a:spcPts val="1600"/>
              </a:spcAft>
              <a:buClr>
                <a:srgbClr val="616161"/>
              </a:buClr>
              <a:buSzPct val="100000"/>
              <a:defRPr sz="1600">
                <a:solidFill>
                  <a:srgbClr val="616161"/>
                </a:solidFill>
              </a:defRPr>
            </a:lvl5pPr>
            <a:lvl6pPr lvl="5" algn="l" rtl="0">
              <a:lnSpc>
                <a:spcPct val="115000"/>
              </a:lnSpc>
              <a:spcBef>
                <a:spcPts val="0"/>
              </a:spcBef>
              <a:spcAft>
                <a:spcPts val="1600"/>
              </a:spcAft>
              <a:buClr>
                <a:srgbClr val="616161"/>
              </a:buClr>
              <a:buSzPct val="100000"/>
              <a:defRPr sz="1600">
                <a:solidFill>
                  <a:srgbClr val="616161"/>
                </a:solidFill>
              </a:defRPr>
            </a:lvl6pPr>
            <a:lvl7pPr lvl="6" algn="l" rtl="0">
              <a:lnSpc>
                <a:spcPct val="115000"/>
              </a:lnSpc>
              <a:spcBef>
                <a:spcPts val="0"/>
              </a:spcBef>
              <a:spcAft>
                <a:spcPts val="1600"/>
              </a:spcAft>
              <a:buClr>
                <a:srgbClr val="616161"/>
              </a:buClr>
              <a:buSzPct val="100000"/>
              <a:defRPr sz="1600">
                <a:solidFill>
                  <a:srgbClr val="616161"/>
                </a:solidFill>
              </a:defRPr>
            </a:lvl7pPr>
            <a:lvl8pPr lvl="7" algn="l" rtl="0">
              <a:lnSpc>
                <a:spcPct val="115000"/>
              </a:lnSpc>
              <a:spcBef>
                <a:spcPts val="0"/>
              </a:spcBef>
              <a:spcAft>
                <a:spcPts val="1600"/>
              </a:spcAft>
              <a:buClr>
                <a:srgbClr val="616161"/>
              </a:buClr>
              <a:buSzPct val="100000"/>
              <a:defRPr sz="1600">
                <a:solidFill>
                  <a:srgbClr val="616161"/>
                </a:solidFill>
              </a:defRPr>
            </a:lvl8pPr>
            <a:lvl9pPr lvl="8" algn="l" rtl="0">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64" name="Shape 64"/>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5">
    <p:spTree>
      <p:nvGrpSpPr>
        <p:cNvPr id="1" name="Shape 65"/>
        <p:cNvGrpSpPr/>
        <p:nvPr/>
      </p:nvGrpSpPr>
      <p:grpSpPr>
        <a:xfrm>
          <a:off x="0" y="0"/>
          <a:ext cx="0" cy="0"/>
          <a:chOff x="0" y="0"/>
          <a:chExt cx="0" cy="0"/>
        </a:xfrm>
      </p:grpSpPr>
      <p:sp>
        <p:nvSpPr>
          <p:cNvPr id="66" name="Shape 66"/>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rot="5400000">
            <a:off x="714197" y="47725"/>
            <a:ext cx="857400" cy="762000"/>
          </a:xfrm>
          <a:prstGeom prst="triangle">
            <a:avLst>
              <a:gd name="adj" fmla="val 50000"/>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rot="-5400000" flipH="1">
            <a:off x="928671" y="-166420"/>
            <a:ext cx="428700" cy="762000"/>
          </a:xfrm>
          <a:prstGeom prst="rtTriangle">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txBox="1">
            <a:spLocks noGrp="1"/>
          </p:cNvSpPr>
          <p:nvPr>
            <p:ph type="title"/>
          </p:nvPr>
        </p:nvSpPr>
        <p:spPr>
          <a:xfrm>
            <a:off x="762025" y="1189150"/>
            <a:ext cx="7620000" cy="857400"/>
          </a:xfrm>
          <a:prstGeom prst="rect">
            <a:avLst/>
          </a:prstGeom>
          <a:noFill/>
        </p:spPr>
        <p:txBody>
          <a:bodyPr lIns="91425" tIns="91425" rIns="91425" bIns="91425" anchor="b" anchorCtr="0"/>
          <a:lstStyle>
            <a:lvl1pPr lvl="0" algn="l" rtl="0">
              <a:lnSpc>
                <a:spcPct val="100000"/>
              </a:lnSpc>
              <a:spcBef>
                <a:spcPts val="0"/>
              </a:spcBef>
              <a:spcAft>
                <a:spcPts val="0"/>
              </a:spcAft>
              <a:buNone/>
              <a:defRPr sz="3600" b="1">
                <a:solidFill>
                  <a:srgbClr val="212121"/>
                </a:solidFill>
              </a:defRPr>
            </a:lvl1pPr>
            <a:lvl2pPr lvl="1" algn="l" rtl="0">
              <a:lnSpc>
                <a:spcPct val="100000"/>
              </a:lnSpc>
              <a:spcBef>
                <a:spcPts val="0"/>
              </a:spcBef>
              <a:spcAft>
                <a:spcPts val="0"/>
              </a:spcAft>
              <a:buNone/>
              <a:defRPr sz="3600" b="1">
                <a:solidFill>
                  <a:srgbClr val="212121"/>
                </a:solidFill>
              </a:defRPr>
            </a:lvl2pPr>
            <a:lvl3pPr lvl="2" algn="l" rtl="0">
              <a:lnSpc>
                <a:spcPct val="100000"/>
              </a:lnSpc>
              <a:spcBef>
                <a:spcPts val="0"/>
              </a:spcBef>
              <a:spcAft>
                <a:spcPts val="0"/>
              </a:spcAft>
              <a:buNone/>
              <a:defRPr sz="3600" b="1">
                <a:solidFill>
                  <a:srgbClr val="212121"/>
                </a:solidFill>
              </a:defRPr>
            </a:lvl3pPr>
            <a:lvl4pPr lvl="3" algn="l" rtl="0">
              <a:lnSpc>
                <a:spcPct val="100000"/>
              </a:lnSpc>
              <a:spcBef>
                <a:spcPts val="0"/>
              </a:spcBef>
              <a:spcAft>
                <a:spcPts val="0"/>
              </a:spcAft>
              <a:buNone/>
              <a:defRPr sz="3600" b="1">
                <a:solidFill>
                  <a:srgbClr val="212121"/>
                </a:solidFill>
              </a:defRPr>
            </a:lvl4pPr>
            <a:lvl5pPr lvl="4" algn="l" rtl="0">
              <a:lnSpc>
                <a:spcPct val="100000"/>
              </a:lnSpc>
              <a:spcBef>
                <a:spcPts val="0"/>
              </a:spcBef>
              <a:spcAft>
                <a:spcPts val="0"/>
              </a:spcAft>
              <a:buNone/>
              <a:defRPr sz="3600" b="1">
                <a:solidFill>
                  <a:srgbClr val="212121"/>
                </a:solidFill>
              </a:defRPr>
            </a:lvl5pPr>
            <a:lvl6pPr lvl="5" algn="l" rtl="0">
              <a:lnSpc>
                <a:spcPct val="100000"/>
              </a:lnSpc>
              <a:spcBef>
                <a:spcPts val="0"/>
              </a:spcBef>
              <a:spcAft>
                <a:spcPts val="0"/>
              </a:spcAft>
              <a:buNone/>
              <a:defRPr sz="3600" b="1">
                <a:solidFill>
                  <a:srgbClr val="212121"/>
                </a:solidFill>
              </a:defRPr>
            </a:lvl6pPr>
            <a:lvl7pPr lvl="6" algn="l" rtl="0">
              <a:lnSpc>
                <a:spcPct val="100000"/>
              </a:lnSpc>
              <a:spcBef>
                <a:spcPts val="0"/>
              </a:spcBef>
              <a:spcAft>
                <a:spcPts val="0"/>
              </a:spcAft>
              <a:buNone/>
              <a:defRPr sz="3600" b="1">
                <a:solidFill>
                  <a:srgbClr val="212121"/>
                </a:solidFill>
              </a:defRPr>
            </a:lvl7pPr>
            <a:lvl8pPr lvl="7" algn="l" rtl="0">
              <a:lnSpc>
                <a:spcPct val="100000"/>
              </a:lnSpc>
              <a:spcBef>
                <a:spcPts val="0"/>
              </a:spcBef>
              <a:spcAft>
                <a:spcPts val="0"/>
              </a:spcAft>
              <a:buNone/>
              <a:defRPr sz="3600" b="1">
                <a:solidFill>
                  <a:srgbClr val="212121"/>
                </a:solidFill>
              </a:defRPr>
            </a:lvl8pPr>
            <a:lvl9pPr lvl="8" algn="l" rtl="0">
              <a:lnSpc>
                <a:spcPct val="100000"/>
              </a:lnSpc>
              <a:spcBef>
                <a:spcPts val="0"/>
              </a:spcBef>
              <a:spcAft>
                <a:spcPts val="0"/>
              </a:spcAft>
              <a:buNone/>
              <a:defRPr sz="3600" b="1">
                <a:solidFill>
                  <a:srgbClr val="212121"/>
                </a:solidFill>
              </a:defRPr>
            </a:lvl9pPr>
          </a:lstStyle>
          <a:p>
            <a:endParaRPr/>
          </a:p>
        </p:txBody>
      </p:sp>
      <p:sp>
        <p:nvSpPr>
          <p:cNvPr id="70" name="Shape 70"/>
          <p:cNvSpPr txBox="1">
            <a:spLocks noGrp="1"/>
          </p:cNvSpPr>
          <p:nvPr>
            <p:ph type="body" idx="1"/>
          </p:nvPr>
        </p:nvSpPr>
        <p:spPr>
          <a:xfrm>
            <a:off x="762025" y="2253000"/>
            <a:ext cx="7620000" cy="2334600"/>
          </a:xfrm>
          <a:prstGeom prst="rect">
            <a:avLst/>
          </a:prstGeom>
          <a:noFill/>
        </p:spPr>
        <p:txBody>
          <a:bodyPr lIns="91425" tIns="91425" rIns="91425" bIns="91425" anchor="t" anchorCtr="0"/>
          <a:lstStyle>
            <a:lvl1pPr lvl="0" algn="l" rtl="0">
              <a:lnSpc>
                <a:spcPct val="115000"/>
              </a:lnSpc>
              <a:spcBef>
                <a:spcPts val="0"/>
              </a:spcBef>
              <a:spcAft>
                <a:spcPts val="1600"/>
              </a:spcAft>
              <a:buClr>
                <a:srgbClr val="616161"/>
              </a:buClr>
              <a:buSzPct val="100000"/>
              <a:defRPr sz="2000">
                <a:solidFill>
                  <a:srgbClr val="616161"/>
                </a:solidFill>
              </a:defRPr>
            </a:lvl1pPr>
            <a:lvl2pPr lvl="1" algn="l" rtl="0">
              <a:lnSpc>
                <a:spcPct val="115000"/>
              </a:lnSpc>
              <a:spcBef>
                <a:spcPts val="0"/>
              </a:spcBef>
              <a:spcAft>
                <a:spcPts val="1600"/>
              </a:spcAft>
              <a:buClr>
                <a:srgbClr val="616161"/>
              </a:buClr>
              <a:buSzPct val="100000"/>
              <a:defRPr sz="1600">
                <a:solidFill>
                  <a:srgbClr val="616161"/>
                </a:solidFill>
              </a:defRPr>
            </a:lvl2pPr>
            <a:lvl3pPr lvl="2" algn="l" rtl="0">
              <a:lnSpc>
                <a:spcPct val="115000"/>
              </a:lnSpc>
              <a:spcBef>
                <a:spcPts val="0"/>
              </a:spcBef>
              <a:spcAft>
                <a:spcPts val="1600"/>
              </a:spcAft>
              <a:buClr>
                <a:srgbClr val="616161"/>
              </a:buClr>
              <a:buSzPct val="100000"/>
              <a:defRPr sz="1600">
                <a:solidFill>
                  <a:srgbClr val="616161"/>
                </a:solidFill>
              </a:defRPr>
            </a:lvl3pPr>
            <a:lvl4pPr lvl="3" algn="l" rtl="0">
              <a:lnSpc>
                <a:spcPct val="115000"/>
              </a:lnSpc>
              <a:spcBef>
                <a:spcPts val="0"/>
              </a:spcBef>
              <a:spcAft>
                <a:spcPts val="1600"/>
              </a:spcAft>
              <a:buClr>
                <a:srgbClr val="616161"/>
              </a:buClr>
              <a:buSzPct val="100000"/>
              <a:defRPr sz="1600">
                <a:solidFill>
                  <a:srgbClr val="616161"/>
                </a:solidFill>
              </a:defRPr>
            </a:lvl4pPr>
            <a:lvl5pPr lvl="4" algn="l" rtl="0">
              <a:lnSpc>
                <a:spcPct val="115000"/>
              </a:lnSpc>
              <a:spcBef>
                <a:spcPts val="0"/>
              </a:spcBef>
              <a:spcAft>
                <a:spcPts val="1600"/>
              </a:spcAft>
              <a:buClr>
                <a:srgbClr val="616161"/>
              </a:buClr>
              <a:buSzPct val="100000"/>
              <a:defRPr sz="1600">
                <a:solidFill>
                  <a:srgbClr val="616161"/>
                </a:solidFill>
              </a:defRPr>
            </a:lvl5pPr>
            <a:lvl6pPr lvl="5" algn="l" rtl="0">
              <a:lnSpc>
                <a:spcPct val="115000"/>
              </a:lnSpc>
              <a:spcBef>
                <a:spcPts val="0"/>
              </a:spcBef>
              <a:spcAft>
                <a:spcPts val="1600"/>
              </a:spcAft>
              <a:buClr>
                <a:srgbClr val="616161"/>
              </a:buClr>
              <a:buSzPct val="100000"/>
              <a:defRPr sz="1600">
                <a:solidFill>
                  <a:srgbClr val="616161"/>
                </a:solidFill>
              </a:defRPr>
            </a:lvl6pPr>
            <a:lvl7pPr lvl="6" algn="l" rtl="0">
              <a:lnSpc>
                <a:spcPct val="115000"/>
              </a:lnSpc>
              <a:spcBef>
                <a:spcPts val="0"/>
              </a:spcBef>
              <a:spcAft>
                <a:spcPts val="1600"/>
              </a:spcAft>
              <a:buClr>
                <a:srgbClr val="616161"/>
              </a:buClr>
              <a:buSzPct val="100000"/>
              <a:defRPr sz="1600">
                <a:solidFill>
                  <a:srgbClr val="616161"/>
                </a:solidFill>
              </a:defRPr>
            </a:lvl7pPr>
            <a:lvl8pPr lvl="7" algn="l" rtl="0">
              <a:lnSpc>
                <a:spcPct val="115000"/>
              </a:lnSpc>
              <a:spcBef>
                <a:spcPts val="0"/>
              </a:spcBef>
              <a:spcAft>
                <a:spcPts val="1600"/>
              </a:spcAft>
              <a:buClr>
                <a:srgbClr val="616161"/>
              </a:buClr>
              <a:buSzPct val="100000"/>
              <a:defRPr sz="1600">
                <a:solidFill>
                  <a:srgbClr val="616161"/>
                </a:solidFill>
              </a:defRPr>
            </a:lvl8pPr>
            <a:lvl9pPr lvl="8" algn="l" rtl="0">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71" name="Shape 71"/>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4">
    <p:spTree>
      <p:nvGrpSpPr>
        <p:cNvPr id="1" name="Shape 72"/>
        <p:cNvGrpSpPr/>
        <p:nvPr/>
      </p:nvGrpSpPr>
      <p:grpSpPr>
        <a:xfrm>
          <a:off x="0" y="0"/>
          <a:ext cx="0" cy="0"/>
          <a:chOff x="0" y="0"/>
          <a:chExt cx="0" cy="0"/>
        </a:xfrm>
      </p:grpSpPr>
      <p:sp>
        <p:nvSpPr>
          <p:cNvPr id="73" name="Shape 73"/>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5400000">
            <a:off x="714197" y="47725"/>
            <a:ext cx="857400" cy="762000"/>
          </a:xfrm>
          <a:prstGeom prst="triangle">
            <a:avLst>
              <a:gd name="adj" fmla="val 50000"/>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rot="-5400000" flipH="1">
            <a:off x="928671" y="-166420"/>
            <a:ext cx="428700" cy="762000"/>
          </a:xfrm>
          <a:prstGeom prst="rtTriangle">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762025" y="1189150"/>
            <a:ext cx="7620000" cy="857400"/>
          </a:xfrm>
          <a:prstGeom prst="rect">
            <a:avLst/>
          </a:prstGeom>
          <a:noFill/>
        </p:spPr>
        <p:txBody>
          <a:bodyPr lIns="91425" tIns="91425" rIns="91425" bIns="91425" anchor="b" anchorCtr="0"/>
          <a:lstStyle>
            <a:lvl1pPr lvl="0" algn="l" rtl="0">
              <a:lnSpc>
                <a:spcPct val="100000"/>
              </a:lnSpc>
              <a:spcBef>
                <a:spcPts val="0"/>
              </a:spcBef>
              <a:spcAft>
                <a:spcPts val="0"/>
              </a:spcAft>
              <a:buNone/>
              <a:defRPr sz="3600" b="1">
                <a:solidFill>
                  <a:srgbClr val="212121"/>
                </a:solidFill>
              </a:defRPr>
            </a:lvl1pPr>
            <a:lvl2pPr lvl="1" algn="l" rtl="0">
              <a:lnSpc>
                <a:spcPct val="100000"/>
              </a:lnSpc>
              <a:spcBef>
                <a:spcPts val="0"/>
              </a:spcBef>
              <a:spcAft>
                <a:spcPts val="0"/>
              </a:spcAft>
              <a:buNone/>
              <a:defRPr sz="3600" b="1">
                <a:solidFill>
                  <a:srgbClr val="212121"/>
                </a:solidFill>
              </a:defRPr>
            </a:lvl2pPr>
            <a:lvl3pPr lvl="2" algn="l" rtl="0">
              <a:lnSpc>
                <a:spcPct val="100000"/>
              </a:lnSpc>
              <a:spcBef>
                <a:spcPts val="0"/>
              </a:spcBef>
              <a:spcAft>
                <a:spcPts val="0"/>
              </a:spcAft>
              <a:buNone/>
              <a:defRPr sz="3600" b="1">
                <a:solidFill>
                  <a:srgbClr val="212121"/>
                </a:solidFill>
              </a:defRPr>
            </a:lvl3pPr>
            <a:lvl4pPr lvl="3" algn="l" rtl="0">
              <a:lnSpc>
                <a:spcPct val="100000"/>
              </a:lnSpc>
              <a:spcBef>
                <a:spcPts val="0"/>
              </a:spcBef>
              <a:spcAft>
                <a:spcPts val="0"/>
              </a:spcAft>
              <a:buNone/>
              <a:defRPr sz="3600" b="1">
                <a:solidFill>
                  <a:srgbClr val="212121"/>
                </a:solidFill>
              </a:defRPr>
            </a:lvl4pPr>
            <a:lvl5pPr lvl="4" algn="l" rtl="0">
              <a:lnSpc>
                <a:spcPct val="100000"/>
              </a:lnSpc>
              <a:spcBef>
                <a:spcPts val="0"/>
              </a:spcBef>
              <a:spcAft>
                <a:spcPts val="0"/>
              </a:spcAft>
              <a:buNone/>
              <a:defRPr sz="3600" b="1">
                <a:solidFill>
                  <a:srgbClr val="212121"/>
                </a:solidFill>
              </a:defRPr>
            </a:lvl5pPr>
            <a:lvl6pPr lvl="5" algn="l" rtl="0">
              <a:lnSpc>
                <a:spcPct val="100000"/>
              </a:lnSpc>
              <a:spcBef>
                <a:spcPts val="0"/>
              </a:spcBef>
              <a:spcAft>
                <a:spcPts val="0"/>
              </a:spcAft>
              <a:buNone/>
              <a:defRPr sz="3600" b="1">
                <a:solidFill>
                  <a:srgbClr val="212121"/>
                </a:solidFill>
              </a:defRPr>
            </a:lvl6pPr>
            <a:lvl7pPr lvl="6" algn="l" rtl="0">
              <a:lnSpc>
                <a:spcPct val="100000"/>
              </a:lnSpc>
              <a:spcBef>
                <a:spcPts val="0"/>
              </a:spcBef>
              <a:spcAft>
                <a:spcPts val="0"/>
              </a:spcAft>
              <a:buNone/>
              <a:defRPr sz="3600" b="1">
                <a:solidFill>
                  <a:srgbClr val="212121"/>
                </a:solidFill>
              </a:defRPr>
            </a:lvl7pPr>
            <a:lvl8pPr lvl="7" algn="l" rtl="0">
              <a:lnSpc>
                <a:spcPct val="100000"/>
              </a:lnSpc>
              <a:spcBef>
                <a:spcPts val="0"/>
              </a:spcBef>
              <a:spcAft>
                <a:spcPts val="0"/>
              </a:spcAft>
              <a:buNone/>
              <a:defRPr sz="3600" b="1">
                <a:solidFill>
                  <a:srgbClr val="212121"/>
                </a:solidFill>
              </a:defRPr>
            </a:lvl8pPr>
            <a:lvl9pPr lvl="8" algn="l" rtl="0">
              <a:lnSpc>
                <a:spcPct val="100000"/>
              </a:lnSpc>
              <a:spcBef>
                <a:spcPts val="0"/>
              </a:spcBef>
              <a:spcAft>
                <a:spcPts val="0"/>
              </a:spcAft>
              <a:buNone/>
              <a:defRPr sz="3600" b="1">
                <a:solidFill>
                  <a:srgbClr val="212121"/>
                </a:solidFill>
              </a:defRPr>
            </a:lvl9pPr>
          </a:lstStyle>
          <a:p>
            <a:endParaRPr/>
          </a:p>
        </p:txBody>
      </p:sp>
      <p:sp>
        <p:nvSpPr>
          <p:cNvPr id="77" name="Shape 77"/>
          <p:cNvSpPr txBox="1">
            <a:spLocks noGrp="1"/>
          </p:cNvSpPr>
          <p:nvPr>
            <p:ph type="body" idx="1"/>
          </p:nvPr>
        </p:nvSpPr>
        <p:spPr>
          <a:xfrm>
            <a:off x="762025" y="2253000"/>
            <a:ext cx="7620000" cy="2334600"/>
          </a:xfrm>
          <a:prstGeom prst="rect">
            <a:avLst/>
          </a:prstGeom>
          <a:noFill/>
        </p:spPr>
        <p:txBody>
          <a:bodyPr lIns="91425" tIns="91425" rIns="91425" bIns="91425" anchor="t" anchorCtr="0"/>
          <a:lstStyle>
            <a:lvl1pPr lvl="0" algn="l" rtl="0">
              <a:lnSpc>
                <a:spcPct val="115000"/>
              </a:lnSpc>
              <a:spcBef>
                <a:spcPts val="0"/>
              </a:spcBef>
              <a:spcAft>
                <a:spcPts val="1600"/>
              </a:spcAft>
              <a:buClr>
                <a:srgbClr val="616161"/>
              </a:buClr>
              <a:buSzPct val="100000"/>
              <a:defRPr sz="2000">
                <a:solidFill>
                  <a:srgbClr val="616161"/>
                </a:solidFill>
              </a:defRPr>
            </a:lvl1pPr>
            <a:lvl2pPr lvl="1" algn="l" rtl="0">
              <a:lnSpc>
                <a:spcPct val="115000"/>
              </a:lnSpc>
              <a:spcBef>
                <a:spcPts val="0"/>
              </a:spcBef>
              <a:spcAft>
                <a:spcPts val="1600"/>
              </a:spcAft>
              <a:buClr>
                <a:srgbClr val="616161"/>
              </a:buClr>
              <a:buSzPct val="100000"/>
              <a:defRPr sz="1600">
                <a:solidFill>
                  <a:srgbClr val="616161"/>
                </a:solidFill>
              </a:defRPr>
            </a:lvl2pPr>
            <a:lvl3pPr lvl="2" algn="l" rtl="0">
              <a:lnSpc>
                <a:spcPct val="115000"/>
              </a:lnSpc>
              <a:spcBef>
                <a:spcPts val="0"/>
              </a:spcBef>
              <a:spcAft>
                <a:spcPts val="1600"/>
              </a:spcAft>
              <a:buClr>
                <a:srgbClr val="616161"/>
              </a:buClr>
              <a:buSzPct val="100000"/>
              <a:defRPr sz="1600">
                <a:solidFill>
                  <a:srgbClr val="616161"/>
                </a:solidFill>
              </a:defRPr>
            </a:lvl3pPr>
            <a:lvl4pPr lvl="3" algn="l" rtl="0">
              <a:lnSpc>
                <a:spcPct val="115000"/>
              </a:lnSpc>
              <a:spcBef>
                <a:spcPts val="0"/>
              </a:spcBef>
              <a:spcAft>
                <a:spcPts val="1600"/>
              </a:spcAft>
              <a:buClr>
                <a:srgbClr val="616161"/>
              </a:buClr>
              <a:buSzPct val="100000"/>
              <a:defRPr sz="1600">
                <a:solidFill>
                  <a:srgbClr val="616161"/>
                </a:solidFill>
              </a:defRPr>
            </a:lvl4pPr>
            <a:lvl5pPr lvl="4" algn="l" rtl="0">
              <a:lnSpc>
                <a:spcPct val="115000"/>
              </a:lnSpc>
              <a:spcBef>
                <a:spcPts val="0"/>
              </a:spcBef>
              <a:spcAft>
                <a:spcPts val="1600"/>
              </a:spcAft>
              <a:buClr>
                <a:srgbClr val="616161"/>
              </a:buClr>
              <a:buSzPct val="100000"/>
              <a:defRPr sz="1600">
                <a:solidFill>
                  <a:srgbClr val="616161"/>
                </a:solidFill>
              </a:defRPr>
            </a:lvl5pPr>
            <a:lvl6pPr lvl="5" algn="l" rtl="0">
              <a:lnSpc>
                <a:spcPct val="115000"/>
              </a:lnSpc>
              <a:spcBef>
                <a:spcPts val="0"/>
              </a:spcBef>
              <a:spcAft>
                <a:spcPts val="1600"/>
              </a:spcAft>
              <a:buClr>
                <a:srgbClr val="616161"/>
              </a:buClr>
              <a:buSzPct val="100000"/>
              <a:defRPr sz="1600">
                <a:solidFill>
                  <a:srgbClr val="616161"/>
                </a:solidFill>
              </a:defRPr>
            </a:lvl6pPr>
            <a:lvl7pPr lvl="6" algn="l" rtl="0">
              <a:lnSpc>
                <a:spcPct val="115000"/>
              </a:lnSpc>
              <a:spcBef>
                <a:spcPts val="0"/>
              </a:spcBef>
              <a:spcAft>
                <a:spcPts val="1600"/>
              </a:spcAft>
              <a:buClr>
                <a:srgbClr val="616161"/>
              </a:buClr>
              <a:buSzPct val="100000"/>
              <a:defRPr sz="1600">
                <a:solidFill>
                  <a:srgbClr val="616161"/>
                </a:solidFill>
              </a:defRPr>
            </a:lvl7pPr>
            <a:lvl8pPr lvl="7" algn="l" rtl="0">
              <a:lnSpc>
                <a:spcPct val="115000"/>
              </a:lnSpc>
              <a:spcBef>
                <a:spcPts val="0"/>
              </a:spcBef>
              <a:spcAft>
                <a:spcPts val="1600"/>
              </a:spcAft>
              <a:buClr>
                <a:srgbClr val="616161"/>
              </a:buClr>
              <a:buSzPct val="100000"/>
              <a:defRPr sz="1600">
                <a:solidFill>
                  <a:srgbClr val="616161"/>
                </a:solidFill>
              </a:defRPr>
            </a:lvl8pPr>
            <a:lvl9pPr lvl="8" algn="l" rtl="0">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78" name="Shape 78"/>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3">
    <p:spTree>
      <p:nvGrpSpPr>
        <p:cNvPr id="1" name="Shape 79"/>
        <p:cNvGrpSpPr/>
        <p:nvPr/>
      </p:nvGrpSpPr>
      <p:grpSpPr>
        <a:xfrm>
          <a:off x="0" y="0"/>
          <a:ext cx="0" cy="0"/>
          <a:chOff x="0" y="0"/>
          <a:chExt cx="0" cy="0"/>
        </a:xfrm>
      </p:grpSpPr>
      <p:sp>
        <p:nvSpPr>
          <p:cNvPr id="80" name="Shape 80"/>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rot="5400000">
            <a:off x="714197" y="47725"/>
            <a:ext cx="857400" cy="762000"/>
          </a:xfrm>
          <a:prstGeom prst="triangle">
            <a:avLst>
              <a:gd name="adj" fmla="val 50000"/>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rot="-5400000" flipH="1">
            <a:off x="928671" y="-166420"/>
            <a:ext cx="428700" cy="762000"/>
          </a:xfrm>
          <a:prstGeom prst="rtTriangle">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762025" y="1189150"/>
            <a:ext cx="7620000" cy="857400"/>
          </a:xfrm>
          <a:prstGeom prst="rect">
            <a:avLst/>
          </a:prstGeom>
          <a:noFill/>
        </p:spPr>
        <p:txBody>
          <a:bodyPr lIns="91425" tIns="91425" rIns="91425" bIns="91425" anchor="b" anchorCtr="0"/>
          <a:lstStyle>
            <a:lvl1pPr lvl="0" algn="l" rtl="0">
              <a:lnSpc>
                <a:spcPct val="100000"/>
              </a:lnSpc>
              <a:spcBef>
                <a:spcPts val="0"/>
              </a:spcBef>
              <a:spcAft>
                <a:spcPts val="0"/>
              </a:spcAft>
              <a:buNone/>
              <a:defRPr sz="3600" b="1">
                <a:solidFill>
                  <a:srgbClr val="212121"/>
                </a:solidFill>
              </a:defRPr>
            </a:lvl1pPr>
            <a:lvl2pPr lvl="1" algn="l" rtl="0">
              <a:lnSpc>
                <a:spcPct val="100000"/>
              </a:lnSpc>
              <a:spcBef>
                <a:spcPts val="0"/>
              </a:spcBef>
              <a:spcAft>
                <a:spcPts val="0"/>
              </a:spcAft>
              <a:buNone/>
              <a:defRPr sz="3600" b="1">
                <a:solidFill>
                  <a:srgbClr val="212121"/>
                </a:solidFill>
              </a:defRPr>
            </a:lvl2pPr>
            <a:lvl3pPr lvl="2" algn="l" rtl="0">
              <a:lnSpc>
                <a:spcPct val="100000"/>
              </a:lnSpc>
              <a:spcBef>
                <a:spcPts val="0"/>
              </a:spcBef>
              <a:spcAft>
                <a:spcPts val="0"/>
              </a:spcAft>
              <a:buNone/>
              <a:defRPr sz="3600" b="1">
                <a:solidFill>
                  <a:srgbClr val="212121"/>
                </a:solidFill>
              </a:defRPr>
            </a:lvl3pPr>
            <a:lvl4pPr lvl="3" algn="l" rtl="0">
              <a:lnSpc>
                <a:spcPct val="100000"/>
              </a:lnSpc>
              <a:spcBef>
                <a:spcPts val="0"/>
              </a:spcBef>
              <a:spcAft>
                <a:spcPts val="0"/>
              </a:spcAft>
              <a:buNone/>
              <a:defRPr sz="3600" b="1">
                <a:solidFill>
                  <a:srgbClr val="212121"/>
                </a:solidFill>
              </a:defRPr>
            </a:lvl4pPr>
            <a:lvl5pPr lvl="4" algn="l" rtl="0">
              <a:lnSpc>
                <a:spcPct val="100000"/>
              </a:lnSpc>
              <a:spcBef>
                <a:spcPts val="0"/>
              </a:spcBef>
              <a:spcAft>
                <a:spcPts val="0"/>
              </a:spcAft>
              <a:buNone/>
              <a:defRPr sz="3600" b="1">
                <a:solidFill>
                  <a:srgbClr val="212121"/>
                </a:solidFill>
              </a:defRPr>
            </a:lvl5pPr>
            <a:lvl6pPr lvl="5" algn="l" rtl="0">
              <a:lnSpc>
                <a:spcPct val="100000"/>
              </a:lnSpc>
              <a:spcBef>
                <a:spcPts val="0"/>
              </a:spcBef>
              <a:spcAft>
                <a:spcPts val="0"/>
              </a:spcAft>
              <a:buNone/>
              <a:defRPr sz="3600" b="1">
                <a:solidFill>
                  <a:srgbClr val="212121"/>
                </a:solidFill>
              </a:defRPr>
            </a:lvl6pPr>
            <a:lvl7pPr lvl="6" algn="l" rtl="0">
              <a:lnSpc>
                <a:spcPct val="100000"/>
              </a:lnSpc>
              <a:spcBef>
                <a:spcPts val="0"/>
              </a:spcBef>
              <a:spcAft>
                <a:spcPts val="0"/>
              </a:spcAft>
              <a:buNone/>
              <a:defRPr sz="3600" b="1">
                <a:solidFill>
                  <a:srgbClr val="212121"/>
                </a:solidFill>
              </a:defRPr>
            </a:lvl7pPr>
            <a:lvl8pPr lvl="7" algn="l" rtl="0">
              <a:lnSpc>
                <a:spcPct val="100000"/>
              </a:lnSpc>
              <a:spcBef>
                <a:spcPts val="0"/>
              </a:spcBef>
              <a:spcAft>
                <a:spcPts val="0"/>
              </a:spcAft>
              <a:buNone/>
              <a:defRPr sz="3600" b="1">
                <a:solidFill>
                  <a:srgbClr val="212121"/>
                </a:solidFill>
              </a:defRPr>
            </a:lvl8pPr>
            <a:lvl9pPr lvl="8" algn="l" rtl="0">
              <a:lnSpc>
                <a:spcPct val="100000"/>
              </a:lnSpc>
              <a:spcBef>
                <a:spcPts val="0"/>
              </a:spcBef>
              <a:spcAft>
                <a:spcPts val="0"/>
              </a:spcAft>
              <a:buNone/>
              <a:defRPr sz="3600" b="1">
                <a:solidFill>
                  <a:srgbClr val="212121"/>
                </a:solidFill>
              </a:defRPr>
            </a:lvl9pPr>
          </a:lstStyle>
          <a:p>
            <a:endParaRPr/>
          </a:p>
        </p:txBody>
      </p:sp>
      <p:sp>
        <p:nvSpPr>
          <p:cNvPr id="84" name="Shape 84"/>
          <p:cNvSpPr txBox="1">
            <a:spLocks noGrp="1"/>
          </p:cNvSpPr>
          <p:nvPr>
            <p:ph type="body" idx="1"/>
          </p:nvPr>
        </p:nvSpPr>
        <p:spPr>
          <a:xfrm>
            <a:off x="762025" y="2253000"/>
            <a:ext cx="7620000" cy="2334600"/>
          </a:xfrm>
          <a:prstGeom prst="rect">
            <a:avLst/>
          </a:prstGeom>
          <a:noFill/>
        </p:spPr>
        <p:txBody>
          <a:bodyPr lIns="91425" tIns="91425" rIns="91425" bIns="91425" anchor="t" anchorCtr="0"/>
          <a:lstStyle>
            <a:lvl1pPr lvl="0" algn="l" rtl="0">
              <a:lnSpc>
                <a:spcPct val="115000"/>
              </a:lnSpc>
              <a:spcBef>
                <a:spcPts val="0"/>
              </a:spcBef>
              <a:spcAft>
                <a:spcPts val="1600"/>
              </a:spcAft>
              <a:buClr>
                <a:srgbClr val="616161"/>
              </a:buClr>
              <a:buSzPct val="100000"/>
              <a:defRPr sz="2000">
                <a:solidFill>
                  <a:srgbClr val="616161"/>
                </a:solidFill>
              </a:defRPr>
            </a:lvl1pPr>
            <a:lvl2pPr lvl="1" algn="l" rtl="0">
              <a:lnSpc>
                <a:spcPct val="115000"/>
              </a:lnSpc>
              <a:spcBef>
                <a:spcPts val="0"/>
              </a:spcBef>
              <a:spcAft>
                <a:spcPts val="1600"/>
              </a:spcAft>
              <a:buClr>
                <a:srgbClr val="616161"/>
              </a:buClr>
              <a:buSzPct val="100000"/>
              <a:defRPr sz="1600">
                <a:solidFill>
                  <a:srgbClr val="616161"/>
                </a:solidFill>
              </a:defRPr>
            </a:lvl2pPr>
            <a:lvl3pPr lvl="2" algn="l" rtl="0">
              <a:lnSpc>
                <a:spcPct val="115000"/>
              </a:lnSpc>
              <a:spcBef>
                <a:spcPts val="0"/>
              </a:spcBef>
              <a:spcAft>
                <a:spcPts val="1600"/>
              </a:spcAft>
              <a:buClr>
                <a:srgbClr val="616161"/>
              </a:buClr>
              <a:buSzPct val="100000"/>
              <a:defRPr sz="1600">
                <a:solidFill>
                  <a:srgbClr val="616161"/>
                </a:solidFill>
              </a:defRPr>
            </a:lvl3pPr>
            <a:lvl4pPr lvl="3" algn="l" rtl="0">
              <a:lnSpc>
                <a:spcPct val="115000"/>
              </a:lnSpc>
              <a:spcBef>
                <a:spcPts val="0"/>
              </a:spcBef>
              <a:spcAft>
                <a:spcPts val="1600"/>
              </a:spcAft>
              <a:buClr>
                <a:srgbClr val="616161"/>
              </a:buClr>
              <a:buSzPct val="100000"/>
              <a:defRPr sz="1600">
                <a:solidFill>
                  <a:srgbClr val="616161"/>
                </a:solidFill>
              </a:defRPr>
            </a:lvl4pPr>
            <a:lvl5pPr lvl="4" algn="l" rtl="0">
              <a:lnSpc>
                <a:spcPct val="115000"/>
              </a:lnSpc>
              <a:spcBef>
                <a:spcPts val="0"/>
              </a:spcBef>
              <a:spcAft>
                <a:spcPts val="1600"/>
              </a:spcAft>
              <a:buClr>
                <a:srgbClr val="616161"/>
              </a:buClr>
              <a:buSzPct val="100000"/>
              <a:defRPr sz="1600">
                <a:solidFill>
                  <a:srgbClr val="616161"/>
                </a:solidFill>
              </a:defRPr>
            </a:lvl5pPr>
            <a:lvl6pPr lvl="5" algn="l" rtl="0">
              <a:lnSpc>
                <a:spcPct val="115000"/>
              </a:lnSpc>
              <a:spcBef>
                <a:spcPts val="0"/>
              </a:spcBef>
              <a:spcAft>
                <a:spcPts val="1600"/>
              </a:spcAft>
              <a:buClr>
                <a:srgbClr val="616161"/>
              </a:buClr>
              <a:buSzPct val="100000"/>
              <a:defRPr sz="1600">
                <a:solidFill>
                  <a:srgbClr val="616161"/>
                </a:solidFill>
              </a:defRPr>
            </a:lvl6pPr>
            <a:lvl7pPr lvl="6" algn="l" rtl="0">
              <a:lnSpc>
                <a:spcPct val="115000"/>
              </a:lnSpc>
              <a:spcBef>
                <a:spcPts val="0"/>
              </a:spcBef>
              <a:spcAft>
                <a:spcPts val="1600"/>
              </a:spcAft>
              <a:buClr>
                <a:srgbClr val="616161"/>
              </a:buClr>
              <a:buSzPct val="100000"/>
              <a:defRPr sz="1600">
                <a:solidFill>
                  <a:srgbClr val="616161"/>
                </a:solidFill>
              </a:defRPr>
            </a:lvl7pPr>
            <a:lvl8pPr lvl="7" algn="l" rtl="0">
              <a:lnSpc>
                <a:spcPct val="115000"/>
              </a:lnSpc>
              <a:spcBef>
                <a:spcPts val="0"/>
              </a:spcBef>
              <a:spcAft>
                <a:spcPts val="1600"/>
              </a:spcAft>
              <a:buClr>
                <a:srgbClr val="616161"/>
              </a:buClr>
              <a:buSzPct val="100000"/>
              <a:defRPr sz="1600">
                <a:solidFill>
                  <a:srgbClr val="616161"/>
                </a:solidFill>
              </a:defRPr>
            </a:lvl8pPr>
            <a:lvl9pPr lvl="8" algn="l" rtl="0">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85" name="Shape 85"/>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2">
    <p:spTree>
      <p:nvGrpSpPr>
        <p:cNvPr id="1" name="Shape 86"/>
        <p:cNvGrpSpPr/>
        <p:nvPr/>
      </p:nvGrpSpPr>
      <p:grpSpPr>
        <a:xfrm>
          <a:off x="0" y="0"/>
          <a:ext cx="0" cy="0"/>
          <a:chOff x="0" y="0"/>
          <a:chExt cx="0" cy="0"/>
        </a:xfrm>
      </p:grpSpPr>
      <p:sp>
        <p:nvSpPr>
          <p:cNvPr id="87" name="Shape 87"/>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rot="5400000">
            <a:off x="714197" y="47725"/>
            <a:ext cx="857400" cy="762000"/>
          </a:xfrm>
          <a:prstGeom prst="triangle">
            <a:avLst>
              <a:gd name="adj" fmla="val 50000"/>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rot="-5400000" flipH="1">
            <a:off x="928671" y="-166420"/>
            <a:ext cx="428700" cy="762000"/>
          </a:xfrm>
          <a:prstGeom prst="rtTriangle">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txBox="1">
            <a:spLocks noGrp="1"/>
          </p:cNvSpPr>
          <p:nvPr>
            <p:ph type="title"/>
          </p:nvPr>
        </p:nvSpPr>
        <p:spPr>
          <a:xfrm>
            <a:off x="762025" y="1189150"/>
            <a:ext cx="7620000" cy="857400"/>
          </a:xfrm>
          <a:prstGeom prst="rect">
            <a:avLst/>
          </a:prstGeom>
          <a:noFill/>
        </p:spPr>
        <p:txBody>
          <a:bodyPr lIns="91425" tIns="91425" rIns="91425" bIns="91425" anchor="b" anchorCtr="0"/>
          <a:lstStyle>
            <a:lvl1pPr lvl="0" algn="l" rtl="0">
              <a:lnSpc>
                <a:spcPct val="100000"/>
              </a:lnSpc>
              <a:spcBef>
                <a:spcPts val="0"/>
              </a:spcBef>
              <a:spcAft>
                <a:spcPts val="0"/>
              </a:spcAft>
              <a:buNone/>
              <a:defRPr sz="3600" b="1">
                <a:solidFill>
                  <a:srgbClr val="212121"/>
                </a:solidFill>
              </a:defRPr>
            </a:lvl1pPr>
            <a:lvl2pPr lvl="1" algn="l" rtl="0">
              <a:lnSpc>
                <a:spcPct val="100000"/>
              </a:lnSpc>
              <a:spcBef>
                <a:spcPts val="0"/>
              </a:spcBef>
              <a:spcAft>
                <a:spcPts val="0"/>
              </a:spcAft>
              <a:buNone/>
              <a:defRPr sz="3600" b="1">
                <a:solidFill>
                  <a:srgbClr val="212121"/>
                </a:solidFill>
              </a:defRPr>
            </a:lvl2pPr>
            <a:lvl3pPr lvl="2" algn="l" rtl="0">
              <a:lnSpc>
                <a:spcPct val="100000"/>
              </a:lnSpc>
              <a:spcBef>
                <a:spcPts val="0"/>
              </a:spcBef>
              <a:spcAft>
                <a:spcPts val="0"/>
              </a:spcAft>
              <a:buNone/>
              <a:defRPr sz="3600" b="1">
                <a:solidFill>
                  <a:srgbClr val="212121"/>
                </a:solidFill>
              </a:defRPr>
            </a:lvl3pPr>
            <a:lvl4pPr lvl="3" algn="l" rtl="0">
              <a:lnSpc>
                <a:spcPct val="100000"/>
              </a:lnSpc>
              <a:spcBef>
                <a:spcPts val="0"/>
              </a:spcBef>
              <a:spcAft>
                <a:spcPts val="0"/>
              </a:spcAft>
              <a:buNone/>
              <a:defRPr sz="3600" b="1">
                <a:solidFill>
                  <a:srgbClr val="212121"/>
                </a:solidFill>
              </a:defRPr>
            </a:lvl4pPr>
            <a:lvl5pPr lvl="4" algn="l" rtl="0">
              <a:lnSpc>
                <a:spcPct val="100000"/>
              </a:lnSpc>
              <a:spcBef>
                <a:spcPts val="0"/>
              </a:spcBef>
              <a:spcAft>
                <a:spcPts val="0"/>
              </a:spcAft>
              <a:buNone/>
              <a:defRPr sz="3600" b="1">
                <a:solidFill>
                  <a:srgbClr val="212121"/>
                </a:solidFill>
              </a:defRPr>
            </a:lvl5pPr>
            <a:lvl6pPr lvl="5" algn="l" rtl="0">
              <a:lnSpc>
                <a:spcPct val="100000"/>
              </a:lnSpc>
              <a:spcBef>
                <a:spcPts val="0"/>
              </a:spcBef>
              <a:spcAft>
                <a:spcPts val="0"/>
              </a:spcAft>
              <a:buNone/>
              <a:defRPr sz="3600" b="1">
                <a:solidFill>
                  <a:srgbClr val="212121"/>
                </a:solidFill>
              </a:defRPr>
            </a:lvl6pPr>
            <a:lvl7pPr lvl="6" algn="l" rtl="0">
              <a:lnSpc>
                <a:spcPct val="100000"/>
              </a:lnSpc>
              <a:spcBef>
                <a:spcPts val="0"/>
              </a:spcBef>
              <a:spcAft>
                <a:spcPts val="0"/>
              </a:spcAft>
              <a:buNone/>
              <a:defRPr sz="3600" b="1">
                <a:solidFill>
                  <a:srgbClr val="212121"/>
                </a:solidFill>
              </a:defRPr>
            </a:lvl7pPr>
            <a:lvl8pPr lvl="7" algn="l" rtl="0">
              <a:lnSpc>
                <a:spcPct val="100000"/>
              </a:lnSpc>
              <a:spcBef>
                <a:spcPts val="0"/>
              </a:spcBef>
              <a:spcAft>
                <a:spcPts val="0"/>
              </a:spcAft>
              <a:buNone/>
              <a:defRPr sz="3600" b="1">
                <a:solidFill>
                  <a:srgbClr val="212121"/>
                </a:solidFill>
              </a:defRPr>
            </a:lvl8pPr>
            <a:lvl9pPr lvl="8" algn="l" rtl="0">
              <a:lnSpc>
                <a:spcPct val="100000"/>
              </a:lnSpc>
              <a:spcBef>
                <a:spcPts val="0"/>
              </a:spcBef>
              <a:spcAft>
                <a:spcPts val="0"/>
              </a:spcAft>
              <a:buNone/>
              <a:defRPr sz="3600" b="1">
                <a:solidFill>
                  <a:srgbClr val="212121"/>
                </a:solidFill>
              </a:defRPr>
            </a:lvl9pPr>
          </a:lstStyle>
          <a:p>
            <a:endParaRPr/>
          </a:p>
        </p:txBody>
      </p:sp>
      <p:sp>
        <p:nvSpPr>
          <p:cNvPr id="91" name="Shape 91"/>
          <p:cNvSpPr txBox="1">
            <a:spLocks noGrp="1"/>
          </p:cNvSpPr>
          <p:nvPr>
            <p:ph type="body" idx="1"/>
          </p:nvPr>
        </p:nvSpPr>
        <p:spPr>
          <a:xfrm>
            <a:off x="762025" y="2253000"/>
            <a:ext cx="7620000" cy="2334600"/>
          </a:xfrm>
          <a:prstGeom prst="rect">
            <a:avLst/>
          </a:prstGeom>
          <a:noFill/>
        </p:spPr>
        <p:txBody>
          <a:bodyPr lIns="91425" tIns="91425" rIns="91425" bIns="91425" anchor="t" anchorCtr="0"/>
          <a:lstStyle>
            <a:lvl1pPr lvl="0" algn="l" rtl="0">
              <a:lnSpc>
                <a:spcPct val="115000"/>
              </a:lnSpc>
              <a:spcBef>
                <a:spcPts val="0"/>
              </a:spcBef>
              <a:spcAft>
                <a:spcPts val="1600"/>
              </a:spcAft>
              <a:buClr>
                <a:srgbClr val="616161"/>
              </a:buClr>
              <a:buSzPct val="100000"/>
              <a:defRPr sz="2000">
                <a:solidFill>
                  <a:srgbClr val="616161"/>
                </a:solidFill>
              </a:defRPr>
            </a:lvl1pPr>
            <a:lvl2pPr lvl="1" algn="l" rtl="0">
              <a:lnSpc>
                <a:spcPct val="115000"/>
              </a:lnSpc>
              <a:spcBef>
                <a:spcPts val="0"/>
              </a:spcBef>
              <a:spcAft>
                <a:spcPts val="1600"/>
              </a:spcAft>
              <a:buClr>
                <a:srgbClr val="616161"/>
              </a:buClr>
              <a:buSzPct val="100000"/>
              <a:defRPr sz="1600">
                <a:solidFill>
                  <a:srgbClr val="616161"/>
                </a:solidFill>
              </a:defRPr>
            </a:lvl2pPr>
            <a:lvl3pPr lvl="2" algn="l" rtl="0">
              <a:lnSpc>
                <a:spcPct val="115000"/>
              </a:lnSpc>
              <a:spcBef>
                <a:spcPts val="0"/>
              </a:spcBef>
              <a:spcAft>
                <a:spcPts val="1600"/>
              </a:spcAft>
              <a:buClr>
                <a:srgbClr val="616161"/>
              </a:buClr>
              <a:buSzPct val="100000"/>
              <a:defRPr sz="1600">
                <a:solidFill>
                  <a:srgbClr val="616161"/>
                </a:solidFill>
              </a:defRPr>
            </a:lvl3pPr>
            <a:lvl4pPr lvl="3" algn="l" rtl="0">
              <a:lnSpc>
                <a:spcPct val="115000"/>
              </a:lnSpc>
              <a:spcBef>
                <a:spcPts val="0"/>
              </a:spcBef>
              <a:spcAft>
                <a:spcPts val="1600"/>
              </a:spcAft>
              <a:buClr>
                <a:srgbClr val="616161"/>
              </a:buClr>
              <a:buSzPct val="100000"/>
              <a:defRPr sz="1600">
                <a:solidFill>
                  <a:srgbClr val="616161"/>
                </a:solidFill>
              </a:defRPr>
            </a:lvl4pPr>
            <a:lvl5pPr lvl="4" algn="l" rtl="0">
              <a:lnSpc>
                <a:spcPct val="115000"/>
              </a:lnSpc>
              <a:spcBef>
                <a:spcPts val="0"/>
              </a:spcBef>
              <a:spcAft>
                <a:spcPts val="1600"/>
              </a:spcAft>
              <a:buClr>
                <a:srgbClr val="616161"/>
              </a:buClr>
              <a:buSzPct val="100000"/>
              <a:defRPr sz="1600">
                <a:solidFill>
                  <a:srgbClr val="616161"/>
                </a:solidFill>
              </a:defRPr>
            </a:lvl5pPr>
            <a:lvl6pPr lvl="5" algn="l" rtl="0">
              <a:lnSpc>
                <a:spcPct val="115000"/>
              </a:lnSpc>
              <a:spcBef>
                <a:spcPts val="0"/>
              </a:spcBef>
              <a:spcAft>
                <a:spcPts val="1600"/>
              </a:spcAft>
              <a:buClr>
                <a:srgbClr val="616161"/>
              </a:buClr>
              <a:buSzPct val="100000"/>
              <a:defRPr sz="1600">
                <a:solidFill>
                  <a:srgbClr val="616161"/>
                </a:solidFill>
              </a:defRPr>
            </a:lvl6pPr>
            <a:lvl7pPr lvl="6" algn="l" rtl="0">
              <a:lnSpc>
                <a:spcPct val="115000"/>
              </a:lnSpc>
              <a:spcBef>
                <a:spcPts val="0"/>
              </a:spcBef>
              <a:spcAft>
                <a:spcPts val="1600"/>
              </a:spcAft>
              <a:buClr>
                <a:srgbClr val="616161"/>
              </a:buClr>
              <a:buSzPct val="100000"/>
              <a:defRPr sz="1600">
                <a:solidFill>
                  <a:srgbClr val="616161"/>
                </a:solidFill>
              </a:defRPr>
            </a:lvl7pPr>
            <a:lvl8pPr lvl="7" algn="l" rtl="0">
              <a:lnSpc>
                <a:spcPct val="115000"/>
              </a:lnSpc>
              <a:spcBef>
                <a:spcPts val="0"/>
              </a:spcBef>
              <a:spcAft>
                <a:spcPts val="1600"/>
              </a:spcAft>
              <a:buClr>
                <a:srgbClr val="616161"/>
              </a:buClr>
              <a:buSzPct val="100000"/>
              <a:defRPr sz="1600">
                <a:solidFill>
                  <a:srgbClr val="616161"/>
                </a:solidFill>
              </a:defRPr>
            </a:lvl8pPr>
            <a:lvl9pPr lvl="8" algn="l" rtl="0">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92" name="Shape 92"/>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93"/>
        <p:cNvGrpSpPr/>
        <p:nvPr/>
      </p:nvGrpSpPr>
      <p:grpSpPr>
        <a:xfrm>
          <a:off x="0" y="0"/>
          <a:ext cx="0" cy="0"/>
          <a:chOff x="0" y="0"/>
          <a:chExt cx="0" cy="0"/>
        </a:xfrm>
      </p:grpSpPr>
      <p:sp>
        <p:nvSpPr>
          <p:cNvPr id="94" name="Shape 94"/>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rot="5400000">
            <a:off x="714197" y="47725"/>
            <a:ext cx="857400" cy="762000"/>
          </a:xfrm>
          <a:prstGeom prst="triangle">
            <a:avLst>
              <a:gd name="adj" fmla="val 50000"/>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rot="-5400000" flipH="1">
            <a:off x="928671" y="-166420"/>
            <a:ext cx="428700" cy="762000"/>
          </a:xfrm>
          <a:prstGeom prst="rtTriangle">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txBox="1">
            <a:spLocks noGrp="1"/>
          </p:cNvSpPr>
          <p:nvPr>
            <p:ph type="title"/>
          </p:nvPr>
        </p:nvSpPr>
        <p:spPr>
          <a:xfrm>
            <a:off x="762025" y="1189150"/>
            <a:ext cx="7620000" cy="857400"/>
          </a:xfrm>
          <a:prstGeom prst="rect">
            <a:avLst/>
          </a:prstGeom>
          <a:noFill/>
        </p:spPr>
        <p:txBody>
          <a:bodyPr lIns="91425" tIns="91425" rIns="91425" bIns="91425" anchor="b" anchorCtr="0"/>
          <a:lstStyle>
            <a:lvl1pPr lvl="0" algn="l" rtl="0">
              <a:lnSpc>
                <a:spcPct val="100000"/>
              </a:lnSpc>
              <a:spcBef>
                <a:spcPts val="0"/>
              </a:spcBef>
              <a:spcAft>
                <a:spcPts val="0"/>
              </a:spcAft>
              <a:buNone/>
              <a:defRPr sz="3600" b="1">
                <a:solidFill>
                  <a:srgbClr val="212121"/>
                </a:solidFill>
              </a:defRPr>
            </a:lvl1pPr>
            <a:lvl2pPr lvl="1" algn="l" rtl="0">
              <a:lnSpc>
                <a:spcPct val="100000"/>
              </a:lnSpc>
              <a:spcBef>
                <a:spcPts val="0"/>
              </a:spcBef>
              <a:spcAft>
                <a:spcPts val="0"/>
              </a:spcAft>
              <a:buNone/>
              <a:defRPr sz="3600" b="1">
                <a:solidFill>
                  <a:srgbClr val="212121"/>
                </a:solidFill>
              </a:defRPr>
            </a:lvl2pPr>
            <a:lvl3pPr lvl="2" algn="l" rtl="0">
              <a:lnSpc>
                <a:spcPct val="100000"/>
              </a:lnSpc>
              <a:spcBef>
                <a:spcPts val="0"/>
              </a:spcBef>
              <a:spcAft>
                <a:spcPts val="0"/>
              </a:spcAft>
              <a:buNone/>
              <a:defRPr sz="3600" b="1">
                <a:solidFill>
                  <a:srgbClr val="212121"/>
                </a:solidFill>
              </a:defRPr>
            </a:lvl3pPr>
            <a:lvl4pPr lvl="3" algn="l" rtl="0">
              <a:lnSpc>
                <a:spcPct val="100000"/>
              </a:lnSpc>
              <a:spcBef>
                <a:spcPts val="0"/>
              </a:spcBef>
              <a:spcAft>
                <a:spcPts val="0"/>
              </a:spcAft>
              <a:buNone/>
              <a:defRPr sz="3600" b="1">
                <a:solidFill>
                  <a:srgbClr val="212121"/>
                </a:solidFill>
              </a:defRPr>
            </a:lvl4pPr>
            <a:lvl5pPr lvl="4" algn="l" rtl="0">
              <a:lnSpc>
                <a:spcPct val="100000"/>
              </a:lnSpc>
              <a:spcBef>
                <a:spcPts val="0"/>
              </a:spcBef>
              <a:spcAft>
                <a:spcPts val="0"/>
              </a:spcAft>
              <a:buNone/>
              <a:defRPr sz="3600" b="1">
                <a:solidFill>
                  <a:srgbClr val="212121"/>
                </a:solidFill>
              </a:defRPr>
            </a:lvl5pPr>
            <a:lvl6pPr lvl="5" algn="l" rtl="0">
              <a:lnSpc>
                <a:spcPct val="100000"/>
              </a:lnSpc>
              <a:spcBef>
                <a:spcPts val="0"/>
              </a:spcBef>
              <a:spcAft>
                <a:spcPts val="0"/>
              </a:spcAft>
              <a:buNone/>
              <a:defRPr sz="3600" b="1">
                <a:solidFill>
                  <a:srgbClr val="212121"/>
                </a:solidFill>
              </a:defRPr>
            </a:lvl6pPr>
            <a:lvl7pPr lvl="6" algn="l" rtl="0">
              <a:lnSpc>
                <a:spcPct val="100000"/>
              </a:lnSpc>
              <a:spcBef>
                <a:spcPts val="0"/>
              </a:spcBef>
              <a:spcAft>
                <a:spcPts val="0"/>
              </a:spcAft>
              <a:buNone/>
              <a:defRPr sz="3600" b="1">
                <a:solidFill>
                  <a:srgbClr val="212121"/>
                </a:solidFill>
              </a:defRPr>
            </a:lvl7pPr>
            <a:lvl8pPr lvl="7" algn="l" rtl="0">
              <a:lnSpc>
                <a:spcPct val="100000"/>
              </a:lnSpc>
              <a:spcBef>
                <a:spcPts val="0"/>
              </a:spcBef>
              <a:spcAft>
                <a:spcPts val="0"/>
              </a:spcAft>
              <a:buNone/>
              <a:defRPr sz="3600" b="1">
                <a:solidFill>
                  <a:srgbClr val="212121"/>
                </a:solidFill>
              </a:defRPr>
            </a:lvl8pPr>
            <a:lvl9pPr lvl="8" algn="l" rtl="0">
              <a:lnSpc>
                <a:spcPct val="100000"/>
              </a:lnSpc>
              <a:spcBef>
                <a:spcPts val="0"/>
              </a:spcBef>
              <a:spcAft>
                <a:spcPts val="0"/>
              </a:spcAft>
              <a:buNone/>
              <a:defRPr sz="3600" b="1">
                <a:solidFill>
                  <a:srgbClr val="212121"/>
                </a:solidFill>
              </a:defRPr>
            </a:lvl9pPr>
          </a:lstStyle>
          <a:p>
            <a:endParaRPr/>
          </a:p>
        </p:txBody>
      </p:sp>
      <p:sp>
        <p:nvSpPr>
          <p:cNvPr id="98" name="Shape 98"/>
          <p:cNvSpPr txBox="1">
            <a:spLocks noGrp="1"/>
          </p:cNvSpPr>
          <p:nvPr>
            <p:ph type="body" idx="1"/>
          </p:nvPr>
        </p:nvSpPr>
        <p:spPr>
          <a:xfrm>
            <a:off x="762025" y="2253000"/>
            <a:ext cx="7620000" cy="2334600"/>
          </a:xfrm>
          <a:prstGeom prst="rect">
            <a:avLst/>
          </a:prstGeom>
          <a:noFill/>
        </p:spPr>
        <p:txBody>
          <a:bodyPr lIns="91425" tIns="91425" rIns="91425" bIns="91425" anchor="t" anchorCtr="0"/>
          <a:lstStyle>
            <a:lvl1pPr lvl="0" algn="l" rtl="0">
              <a:lnSpc>
                <a:spcPct val="115000"/>
              </a:lnSpc>
              <a:spcBef>
                <a:spcPts val="0"/>
              </a:spcBef>
              <a:spcAft>
                <a:spcPts val="1600"/>
              </a:spcAft>
              <a:buClr>
                <a:srgbClr val="616161"/>
              </a:buClr>
              <a:buSzPct val="100000"/>
              <a:defRPr sz="2000">
                <a:solidFill>
                  <a:srgbClr val="616161"/>
                </a:solidFill>
              </a:defRPr>
            </a:lvl1pPr>
            <a:lvl2pPr lvl="1" algn="l" rtl="0">
              <a:lnSpc>
                <a:spcPct val="115000"/>
              </a:lnSpc>
              <a:spcBef>
                <a:spcPts val="0"/>
              </a:spcBef>
              <a:spcAft>
                <a:spcPts val="1600"/>
              </a:spcAft>
              <a:buClr>
                <a:srgbClr val="616161"/>
              </a:buClr>
              <a:buSzPct val="100000"/>
              <a:defRPr sz="1600">
                <a:solidFill>
                  <a:srgbClr val="616161"/>
                </a:solidFill>
              </a:defRPr>
            </a:lvl2pPr>
            <a:lvl3pPr lvl="2" algn="l" rtl="0">
              <a:lnSpc>
                <a:spcPct val="115000"/>
              </a:lnSpc>
              <a:spcBef>
                <a:spcPts val="0"/>
              </a:spcBef>
              <a:spcAft>
                <a:spcPts val="1600"/>
              </a:spcAft>
              <a:buClr>
                <a:srgbClr val="616161"/>
              </a:buClr>
              <a:buSzPct val="100000"/>
              <a:defRPr sz="1600">
                <a:solidFill>
                  <a:srgbClr val="616161"/>
                </a:solidFill>
              </a:defRPr>
            </a:lvl3pPr>
            <a:lvl4pPr lvl="3" algn="l" rtl="0">
              <a:lnSpc>
                <a:spcPct val="115000"/>
              </a:lnSpc>
              <a:spcBef>
                <a:spcPts val="0"/>
              </a:spcBef>
              <a:spcAft>
                <a:spcPts val="1600"/>
              </a:spcAft>
              <a:buClr>
                <a:srgbClr val="616161"/>
              </a:buClr>
              <a:buSzPct val="100000"/>
              <a:defRPr sz="1600">
                <a:solidFill>
                  <a:srgbClr val="616161"/>
                </a:solidFill>
              </a:defRPr>
            </a:lvl4pPr>
            <a:lvl5pPr lvl="4" algn="l" rtl="0">
              <a:lnSpc>
                <a:spcPct val="115000"/>
              </a:lnSpc>
              <a:spcBef>
                <a:spcPts val="0"/>
              </a:spcBef>
              <a:spcAft>
                <a:spcPts val="1600"/>
              </a:spcAft>
              <a:buClr>
                <a:srgbClr val="616161"/>
              </a:buClr>
              <a:buSzPct val="100000"/>
              <a:defRPr sz="1600">
                <a:solidFill>
                  <a:srgbClr val="616161"/>
                </a:solidFill>
              </a:defRPr>
            </a:lvl5pPr>
            <a:lvl6pPr lvl="5" algn="l" rtl="0">
              <a:lnSpc>
                <a:spcPct val="115000"/>
              </a:lnSpc>
              <a:spcBef>
                <a:spcPts val="0"/>
              </a:spcBef>
              <a:spcAft>
                <a:spcPts val="1600"/>
              </a:spcAft>
              <a:buClr>
                <a:srgbClr val="616161"/>
              </a:buClr>
              <a:buSzPct val="100000"/>
              <a:defRPr sz="1600">
                <a:solidFill>
                  <a:srgbClr val="616161"/>
                </a:solidFill>
              </a:defRPr>
            </a:lvl6pPr>
            <a:lvl7pPr lvl="6" algn="l" rtl="0">
              <a:lnSpc>
                <a:spcPct val="115000"/>
              </a:lnSpc>
              <a:spcBef>
                <a:spcPts val="0"/>
              </a:spcBef>
              <a:spcAft>
                <a:spcPts val="1600"/>
              </a:spcAft>
              <a:buClr>
                <a:srgbClr val="616161"/>
              </a:buClr>
              <a:buSzPct val="100000"/>
              <a:defRPr sz="1600">
                <a:solidFill>
                  <a:srgbClr val="616161"/>
                </a:solidFill>
              </a:defRPr>
            </a:lvl7pPr>
            <a:lvl8pPr lvl="7" algn="l" rtl="0">
              <a:lnSpc>
                <a:spcPct val="115000"/>
              </a:lnSpc>
              <a:spcBef>
                <a:spcPts val="0"/>
              </a:spcBef>
              <a:spcAft>
                <a:spcPts val="1600"/>
              </a:spcAft>
              <a:buClr>
                <a:srgbClr val="616161"/>
              </a:buClr>
              <a:buSzPct val="100000"/>
              <a:defRPr sz="1600">
                <a:solidFill>
                  <a:srgbClr val="616161"/>
                </a:solidFill>
              </a:defRPr>
            </a:lvl8pPr>
            <a:lvl9pPr lvl="8" algn="l" rtl="0">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99" name="Shape 99"/>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00"/>
        <p:cNvGrpSpPr/>
        <p:nvPr/>
      </p:nvGrpSpPr>
      <p:grpSpPr>
        <a:xfrm>
          <a:off x="0" y="0"/>
          <a:ext cx="0" cy="0"/>
          <a:chOff x="0" y="0"/>
          <a:chExt cx="0" cy="0"/>
        </a:xfrm>
      </p:grpSpPr>
      <p:sp>
        <p:nvSpPr>
          <p:cNvPr id="101" name="Shape 101"/>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5400000">
            <a:off x="714197" y="47725"/>
            <a:ext cx="857400" cy="762000"/>
          </a:xfrm>
          <a:prstGeom prst="triangle">
            <a:avLst>
              <a:gd name="adj" fmla="val 50000"/>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rot="-5400000" flipH="1">
            <a:off x="928671" y="-166420"/>
            <a:ext cx="428700" cy="762000"/>
          </a:xfrm>
          <a:prstGeom prst="rtTriangle">
            <a:avLst/>
          </a:prstGeom>
          <a:solidFill>
            <a:srgbClr val="EAD1D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txBox="1">
            <a:spLocks noGrp="1"/>
          </p:cNvSpPr>
          <p:nvPr>
            <p:ph type="title"/>
          </p:nvPr>
        </p:nvSpPr>
        <p:spPr>
          <a:xfrm>
            <a:off x="762025" y="1189150"/>
            <a:ext cx="7620000" cy="857400"/>
          </a:xfrm>
          <a:prstGeom prst="rect">
            <a:avLst/>
          </a:prstGeom>
          <a:noFill/>
        </p:spPr>
        <p:txBody>
          <a:bodyPr lIns="91425" tIns="91425" rIns="91425" bIns="91425" anchor="b" anchorCtr="0"/>
          <a:lstStyle>
            <a:lvl1pPr lvl="0" algn="l" rtl="0">
              <a:lnSpc>
                <a:spcPct val="100000"/>
              </a:lnSpc>
              <a:spcBef>
                <a:spcPts val="0"/>
              </a:spcBef>
              <a:spcAft>
                <a:spcPts val="0"/>
              </a:spcAft>
              <a:buNone/>
              <a:defRPr sz="3600" b="1">
                <a:solidFill>
                  <a:srgbClr val="212121"/>
                </a:solidFill>
              </a:defRPr>
            </a:lvl1pPr>
            <a:lvl2pPr lvl="1" algn="l" rtl="0">
              <a:lnSpc>
                <a:spcPct val="100000"/>
              </a:lnSpc>
              <a:spcBef>
                <a:spcPts val="0"/>
              </a:spcBef>
              <a:spcAft>
                <a:spcPts val="0"/>
              </a:spcAft>
              <a:buNone/>
              <a:defRPr sz="3600" b="1">
                <a:solidFill>
                  <a:srgbClr val="212121"/>
                </a:solidFill>
              </a:defRPr>
            </a:lvl2pPr>
            <a:lvl3pPr lvl="2" algn="l" rtl="0">
              <a:lnSpc>
                <a:spcPct val="100000"/>
              </a:lnSpc>
              <a:spcBef>
                <a:spcPts val="0"/>
              </a:spcBef>
              <a:spcAft>
                <a:spcPts val="0"/>
              </a:spcAft>
              <a:buNone/>
              <a:defRPr sz="3600" b="1">
                <a:solidFill>
                  <a:srgbClr val="212121"/>
                </a:solidFill>
              </a:defRPr>
            </a:lvl3pPr>
            <a:lvl4pPr lvl="3" algn="l" rtl="0">
              <a:lnSpc>
                <a:spcPct val="100000"/>
              </a:lnSpc>
              <a:spcBef>
                <a:spcPts val="0"/>
              </a:spcBef>
              <a:spcAft>
                <a:spcPts val="0"/>
              </a:spcAft>
              <a:buNone/>
              <a:defRPr sz="3600" b="1">
                <a:solidFill>
                  <a:srgbClr val="212121"/>
                </a:solidFill>
              </a:defRPr>
            </a:lvl4pPr>
            <a:lvl5pPr lvl="4" algn="l" rtl="0">
              <a:lnSpc>
                <a:spcPct val="100000"/>
              </a:lnSpc>
              <a:spcBef>
                <a:spcPts val="0"/>
              </a:spcBef>
              <a:spcAft>
                <a:spcPts val="0"/>
              </a:spcAft>
              <a:buNone/>
              <a:defRPr sz="3600" b="1">
                <a:solidFill>
                  <a:srgbClr val="212121"/>
                </a:solidFill>
              </a:defRPr>
            </a:lvl5pPr>
            <a:lvl6pPr lvl="5" algn="l" rtl="0">
              <a:lnSpc>
                <a:spcPct val="100000"/>
              </a:lnSpc>
              <a:spcBef>
                <a:spcPts val="0"/>
              </a:spcBef>
              <a:spcAft>
                <a:spcPts val="0"/>
              </a:spcAft>
              <a:buNone/>
              <a:defRPr sz="3600" b="1">
                <a:solidFill>
                  <a:srgbClr val="212121"/>
                </a:solidFill>
              </a:defRPr>
            </a:lvl6pPr>
            <a:lvl7pPr lvl="6" algn="l" rtl="0">
              <a:lnSpc>
                <a:spcPct val="100000"/>
              </a:lnSpc>
              <a:spcBef>
                <a:spcPts val="0"/>
              </a:spcBef>
              <a:spcAft>
                <a:spcPts val="0"/>
              </a:spcAft>
              <a:buNone/>
              <a:defRPr sz="3600" b="1">
                <a:solidFill>
                  <a:srgbClr val="212121"/>
                </a:solidFill>
              </a:defRPr>
            </a:lvl7pPr>
            <a:lvl8pPr lvl="7" algn="l" rtl="0">
              <a:lnSpc>
                <a:spcPct val="100000"/>
              </a:lnSpc>
              <a:spcBef>
                <a:spcPts val="0"/>
              </a:spcBef>
              <a:spcAft>
                <a:spcPts val="0"/>
              </a:spcAft>
              <a:buNone/>
              <a:defRPr sz="3600" b="1">
                <a:solidFill>
                  <a:srgbClr val="212121"/>
                </a:solidFill>
              </a:defRPr>
            </a:lvl8pPr>
            <a:lvl9pPr lvl="8" algn="l" rtl="0">
              <a:lnSpc>
                <a:spcPct val="100000"/>
              </a:lnSpc>
              <a:spcBef>
                <a:spcPts val="0"/>
              </a:spcBef>
              <a:spcAft>
                <a:spcPts val="0"/>
              </a:spcAft>
              <a:buNone/>
              <a:defRPr sz="3600" b="1">
                <a:solidFill>
                  <a:srgbClr val="212121"/>
                </a:solidFill>
              </a:defRPr>
            </a:lvl9pPr>
          </a:lstStyle>
          <a:p>
            <a:endParaRPr/>
          </a:p>
        </p:txBody>
      </p:sp>
      <p:sp>
        <p:nvSpPr>
          <p:cNvPr id="105" name="Shape 105"/>
          <p:cNvSpPr txBox="1">
            <a:spLocks noGrp="1"/>
          </p:cNvSpPr>
          <p:nvPr>
            <p:ph type="body" idx="1"/>
          </p:nvPr>
        </p:nvSpPr>
        <p:spPr>
          <a:xfrm>
            <a:off x="762025" y="2253000"/>
            <a:ext cx="7620000" cy="2334600"/>
          </a:xfrm>
          <a:prstGeom prst="rect">
            <a:avLst/>
          </a:prstGeom>
          <a:noFill/>
        </p:spPr>
        <p:txBody>
          <a:bodyPr lIns="91425" tIns="91425" rIns="91425" bIns="91425" anchor="t" anchorCtr="0"/>
          <a:lstStyle>
            <a:lvl1pPr lvl="0" algn="l" rtl="0">
              <a:lnSpc>
                <a:spcPct val="115000"/>
              </a:lnSpc>
              <a:spcBef>
                <a:spcPts val="0"/>
              </a:spcBef>
              <a:spcAft>
                <a:spcPts val="1600"/>
              </a:spcAft>
              <a:buClr>
                <a:srgbClr val="616161"/>
              </a:buClr>
              <a:buSzPct val="100000"/>
              <a:defRPr sz="2000">
                <a:solidFill>
                  <a:srgbClr val="616161"/>
                </a:solidFill>
              </a:defRPr>
            </a:lvl1pPr>
            <a:lvl2pPr lvl="1" algn="l" rtl="0">
              <a:lnSpc>
                <a:spcPct val="115000"/>
              </a:lnSpc>
              <a:spcBef>
                <a:spcPts val="0"/>
              </a:spcBef>
              <a:spcAft>
                <a:spcPts val="1600"/>
              </a:spcAft>
              <a:buClr>
                <a:srgbClr val="616161"/>
              </a:buClr>
              <a:buSzPct val="100000"/>
              <a:defRPr sz="1600">
                <a:solidFill>
                  <a:srgbClr val="616161"/>
                </a:solidFill>
              </a:defRPr>
            </a:lvl2pPr>
            <a:lvl3pPr lvl="2" algn="l" rtl="0">
              <a:lnSpc>
                <a:spcPct val="115000"/>
              </a:lnSpc>
              <a:spcBef>
                <a:spcPts val="0"/>
              </a:spcBef>
              <a:spcAft>
                <a:spcPts val="1600"/>
              </a:spcAft>
              <a:buClr>
                <a:srgbClr val="616161"/>
              </a:buClr>
              <a:buSzPct val="100000"/>
              <a:defRPr sz="1600">
                <a:solidFill>
                  <a:srgbClr val="616161"/>
                </a:solidFill>
              </a:defRPr>
            </a:lvl3pPr>
            <a:lvl4pPr lvl="3" algn="l" rtl="0">
              <a:lnSpc>
                <a:spcPct val="115000"/>
              </a:lnSpc>
              <a:spcBef>
                <a:spcPts val="0"/>
              </a:spcBef>
              <a:spcAft>
                <a:spcPts val="1600"/>
              </a:spcAft>
              <a:buClr>
                <a:srgbClr val="616161"/>
              </a:buClr>
              <a:buSzPct val="100000"/>
              <a:defRPr sz="1600">
                <a:solidFill>
                  <a:srgbClr val="616161"/>
                </a:solidFill>
              </a:defRPr>
            </a:lvl4pPr>
            <a:lvl5pPr lvl="4" algn="l" rtl="0">
              <a:lnSpc>
                <a:spcPct val="115000"/>
              </a:lnSpc>
              <a:spcBef>
                <a:spcPts val="0"/>
              </a:spcBef>
              <a:spcAft>
                <a:spcPts val="1600"/>
              </a:spcAft>
              <a:buClr>
                <a:srgbClr val="616161"/>
              </a:buClr>
              <a:buSzPct val="100000"/>
              <a:defRPr sz="1600">
                <a:solidFill>
                  <a:srgbClr val="616161"/>
                </a:solidFill>
              </a:defRPr>
            </a:lvl5pPr>
            <a:lvl6pPr lvl="5" algn="l" rtl="0">
              <a:lnSpc>
                <a:spcPct val="115000"/>
              </a:lnSpc>
              <a:spcBef>
                <a:spcPts val="0"/>
              </a:spcBef>
              <a:spcAft>
                <a:spcPts val="1600"/>
              </a:spcAft>
              <a:buClr>
                <a:srgbClr val="616161"/>
              </a:buClr>
              <a:buSzPct val="100000"/>
              <a:defRPr sz="1600">
                <a:solidFill>
                  <a:srgbClr val="616161"/>
                </a:solidFill>
              </a:defRPr>
            </a:lvl6pPr>
            <a:lvl7pPr lvl="6" algn="l" rtl="0">
              <a:lnSpc>
                <a:spcPct val="115000"/>
              </a:lnSpc>
              <a:spcBef>
                <a:spcPts val="0"/>
              </a:spcBef>
              <a:spcAft>
                <a:spcPts val="1600"/>
              </a:spcAft>
              <a:buClr>
                <a:srgbClr val="616161"/>
              </a:buClr>
              <a:buSzPct val="100000"/>
              <a:defRPr sz="1600">
                <a:solidFill>
                  <a:srgbClr val="616161"/>
                </a:solidFill>
              </a:defRPr>
            </a:lvl7pPr>
            <a:lvl8pPr lvl="7" algn="l" rtl="0">
              <a:lnSpc>
                <a:spcPct val="115000"/>
              </a:lnSpc>
              <a:spcBef>
                <a:spcPts val="0"/>
              </a:spcBef>
              <a:spcAft>
                <a:spcPts val="1600"/>
              </a:spcAft>
              <a:buClr>
                <a:srgbClr val="616161"/>
              </a:buClr>
              <a:buSzPct val="100000"/>
              <a:defRPr sz="1600">
                <a:solidFill>
                  <a:srgbClr val="616161"/>
                </a:solidFill>
              </a:defRPr>
            </a:lvl8pPr>
            <a:lvl9pPr lvl="8" algn="l" rtl="0">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106" name="Shape 106"/>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8" name="Shape 18"/>
          <p:cNvSpPr txBox="1">
            <a:spLocks noGrp="1"/>
          </p:cNvSpPr>
          <p:nvPr>
            <p:ph type="title"/>
          </p:nvPr>
        </p:nvSpPr>
        <p:spPr>
          <a:xfrm>
            <a:off x="773700" y="1806450"/>
            <a:ext cx="7596600" cy="15306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5" name="Shape 35"/>
          <p:cNvSpPr txBox="1">
            <a:spLocks noGrp="1"/>
          </p:cNvSpPr>
          <p:nvPr>
            <p:ph type="body" idx="1"/>
          </p:nvPr>
        </p:nvSpPr>
        <p:spPr>
          <a:xfrm>
            <a:off x="311700" y="1399399"/>
            <a:ext cx="2808000" cy="2784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490250" y="450150"/>
            <a:ext cx="5878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200" cy="1786200"/>
          </a:xfrm>
          <a:prstGeom prst="rect">
            <a:avLst/>
          </a:prstGeom>
        </p:spPr>
        <p:txBody>
          <a:bodyPr lIns="91425" tIns="91425" rIns="91425" bIns="91425" anchor="b" anchorCtr="0"/>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a:p>
        </p:txBody>
      </p:sp>
      <p:sp>
        <p:nvSpPr>
          <p:cNvPr id="45" name="Shape 45"/>
          <p:cNvSpPr txBox="1">
            <a:spLocks noGrp="1"/>
          </p:cNvSpPr>
          <p:nvPr>
            <p:ph type="subTitle" idx="1"/>
          </p:nvPr>
        </p:nvSpPr>
        <p:spPr>
          <a:xfrm>
            <a:off x="265500" y="2769000"/>
            <a:ext cx="4045200" cy="15741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3044700" y="1444255"/>
            <a:ext cx="3054600" cy="1537199"/>
          </a:xfrm>
          <a:prstGeom prst="rect">
            <a:avLst/>
          </a:prstGeom>
        </p:spPr>
        <p:txBody>
          <a:bodyPr lIns="91425" tIns="91425" rIns="91425" bIns="91425" anchor="b" anchorCtr="0">
            <a:noAutofit/>
          </a:bodyPr>
          <a:lstStyle/>
          <a:p>
            <a:pPr lvl="0">
              <a:spcBef>
                <a:spcPts val="0"/>
              </a:spcBef>
              <a:buNone/>
            </a:pPr>
            <a:r>
              <a:rPr lang="en"/>
              <a:t>Summary of Lessons Learned </a:t>
            </a:r>
          </a:p>
        </p:txBody>
      </p:sp>
      <p:sp>
        <p:nvSpPr>
          <p:cNvPr id="112" name="Shape 112"/>
          <p:cNvSpPr txBox="1">
            <a:spLocks noGrp="1"/>
          </p:cNvSpPr>
          <p:nvPr>
            <p:ph type="subTitle" idx="1"/>
          </p:nvPr>
        </p:nvSpPr>
        <p:spPr>
          <a:xfrm>
            <a:off x="3044700" y="3116580"/>
            <a:ext cx="3054600" cy="701400"/>
          </a:xfrm>
          <a:prstGeom prst="rect">
            <a:avLst/>
          </a:prstGeom>
        </p:spPr>
        <p:txBody>
          <a:bodyPr lIns="91425" tIns="91425" rIns="91425" bIns="91425" anchor="t" anchorCtr="0">
            <a:noAutofit/>
          </a:bodyPr>
          <a:lstStyle/>
          <a:p>
            <a:pPr lvl="0">
              <a:spcBef>
                <a:spcPts val="0"/>
              </a:spcBef>
              <a:buNone/>
            </a:pPr>
            <a:r>
              <a:rPr lang="en"/>
              <a:t>Michael Burns, Monica Rael, Garrett Ellis, Matt Goudie, William Peterson and Towns Garner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Tipping point leadership</a:t>
            </a:r>
          </a:p>
        </p:txBody>
      </p:sp>
      <p:sp>
        <p:nvSpPr>
          <p:cNvPr id="169" name="Shape 169"/>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228600" rtl="0">
              <a:spcBef>
                <a:spcPts val="0"/>
              </a:spcBef>
            </a:pPr>
            <a:r>
              <a:rPr lang="en"/>
              <a:t>Alternative to contemporary wisdom</a:t>
            </a:r>
          </a:p>
          <a:p>
            <a:pPr marL="457200" lvl="0" indent="-228600" rtl="0">
              <a:spcBef>
                <a:spcPts val="0"/>
              </a:spcBef>
            </a:pPr>
            <a:r>
              <a:rPr lang="en"/>
              <a:t>People, acts, and activities</a:t>
            </a:r>
          </a:p>
          <a:p>
            <a:pPr marL="457200" lvl="0" indent="-228600">
              <a:spcBef>
                <a:spcPts val="0"/>
              </a:spcBef>
            </a:pPr>
            <a:r>
              <a:rPr lang="en"/>
              <a:t>Leveraging disproportionate factors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The cognitive hurdle</a:t>
            </a:r>
          </a:p>
        </p:txBody>
      </p:sp>
      <p:sp>
        <p:nvSpPr>
          <p:cNvPr id="175" name="Shape 175"/>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r>
              <a:rPr lang="en" i="1"/>
              <a:t>Problem</a:t>
            </a:r>
            <a:r>
              <a:rPr lang="en"/>
              <a:t>: Blinds people from seeing that radical change is needed</a:t>
            </a:r>
          </a:p>
          <a:p>
            <a:pPr lvl="0">
              <a:spcBef>
                <a:spcPts val="0"/>
              </a:spcBef>
              <a:buNone/>
            </a:pPr>
            <a:r>
              <a:rPr lang="en" i="1"/>
              <a:t>Solution</a:t>
            </a:r>
            <a:r>
              <a:rPr lang="en"/>
              <a:t>: Employees must come face-to-face with worst operational problems, and must hear first-hand customer complaints.</a:t>
            </a:r>
          </a:p>
        </p:txBody>
      </p:sp>
      <p:pic>
        <p:nvPicPr>
          <p:cNvPr id="176" name="Shape 176"/>
          <p:cNvPicPr preferRelativeResize="0"/>
          <p:nvPr/>
        </p:nvPicPr>
        <p:blipFill>
          <a:blip r:embed="rId3">
            <a:alphaModFix/>
          </a:blip>
          <a:stretch>
            <a:fillRect/>
          </a:stretch>
        </p:blipFill>
        <p:spPr>
          <a:xfrm>
            <a:off x="4968550" y="190425"/>
            <a:ext cx="3005150" cy="2062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The limited resources hurdle</a:t>
            </a:r>
          </a:p>
        </p:txBody>
      </p:sp>
      <p:sp>
        <p:nvSpPr>
          <p:cNvPr id="182" name="Shape 182"/>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r>
              <a:rPr lang="en" i="1"/>
              <a:t>Problem</a:t>
            </a:r>
            <a:r>
              <a:rPr lang="en"/>
              <a:t>: Not enough money, time, or other resources</a:t>
            </a:r>
          </a:p>
          <a:p>
            <a:pPr lvl="0">
              <a:spcBef>
                <a:spcPts val="0"/>
              </a:spcBef>
              <a:buNone/>
            </a:pPr>
            <a:r>
              <a:rPr lang="en" i="1"/>
              <a:t>Solution</a:t>
            </a:r>
            <a:r>
              <a:rPr lang="en"/>
              <a:t>: reallocate resources in hot spots and cold spots through horse trading or innovation</a:t>
            </a:r>
          </a:p>
          <a:p>
            <a:pPr lvl="0">
              <a:spcBef>
                <a:spcPts val="0"/>
              </a:spcBef>
              <a:buNone/>
            </a:pPr>
            <a:r>
              <a:rPr lang="en"/>
              <a:t>Patagonia:</a:t>
            </a:r>
          </a:p>
        </p:txBody>
      </p:sp>
      <p:pic>
        <p:nvPicPr>
          <p:cNvPr id="183" name="Shape 183"/>
          <p:cNvPicPr preferRelativeResize="0"/>
          <p:nvPr/>
        </p:nvPicPr>
        <p:blipFill>
          <a:blip r:embed="rId3">
            <a:alphaModFix/>
          </a:blip>
          <a:stretch>
            <a:fillRect/>
          </a:stretch>
        </p:blipFill>
        <p:spPr>
          <a:xfrm>
            <a:off x="2445001" y="3650601"/>
            <a:ext cx="4125999" cy="1411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The motivational hurdle</a:t>
            </a:r>
          </a:p>
        </p:txBody>
      </p:sp>
      <p:sp>
        <p:nvSpPr>
          <p:cNvPr id="189" name="Shape 189"/>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i="1"/>
              <a:t>Problem</a:t>
            </a:r>
            <a:r>
              <a:rPr lang="en"/>
              <a:t>: discourages and demoralizes staff</a:t>
            </a:r>
          </a:p>
          <a:p>
            <a:pPr lvl="0">
              <a:spcBef>
                <a:spcPts val="0"/>
              </a:spcBef>
              <a:buNone/>
            </a:pPr>
            <a:r>
              <a:rPr lang="en" i="1"/>
              <a:t>Solution</a:t>
            </a:r>
            <a:r>
              <a:rPr lang="en"/>
              <a:t>: Identify the “Kingpins” (ambassadors) and put them in a “fishbowl” of transparency </a:t>
            </a:r>
          </a:p>
          <a:p>
            <a:pPr lvl="0">
              <a:spcBef>
                <a:spcPts val="0"/>
              </a:spcBef>
              <a:buNone/>
            </a:pPr>
            <a:endParaRPr/>
          </a:p>
        </p:txBody>
      </p:sp>
      <p:pic>
        <p:nvPicPr>
          <p:cNvPr id="190" name="Shape 190"/>
          <p:cNvPicPr preferRelativeResize="0"/>
          <p:nvPr/>
        </p:nvPicPr>
        <p:blipFill>
          <a:blip r:embed="rId3">
            <a:alphaModFix/>
          </a:blip>
          <a:stretch>
            <a:fillRect/>
          </a:stretch>
        </p:blipFill>
        <p:spPr>
          <a:xfrm>
            <a:off x="6301528" y="431525"/>
            <a:ext cx="2689400" cy="268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The political hurdle</a:t>
            </a:r>
          </a:p>
        </p:txBody>
      </p:sp>
      <p:sp>
        <p:nvSpPr>
          <p:cNvPr id="196" name="Shape 196"/>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r>
              <a:rPr lang="en" i="1"/>
              <a:t>Problem</a:t>
            </a:r>
            <a:r>
              <a:rPr lang="en"/>
              <a:t>: internal and external resistance to change</a:t>
            </a:r>
          </a:p>
          <a:p>
            <a:pPr lvl="0">
              <a:spcBef>
                <a:spcPts val="0"/>
              </a:spcBef>
              <a:buNone/>
            </a:pPr>
            <a:r>
              <a:rPr lang="en" i="1"/>
              <a:t>Solution</a:t>
            </a:r>
            <a:r>
              <a:rPr lang="en"/>
              <a:t>: secure a consigliere to identify your “devils” and “angels”. Leverage angels and silence devils.</a:t>
            </a:r>
          </a:p>
          <a:p>
            <a:pPr lvl="0">
              <a:spcBef>
                <a:spcPts val="0"/>
              </a:spcBef>
              <a:buNone/>
            </a:pPr>
            <a:r>
              <a:rPr lang="en"/>
              <a:t>Patagonia: conventional - organic cotton</a:t>
            </a:r>
          </a:p>
        </p:txBody>
      </p:sp>
      <p:pic>
        <p:nvPicPr>
          <p:cNvPr id="197" name="Shape 197"/>
          <p:cNvPicPr preferRelativeResize="0"/>
          <p:nvPr/>
        </p:nvPicPr>
        <p:blipFill>
          <a:blip r:embed="rId3">
            <a:alphaModFix/>
          </a:blip>
          <a:stretch>
            <a:fillRect/>
          </a:stretch>
        </p:blipFill>
        <p:spPr>
          <a:xfrm>
            <a:off x="6856675" y="273598"/>
            <a:ext cx="1962150" cy="1979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Crafting and Executing Strategy Chapter 9 </a:t>
            </a:r>
          </a:p>
        </p:txBody>
      </p:sp>
      <p:sp>
        <p:nvSpPr>
          <p:cNvPr id="203" name="Shape 203"/>
          <p:cNvSpPr txBox="1">
            <a:spLocks noGrp="1"/>
          </p:cNvSpPr>
          <p:nvPr>
            <p:ph type="body" idx="1"/>
          </p:nvPr>
        </p:nvSpPr>
        <p:spPr>
          <a:xfrm>
            <a:off x="609691" y="2046550"/>
            <a:ext cx="7620000" cy="2334600"/>
          </a:xfrm>
          <a:prstGeom prst="rect">
            <a:avLst/>
          </a:prstGeom>
        </p:spPr>
        <p:txBody>
          <a:bodyPr lIns="91425" tIns="91425" rIns="91425" bIns="91425" anchor="t" anchorCtr="0">
            <a:noAutofit/>
          </a:bodyPr>
          <a:lstStyle/>
          <a:p>
            <a:pPr marL="457200" lvl="0" indent="-228600" rtl="0">
              <a:spcBef>
                <a:spcPts val="0"/>
              </a:spcBef>
            </a:pPr>
            <a:r>
              <a:rPr lang="en"/>
              <a:t>3 Schools of Thought of Business Ethics </a:t>
            </a:r>
          </a:p>
          <a:p>
            <a:pPr marL="457200" lvl="0" indent="-228600" rtl="0">
              <a:spcBef>
                <a:spcPts val="0"/>
              </a:spcBef>
            </a:pPr>
            <a:r>
              <a:rPr lang="en"/>
              <a:t>Triple Bottom Line </a:t>
            </a:r>
          </a:p>
          <a:p>
            <a:pPr marL="457200" lvl="0" indent="-228600">
              <a:spcBef>
                <a:spcPts val="0"/>
              </a:spcBef>
            </a:pPr>
            <a:r>
              <a:rPr lang="en"/>
              <a:t>Corporate Social Responsibility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3 Schools of Thought for Business Ethics </a:t>
            </a:r>
          </a:p>
        </p:txBody>
      </p:sp>
      <p:sp>
        <p:nvSpPr>
          <p:cNvPr id="209" name="Shape 209"/>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228600" rtl="0">
              <a:spcBef>
                <a:spcPts val="0"/>
              </a:spcBef>
              <a:buAutoNum type="arabicPeriod"/>
            </a:pPr>
            <a:r>
              <a:rPr lang="en"/>
              <a:t>Ethical Universalism </a:t>
            </a:r>
          </a:p>
          <a:p>
            <a:pPr marL="914400" lvl="1" indent="-228600" rtl="0">
              <a:spcBef>
                <a:spcPts val="0"/>
              </a:spcBef>
              <a:buAutoNum type="alphaLcPeriod"/>
            </a:pPr>
            <a:r>
              <a:rPr lang="en"/>
              <a:t>ethical implications of an action applies universally to anyone, regardless of circumstance. The end justifies the means</a:t>
            </a:r>
          </a:p>
          <a:p>
            <a:pPr marL="457200" lvl="0" indent="-228600" rtl="0">
              <a:spcBef>
                <a:spcPts val="0"/>
              </a:spcBef>
              <a:buAutoNum type="arabicPeriod"/>
            </a:pPr>
            <a:r>
              <a:rPr lang="en"/>
              <a:t>Ethical Relativism</a:t>
            </a:r>
          </a:p>
          <a:p>
            <a:pPr marL="914400" lvl="1" indent="-228600" rtl="0">
              <a:spcBef>
                <a:spcPts val="0"/>
              </a:spcBef>
              <a:buAutoNum type="alphaLcPeriod"/>
            </a:pPr>
            <a:r>
              <a:rPr lang="en"/>
              <a:t>morality is relative to the norms of one's culture</a:t>
            </a:r>
          </a:p>
          <a:p>
            <a:pPr marL="457200" lvl="0" indent="-228600" rtl="0">
              <a:spcBef>
                <a:spcPts val="0"/>
              </a:spcBef>
              <a:buAutoNum type="arabicPeriod"/>
            </a:pPr>
            <a:r>
              <a:rPr lang="en"/>
              <a:t>Ethics and Integrative Social Contracts Theory </a:t>
            </a:r>
          </a:p>
          <a:p>
            <a:pPr marL="914400" lvl="1" indent="-228600">
              <a:spcBef>
                <a:spcPts val="0"/>
              </a:spcBef>
              <a:buAutoNum type="alphaLcPeriod"/>
            </a:pPr>
            <a:r>
              <a:rPr lang="en"/>
              <a:t>Provides a framework for confronting ethical decisions using macro and microsocial contracts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Triple Bottom Line </a:t>
            </a:r>
          </a:p>
        </p:txBody>
      </p:sp>
      <p:sp>
        <p:nvSpPr>
          <p:cNvPr id="215" name="Shape 215"/>
          <p:cNvSpPr txBox="1">
            <a:spLocks noGrp="1"/>
          </p:cNvSpPr>
          <p:nvPr>
            <p:ph type="body" idx="1"/>
          </p:nvPr>
        </p:nvSpPr>
        <p:spPr>
          <a:xfrm>
            <a:off x="762000" y="2204372"/>
            <a:ext cx="7620000" cy="2334600"/>
          </a:xfrm>
          <a:prstGeom prst="rect">
            <a:avLst/>
          </a:prstGeom>
        </p:spPr>
        <p:txBody>
          <a:bodyPr lIns="91425" tIns="91425" rIns="91425" bIns="91425" anchor="t" anchorCtr="0">
            <a:noAutofit/>
          </a:bodyPr>
          <a:lstStyle/>
          <a:p>
            <a:pPr marL="457200" lvl="0" indent="-228600" rtl="0">
              <a:spcBef>
                <a:spcPts val="0"/>
              </a:spcBef>
            </a:pPr>
            <a:r>
              <a:rPr lang="en"/>
              <a:t>Economic </a:t>
            </a:r>
          </a:p>
          <a:p>
            <a:pPr marL="914400" lvl="1" indent="-228600" rtl="0">
              <a:spcBef>
                <a:spcPts val="0"/>
              </a:spcBef>
            </a:pPr>
            <a:r>
              <a:rPr lang="en"/>
              <a:t>Repairing and Reusing </a:t>
            </a:r>
          </a:p>
          <a:p>
            <a:pPr marL="457200" lvl="0" indent="-228600" rtl="0">
              <a:spcBef>
                <a:spcPts val="0"/>
              </a:spcBef>
            </a:pPr>
            <a:r>
              <a:rPr lang="en"/>
              <a:t>Social </a:t>
            </a:r>
          </a:p>
          <a:p>
            <a:pPr marL="914400" lvl="1" indent="-228600" rtl="0">
              <a:spcBef>
                <a:spcPts val="0"/>
              </a:spcBef>
            </a:pPr>
            <a:r>
              <a:rPr lang="en"/>
              <a:t>Donations </a:t>
            </a:r>
          </a:p>
          <a:p>
            <a:pPr marL="457200" lvl="0" indent="-228600" rtl="0">
              <a:spcBef>
                <a:spcPts val="0"/>
              </a:spcBef>
            </a:pPr>
            <a:r>
              <a:rPr lang="en"/>
              <a:t>Environmental</a:t>
            </a:r>
          </a:p>
          <a:p>
            <a:pPr marL="914400" lvl="1" indent="-228600" rtl="0">
              <a:spcBef>
                <a:spcPts val="0"/>
              </a:spcBef>
            </a:pPr>
            <a:r>
              <a:rPr lang="en"/>
              <a:t>Keeping a close eye on all aspects of production </a:t>
            </a:r>
          </a:p>
        </p:txBody>
      </p:sp>
      <p:pic>
        <p:nvPicPr>
          <p:cNvPr id="216" name="Shape 216"/>
          <p:cNvPicPr preferRelativeResize="0"/>
          <p:nvPr/>
        </p:nvPicPr>
        <p:blipFill>
          <a:blip r:embed="rId3">
            <a:alphaModFix/>
          </a:blip>
          <a:stretch>
            <a:fillRect/>
          </a:stretch>
        </p:blipFill>
        <p:spPr>
          <a:xfrm>
            <a:off x="6733391" y="0"/>
            <a:ext cx="2410608" cy="233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Corporate Social Responsibility </a:t>
            </a:r>
          </a:p>
        </p:txBody>
      </p:sp>
      <p:sp>
        <p:nvSpPr>
          <p:cNvPr id="222" name="Shape 222"/>
          <p:cNvSpPr txBox="1">
            <a:spLocks noGrp="1"/>
          </p:cNvSpPr>
          <p:nvPr>
            <p:ph type="body" idx="1"/>
          </p:nvPr>
        </p:nvSpPr>
        <p:spPr>
          <a:xfrm>
            <a:off x="635300" y="2349500"/>
            <a:ext cx="4649400" cy="2384700"/>
          </a:xfrm>
          <a:prstGeom prst="rect">
            <a:avLst/>
          </a:prstGeom>
        </p:spPr>
        <p:txBody>
          <a:bodyPr lIns="91425" tIns="91425" rIns="91425" bIns="91425" anchor="t" anchorCtr="0">
            <a:noAutofit/>
          </a:bodyPr>
          <a:lstStyle/>
          <a:p>
            <a:pPr marL="457200" lvl="0" indent="-228600">
              <a:spcBef>
                <a:spcPts val="0"/>
              </a:spcBef>
            </a:pPr>
            <a:r>
              <a:rPr lang="en"/>
              <a:t>The ultimate goal of triple bottom line, which is to assess and take responsibility for the company's effects on environmental and social well being </a:t>
            </a:r>
          </a:p>
        </p:txBody>
      </p:sp>
      <p:pic>
        <p:nvPicPr>
          <p:cNvPr id="223" name="Shape 223"/>
          <p:cNvPicPr preferRelativeResize="0"/>
          <p:nvPr/>
        </p:nvPicPr>
        <p:blipFill>
          <a:blip r:embed="rId3">
            <a:alphaModFix/>
          </a:blip>
          <a:stretch>
            <a:fillRect/>
          </a:stretch>
        </p:blipFill>
        <p:spPr>
          <a:xfrm>
            <a:off x="5719125" y="1397000"/>
            <a:ext cx="3248474" cy="3118550"/>
          </a:xfrm>
          <a:prstGeom prst="rect">
            <a:avLst/>
          </a:prstGeom>
          <a:noFill/>
          <a:ln>
            <a:noFill/>
          </a:ln>
        </p:spPr>
      </p:pic>
      <p:sp>
        <p:nvSpPr>
          <p:cNvPr id="224" name="Shape 224"/>
          <p:cNvSpPr/>
          <p:nvPr/>
        </p:nvSpPr>
        <p:spPr>
          <a:xfrm>
            <a:off x="6885623" y="3173175"/>
            <a:ext cx="998100" cy="247800"/>
          </a:xfrm>
          <a:prstGeom prst="rect">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txBox="1"/>
          <p:nvPr/>
        </p:nvSpPr>
        <p:spPr>
          <a:xfrm>
            <a:off x="1116844" y="4547593"/>
            <a:ext cx="7727700" cy="901500"/>
          </a:xfrm>
          <a:prstGeom prst="rect">
            <a:avLst/>
          </a:prstGeom>
          <a:noFill/>
          <a:ln>
            <a:noFill/>
          </a:ln>
        </p:spPr>
        <p:txBody>
          <a:bodyPr lIns="91425" tIns="91425" rIns="91425" bIns="91425" anchor="t" anchorCtr="0">
            <a:noAutofit/>
          </a:bodyPr>
          <a:lstStyle/>
          <a:p>
            <a:pPr lvl="0">
              <a:spcBef>
                <a:spcPts val="0"/>
              </a:spcBef>
              <a:buNone/>
            </a:pPr>
            <a:r>
              <a:rPr lang="en"/>
              <a:t>https://youtu.be/059H62fBWmg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Blue Ocean Strategy Chapter 8</a:t>
            </a:r>
          </a:p>
        </p:txBody>
      </p:sp>
      <p:sp>
        <p:nvSpPr>
          <p:cNvPr id="231" name="Shape 231"/>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r>
              <a:rPr lang="en"/>
              <a:t>Build Execution into Strategy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Intro</a:t>
            </a:r>
          </a:p>
        </p:txBody>
      </p:sp>
      <p:sp>
        <p:nvSpPr>
          <p:cNvPr id="118" name="Shape 118"/>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228600" rtl="0">
              <a:spcBef>
                <a:spcPts val="0"/>
              </a:spcBef>
            </a:pPr>
            <a:r>
              <a:rPr lang="en"/>
              <a:t>CES Chapter 8: Corporate Strategy</a:t>
            </a:r>
          </a:p>
          <a:p>
            <a:pPr marL="457200" lvl="0" indent="-228600" rtl="0">
              <a:spcBef>
                <a:spcPts val="0"/>
              </a:spcBef>
            </a:pPr>
            <a:r>
              <a:rPr lang="en"/>
              <a:t>BOS Chapter 7: Overcome Key Organizational Hurdles </a:t>
            </a:r>
          </a:p>
          <a:p>
            <a:pPr marL="457200" lvl="0" indent="-228600" rtl="0">
              <a:spcBef>
                <a:spcPts val="0"/>
              </a:spcBef>
            </a:pPr>
            <a:r>
              <a:rPr lang="en"/>
              <a:t>CES Chapter 9: Ethics and Strategy  </a:t>
            </a:r>
          </a:p>
          <a:p>
            <a:pPr marL="457200" lvl="0" indent="-228600" rtl="0">
              <a:spcBef>
                <a:spcPts val="0"/>
              </a:spcBef>
            </a:pPr>
            <a:r>
              <a:rPr lang="en"/>
              <a:t>BOS Chapter 8: Build Execution into the Strategy </a:t>
            </a:r>
          </a:p>
          <a:p>
            <a:pPr marL="457200" lvl="0" indent="-228600">
              <a:spcBef>
                <a:spcPts val="0"/>
              </a:spcBef>
            </a:pPr>
            <a:r>
              <a:rPr lang="en"/>
              <a:t>CES Chapter 10: Building an Organization with a Good Strategy </a:t>
            </a:r>
          </a:p>
        </p:txBody>
      </p:sp>
      <p:pic>
        <p:nvPicPr>
          <p:cNvPr id="119" name="Shape 119"/>
          <p:cNvPicPr preferRelativeResize="0"/>
          <p:nvPr/>
        </p:nvPicPr>
        <p:blipFill>
          <a:blip r:embed="rId3">
            <a:alphaModFix/>
          </a:blip>
          <a:stretch>
            <a:fillRect/>
          </a:stretch>
        </p:blipFill>
        <p:spPr>
          <a:xfrm>
            <a:off x="4963775" y="531687"/>
            <a:ext cx="3619500" cy="1438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Fair and Poor Process </a:t>
            </a:r>
          </a:p>
        </p:txBody>
      </p:sp>
      <p:sp>
        <p:nvSpPr>
          <p:cNvPr id="237" name="Shape 237"/>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r>
              <a:rPr lang="en"/>
              <a:t>Fair Process: People care about through which the outcome is produced as they do about the outcome itself.</a:t>
            </a:r>
          </a:p>
          <a:p>
            <a:pPr lvl="0">
              <a:spcBef>
                <a:spcPts val="0"/>
              </a:spcBef>
              <a:buNone/>
            </a:pPr>
            <a:r>
              <a:rPr lang="en"/>
              <a:t>Poor Process: Poor process can ruin strategy execution.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The Three E Principles of Fair Process </a:t>
            </a:r>
          </a:p>
        </p:txBody>
      </p:sp>
      <p:sp>
        <p:nvSpPr>
          <p:cNvPr id="243" name="Shape 243"/>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228600" rtl="0">
              <a:spcBef>
                <a:spcPts val="0"/>
              </a:spcBef>
              <a:buChar char="-"/>
            </a:pPr>
            <a:r>
              <a:rPr lang="en"/>
              <a:t>Engagement </a:t>
            </a:r>
          </a:p>
          <a:p>
            <a:pPr marL="457200" lvl="0" indent="-228600" rtl="0">
              <a:spcBef>
                <a:spcPts val="0"/>
              </a:spcBef>
              <a:buChar char="-"/>
            </a:pPr>
            <a:r>
              <a:rPr lang="en"/>
              <a:t>Explanation </a:t>
            </a:r>
          </a:p>
          <a:p>
            <a:pPr marL="457200" lvl="0" indent="-228600" rtl="0">
              <a:spcBef>
                <a:spcPts val="0"/>
              </a:spcBef>
              <a:buChar char="-"/>
            </a:pPr>
            <a:r>
              <a:rPr lang="en"/>
              <a:t>Clarity of Expectation</a:t>
            </a:r>
          </a:p>
          <a:p>
            <a:pPr lvl="0">
              <a:spcBef>
                <a:spcPts val="0"/>
              </a:spcBef>
              <a:buNone/>
            </a:pPr>
            <a:r>
              <a:rPr lang="en"/>
              <a:t>Taken together will create judgements of fair process.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Value of Recognition </a:t>
            </a:r>
          </a:p>
        </p:txBody>
      </p:sp>
      <p:sp>
        <p:nvSpPr>
          <p:cNvPr id="249" name="Shape 249"/>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228600" rtl="0">
              <a:spcBef>
                <a:spcPts val="0"/>
              </a:spcBef>
              <a:buChar char="-"/>
            </a:pPr>
            <a:r>
              <a:rPr lang="en"/>
              <a:t>Intellectual</a:t>
            </a:r>
          </a:p>
          <a:p>
            <a:pPr marL="457200" lvl="0" indent="-228600">
              <a:spcBef>
                <a:spcPts val="0"/>
              </a:spcBef>
              <a:buChar char="-"/>
            </a:pPr>
            <a:r>
              <a:rPr lang="en"/>
              <a:t>Emotional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CES: Ch. 10</a:t>
            </a:r>
          </a:p>
        </p:txBody>
      </p:sp>
      <p:sp>
        <p:nvSpPr>
          <p:cNvPr id="255" name="Shape 255"/>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Guide of Chapter 10</a:t>
            </a:r>
          </a:p>
        </p:txBody>
      </p:sp>
      <p:sp>
        <p:nvSpPr>
          <p:cNvPr id="261" name="Shape 261"/>
          <p:cNvSpPr txBox="1">
            <a:spLocks noGrp="1"/>
          </p:cNvSpPr>
          <p:nvPr>
            <p:ph type="body" idx="1"/>
          </p:nvPr>
        </p:nvSpPr>
        <p:spPr>
          <a:xfrm>
            <a:off x="762025" y="2253000"/>
            <a:ext cx="7620000" cy="2563500"/>
          </a:xfrm>
          <a:prstGeom prst="rect">
            <a:avLst/>
          </a:prstGeom>
        </p:spPr>
        <p:txBody>
          <a:bodyPr lIns="91425" tIns="91425" rIns="91425" bIns="91425" anchor="t" anchorCtr="0">
            <a:noAutofit/>
          </a:bodyPr>
          <a:lstStyle/>
          <a:p>
            <a:pPr lvl="0" rtl="0">
              <a:spcBef>
                <a:spcPts val="0"/>
              </a:spcBef>
              <a:buNone/>
            </a:pPr>
            <a:r>
              <a:rPr lang="en" sz="1200"/>
              <a:t>A Framework for Executing Strategy</a:t>
            </a:r>
          </a:p>
          <a:p>
            <a:pPr lvl="0" rtl="0">
              <a:spcBef>
                <a:spcPts val="0"/>
              </a:spcBef>
              <a:buNone/>
            </a:pPr>
            <a:r>
              <a:rPr lang="en" sz="1200"/>
              <a:t>Building an Organization Capable of Good Building an Organization Capable of Good Strategy Execution: Three Key Actions Strategy Execution: Three Key Actions</a:t>
            </a:r>
          </a:p>
          <a:p>
            <a:pPr lvl="0">
              <a:spcBef>
                <a:spcPts val="0"/>
              </a:spcBef>
              <a:buNone/>
            </a:pPr>
            <a:r>
              <a:rPr lang="en" sz="1200"/>
              <a:t>Staffing the Organization</a:t>
            </a:r>
          </a:p>
          <a:p>
            <a:pPr lvl="0">
              <a:spcBef>
                <a:spcPts val="0"/>
              </a:spcBef>
              <a:buNone/>
            </a:pPr>
            <a:r>
              <a:rPr lang="en" sz="1200"/>
              <a:t>Developing and Strengthening Core Competencies and Competitive Capabilities </a:t>
            </a:r>
          </a:p>
          <a:p>
            <a:pPr lvl="0">
              <a:spcBef>
                <a:spcPts val="0"/>
              </a:spcBef>
              <a:buClr>
                <a:schemeClr val="dk1"/>
              </a:buClr>
              <a:buSzPct val="91666"/>
              <a:buFont typeface="Arial"/>
              <a:buNone/>
            </a:pPr>
            <a:r>
              <a:rPr lang="en" sz="1200"/>
              <a:t>Execution Execution--Related Aspects of Organizing the Related Aspects of Organizing the Work Effort Work Effort</a:t>
            </a:r>
          </a:p>
          <a:p>
            <a:pPr lvl="0">
              <a:spcBef>
                <a:spcPts val="0"/>
              </a:spcBef>
              <a:buNone/>
            </a:pP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Crafting vs. Executing Strategy</a:t>
            </a:r>
          </a:p>
        </p:txBody>
      </p:sp>
      <p:sp>
        <p:nvSpPr>
          <p:cNvPr id="267" name="Shape 267"/>
          <p:cNvSpPr txBox="1">
            <a:spLocks noGrp="1"/>
          </p:cNvSpPr>
          <p:nvPr>
            <p:ph type="body" idx="1"/>
          </p:nvPr>
        </p:nvSpPr>
        <p:spPr>
          <a:xfrm>
            <a:off x="762025" y="2253000"/>
            <a:ext cx="3780600" cy="2537100"/>
          </a:xfrm>
          <a:prstGeom prst="rect">
            <a:avLst/>
          </a:prstGeom>
        </p:spPr>
        <p:txBody>
          <a:bodyPr lIns="91425" tIns="91425" rIns="91425" bIns="91425" anchor="t" anchorCtr="0">
            <a:noAutofit/>
          </a:bodyPr>
          <a:lstStyle/>
          <a:p>
            <a:pPr lvl="0" rtl="0">
              <a:spcBef>
                <a:spcPts val="0"/>
              </a:spcBef>
              <a:buNone/>
            </a:pPr>
            <a:r>
              <a:rPr lang="en" sz="1200" u="sng">
                <a:solidFill>
                  <a:srgbClr val="000000"/>
                </a:solidFill>
              </a:rPr>
              <a:t>Crafting the Strategy:</a:t>
            </a:r>
          </a:p>
          <a:p>
            <a:pPr marL="457200" lvl="0" indent="-304800" rtl="0">
              <a:spcBef>
                <a:spcPts val="0"/>
              </a:spcBef>
              <a:buClr>
                <a:srgbClr val="000000"/>
              </a:buClr>
              <a:buSzPct val="100000"/>
            </a:pPr>
            <a:r>
              <a:rPr lang="en" sz="1200">
                <a:solidFill>
                  <a:srgbClr val="000000"/>
                </a:solidFill>
              </a:rPr>
              <a:t>Is market driven</a:t>
            </a:r>
          </a:p>
          <a:p>
            <a:pPr lvl="0" rtl="0">
              <a:spcBef>
                <a:spcPts val="0"/>
              </a:spcBef>
              <a:buNone/>
            </a:pPr>
            <a:r>
              <a:rPr lang="en" sz="1200">
                <a:solidFill>
                  <a:srgbClr val="000000"/>
                </a:solidFill>
              </a:rPr>
              <a:t>Success depends on:</a:t>
            </a:r>
          </a:p>
          <a:p>
            <a:pPr marL="457200" lvl="0" indent="-304800" rtl="0">
              <a:spcBef>
                <a:spcPts val="0"/>
              </a:spcBef>
              <a:buClr>
                <a:srgbClr val="000000"/>
              </a:buClr>
              <a:buSzPct val="100000"/>
              <a:buChar char="●"/>
            </a:pPr>
            <a:r>
              <a:rPr lang="en" sz="1200">
                <a:solidFill>
                  <a:srgbClr val="000000"/>
                </a:solidFill>
              </a:rPr>
              <a:t>Vision of business </a:t>
            </a:r>
          </a:p>
          <a:p>
            <a:pPr marL="457200" lvl="0" indent="-304800" rtl="0">
              <a:spcBef>
                <a:spcPts val="0"/>
              </a:spcBef>
              <a:buClr>
                <a:srgbClr val="000000"/>
              </a:buClr>
              <a:buSzPct val="100000"/>
              <a:buChar char="●"/>
            </a:pPr>
            <a:r>
              <a:rPr lang="en" sz="1200">
                <a:solidFill>
                  <a:srgbClr val="000000"/>
                </a:solidFill>
              </a:rPr>
              <a:t>Market positioning </a:t>
            </a:r>
          </a:p>
          <a:p>
            <a:pPr marL="457200" lvl="0" indent="-304800" rtl="0">
              <a:spcBef>
                <a:spcPts val="0"/>
              </a:spcBef>
              <a:buClr>
                <a:srgbClr val="000000"/>
              </a:buClr>
              <a:buSzPct val="100000"/>
              <a:buChar char="●"/>
            </a:pPr>
            <a:r>
              <a:rPr lang="en" sz="1200">
                <a:solidFill>
                  <a:srgbClr val="000000"/>
                </a:solidFill>
              </a:rPr>
              <a:t>Outcompeting rivals</a:t>
            </a:r>
          </a:p>
          <a:p>
            <a:pPr marL="457200" lvl="0" indent="-304800">
              <a:spcBef>
                <a:spcPts val="0"/>
              </a:spcBef>
              <a:buClr>
                <a:srgbClr val="000000"/>
              </a:buClr>
              <a:buSzPct val="100000"/>
              <a:buChar char="●"/>
            </a:pPr>
            <a:r>
              <a:rPr lang="en" sz="1200">
                <a:solidFill>
                  <a:srgbClr val="000000"/>
                </a:solidFill>
              </a:rPr>
              <a:t>Deploying resources to create competitive advantage.</a:t>
            </a:r>
          </a:p>
        </p:txBody>
      </p:sp>
      <p:sp>
        <p:nvSpPr>
          <p:cNvPr id="268" name="Shape 268"/>
          <p:cNvSpPr txBox="1"/>
          <p:nvPr/>
        </p:nvSpPr>
        <p:spPr>
          <a:xfrm>
            <a:off x="4754650" y="2253600"/>
            <a:ext cx="3906300" cy="2537100"/>
          </a:xfrm>
          <a:prstGeom prst="rect">
            <a:avLst/>
          </a:prstGeom>
          <a:noFill/>
          <a:ln>
            <a:noFill/>
          </a:ln>
        </p:spPr>
        <p:txBody>
          <a:bodyPr lIns="91425" tIns="91425" rIns="91425" bIns="91425" anchor="t" anchorCtr="0">
            <a:noAutofit/>
          </a:bodyPr>
          <a:lstStyle/>
          <a:p>
            <a:pPr lvl="0">
              <a:spcBef>
                <a:spcPts val="0"/>
              </a:spcBef>
              <a:buNone/>
            </a:pPr>
            <a:r>
              <a:rPr lang="en" sz="1200" u="sng">
                <a:latin typeface="Open Sans"/>
                <a:ea typeface="Open Sans"/>
                <a:cs typeface="Open Sans"/>
                <a:sym typeface="Open Sans"/>
              </a:rPr>
              <a:t>Executing the Strategy:</a:t>
            </a:r>
          </a:p>
          <a:p>
            <a:pPr lvl="0" rtl="0">
              <a:spcBef>
                <a:spcPts val="0"/>
              </a:spcBef>
              <a:buNone/>
            </a:pPr>
            <a:endParaRPr sz="1200">
              <a:latin typeface="Open Sans"/>
              <a:ea typeface="Open Sans"/>
              <a:cs typeface="Open Sans"/>
              <a:sym typeface="Open Sans"/>
            </a:endParaRPr>
          </a:p>
          <a:p>
            <a:pPr marL="457200" lvl="0" indent="-304800" rtl="0">
              <a:spcBef>
                <a:spcPts val="0"/>
              </a:spcBef>
              <a:buSzPct val="100000"/>
              <a:buFont typeface="Open Sans"/>
              <a:buChar char="●"/>
            </a:pPr>
            <a:r>
              <a:rPr lang="en" sz="1200">
                <a:latin typeface="Open Sans"/>
                <a:ea typeface="Open Sans"/>
                <a:cs typeface="Open Sans"/>
                <a:sym typeface="Open Sans"/>
              </a:rPr>
              <a:t>Is operations driven</a:t>
            </a:r>
          </a:p>
          <a:p>
            <a:pPr lvl="0" rtl="0">
              <a:spcBef>
                <a:spcPts val="0"/>
              </a:spcBef>
              <a:buNone/>
            </a:pPr>
            <a:endParaRPr sz="1200">
              <a:latin typeface="Open Sans"/>
              <a:ea typeface="Open Sans"/>
              <a:cs typeface="Open Sans"/>
              <a:sym typeface="Open Sans"/>
            </a:endParaRPr>
          </a:p>
          <a:p>
            <a:pPr lvl="0" rtl="0">
              <a:spcBef>
                <a:spcPts val="0"/>
              </a:spcBef>
              <a:buNone/>
            </a:pPr>
            <a:r>
              <a:rPr lang="en" sz="1200">
                <a:latin typeface="Open Sans"/>
                <a:ea typeface="Open Sans"/>
                <a:cs typeface="Open Sans"/>
                <a:sym typeface="Open Sans"/>
              </a:rPr>
              <a:t>Success of execution depends on:</a:t>
            </a:r>
          </a:p>
          <a:p>
            <a:pPr lvl="0" rtl="0">
              <a:spcBef>
                <a:spcPts val="0"/>
              </a:spcBef>
              <a:buNone/>
            </a:pPr>
            <a:endParaRPr sz="1200">
              <a:latin typeface="Open Sans"/>
              <a:ea typeface="Open Sans"/>
              <a:cs typeface="Open Sans"/>
              <a:sym typeface="Open Sans"/>
            </a:endParaRPr>
          </a:p>
          <a:p>
            <a:pPr marL="457200" lvl="0" indent="-304800" rtl="0">
              <a:spcBef>
                <a:spcPts val="0"/>
              </a:spcBef>
              <a:buSzPct val="100000"/>
              <a:buFont typeface="Open Sans"/>
              <a:buChar char="●"/>
            </a:pPr>
            <a:r>
              <a:rPr lang="en" sz="1200">
                <a:latin typeface="Open Sans"/>
                <a:ea typeface="Open Sans"/>
                <a:cs typeface="Open Sans"/>
                <a:sym typeface="Open Sans"/>
              </a:rPr>
              <a:t>Continuous improvements </a:t>
            </a:r>
          </a:p>
          <a:p>
            <a:pPr marL="457200" lvl="0" indent="-304800" rtl="0">
              <a:spcBef>
                <a:spcPts val="0"/>
              </a:spcBef>
              <a:buSzPct val="100000"/>
              <a:buFont typeface="Open Sans"/>
              <a:buChar char="●"/>
            </a:pPr>
            <a:r>
              <a:rPr lang="en" sz="1200">
                <a:latin typeface="Open Sans"/>
                <a:ea typeface="Open Sans"/>
                <a:cs typeface="Open Sans"/>
                <a:sym typeface="Open Sans"/>
              </a:rPr>
              <a:t>Motivating/rewarding people</a:t>
            </a:r>
          </a:p>
          <a:p>
            <a:pPr marL="457200" lvl="0" indent="-304800">
              <a:spcBef>
                <a:spcPts val="0"/>
              </a:spcBef>
              <a:buSzPct val="100000"/>
              <a:buFont typeface="Open Sans"/>
              <a:buChar char="●"/>
            </a:pPr>
            <a:r>
              <a:rPr lang="en" sz="1200">
                <a:latin typeface="Open Sans"/>
                <a:ea typeface="Open Sans"/>
                <a:cs typeface="Open Sans"/>
                <a:sym typeface="Open Sans"/>
              </a:rPr>
              <a:t>Creating a culture of discipline and getting things done.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Framework for Executing strategy</a:t>
            </a:r>
          </a:p>
        </p:txBody>
      </p:sp>
      <p:sp>
        <p:nvSpPr>
          <p:cNvPr id="274" name="Shape 274"/>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317500" rtl="0">
              <a:spcBef>
                <a:spcPts val="0"/>
              </a:spcBef>
              <a:buSzPct val="100000"/>
              <a:buChar char="●"/>
            </a:pPr>
            <a:r>
              <a:rPr lang="en" sz="1400"/>
              <a:t>This is the specific hows</a:t>
            </a:r>
          </a:p>
          <a:p>
            <a:pPr marL="914400" lvl="1" indent="-317500" rtl="0">
              <a:spcBef>
                <a:spcPts val="0"/>
              </a:spcBef>
              <a:buSzPct val="100000"/>
              <a:buChar char="○"/>
            </a:pPr>
            <a:r>
              <a:rPr lang="en" sz="1400"/>
              <a:t>The exact items to be placed on management's radar</a:t>
            </a:r>
          </a:p>
          <a:p>
            <a:pPr marL="914400" lvl="1" indent="-317500" rtl="0">
              <a:spcBef>
                <a:spcPts val="0"/>
              </a:spcBef>
              <a:buSzPct val="100000"/>
              <a:buChar char="○"/>
            </a:pPr>
            <a:r>
              <a:rPr lang="en" sz="1400"/>
              <a:t>Always needs to be customized to fit the firm's situation</a:t>
            </a:r>
          </a:p>
          <a:p>
            <a:pPr marL="457200" lvl="0" indent="-317500" rtl="0">
              <a:spcBef>
                <a:spcPts val="0"/>
              </a:spcBef>
              <a:buSzPct val="100000"/>
            </a:pPr>
            <a:r>
              <a:rPr lang="en" sz="1400"/>
              <a:t>Making minor changes to the existing strategy is different from implementing radically new changes.</a:t>
            </a:r>
          </a:p>
          <a:p>
            <a:pPr marL="457200" lvl="0" indent="-317500" rtl="0">
              <a:spcBef>
                <a:spcPts val="0"/>
              </a:spcBef>
              <a:buSzPct val="100000"/>
            </a:pPr>
            <a:r>
              <a:rPr lang="en" sz="1400"/>
              <a:t>It differs with manager, some are more adapt to achieving changes.</a:t>
            </a:r>
          </a:p>
          <a:p>
            <a:pPr lvl="0" rtl="0">
              <a:spcBef>
                <a:spcPts val="0"/>
              </a:spcBef>
              <a:buNone/>
            </a:pPr>
            <a:r>
              <a:rPr lang="en" sz="1400"/>
              <a:t>No concrete path to success for managers to take in executing strategy.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762025" y="1007500"/>
            <a:ext cx="7620000" cy="1039200"/>
          </a:xfrm>
          <a:prstGeom prst="rect">
            <a:avLst/>
          </a:prstGeom>
        </p:spPr>
        <p:txBody>
          <a:bodyPr lIns="91425" tIns="91425" rIns="91425" bIns="91425" anchor="b" anchorCtr="0">
            <a:noAutofit/>
          </a:bodyPr>
          <a:lstStyle/>
          <a:p>
            <a:pPr lvl="0">
              <a:spcBef>
                <a:spcPts val="0"/>
              </a:spcBef>
              <a:buNone/>
            </a:pPr>
            <a:r>
              <a:rPr lang="en" sz="3000"/>
              <a:t>Building an Organization Capable of Good Strategy Execution: Three Key actions</a:t>
            </a:r>
          </a:p>
        </p:txBody>
      </p:sp>
      <p:sp>
        <p:nvSpPr>
          <p:cNvPr id="280" name="Shape 280"/>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r>
              <a:rPr lang="en" sz="1400"/>
              <a:t>Effective strategy execution is determined by three types of organization-building actions:</a:t>
            </a:r>
          </a:p>
          <a:p>
            <a:pPr marL="457200" lvl="0" indent="-317500" rtl="0">
              <a:spcBef>
                <a:spcPts val="0"/>
              </a:spcBef>
              <a:buSzPct val="100000"/>
            </a:pPr>
            <a:r>
              <a:rPr lang="en" sz="1400" b="1" u="sng"/>
              <a:t>Staffing the organization</a:t>
            </a:r>
            <a:r>
              <a:rPr lang="en" sz="1400"/>
              <a:t>: Putting together a good management team, recruiting and retaining employees with the necessary experience, and skills.</a:t>
            </a:r>
          </a:p>
          <a:p>
            <a:pPr marL="457200" lvl="0" indent="-317500" rtl="0">
              <a:spcBef>
                <a:spcPts val="0"/>
              </a:spcBef>
              <a:buSzPct val="100000"/>
            </a:pPr>
            <a:r>
              <a:rPr lang="en" sz="1400" b="1" u="sng"/>
              <a:t>Developing and strengthening core competencies and capabilities: </a:t>
            </a:r>
            <a:r>
              <a:rPr lang="en" sz="1400"/>
              <a:t>Performing value chain activities and matching them to match market conditions and expectations of customers.</a:t>
            </a:r>
          </a:p>
          <a:p>
            <a:pPr marL="457200" lvl="0" indent="-317500">
              <a:spcBef>
                <a:spcPts val="0"/>
              </a:spcBef>
              <a:buSzPct val="100000"/>
            </a:pPr>
            <a:r>
              <a:rPr lang="en" sz="1400" b="1" u="sng"/>
              <a:t>Structuring the organization and work effort: </a:t>
            </a:r>
            <a:r>
              <a:rPr lang="en" sz="1400"/>
              <a:t>Deciding how much decision making authority to push down onto low level employees and managers.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762000" y="759075"/>
            <a:ext cx="7620000" cy="857400"/>
          </a:xfrm>
          <a:prstGeom prst="rect">
            <a:avLst/>
          </a:prstGeom>
        </p:spPr>
        <p:txBody>
          <a:bodyPr lIns="91425" tIns="91425" rIns="91425" bIns="91425" anchor="b" anchorCtr="0">
            <a:noAutofit/>
          </a:bodyPr>
          <a:lstStyle/>
          <a:p>
            <a:pPr lvl="0">
              <a:spcBef>
                <a:spcPts val="0"/>
              </a:spcBef>
              <a:buNone/>
            </a:pPr>
            <a:r>
              <a:rPr lang="en"/>
              <a:t>Takeaways </a:t>
            </a:r>
          </a:p>
        </p:txBody>
      </p:sp>
      <p:sp>
        <p:nvSpPr>
          <p:cNvPr id="286" name="Shape 286"/>
          <p:cNvSpPr txBox="1">
            <a:spLocks noGrp="1"/>
          </p:cNvSpPr>
          <p:nvPr>
            <p:ph type="body" idx="1"/>
          </p:nvPr>
        </p:nvSpPr>
        <p:spPr>
          <a:xfrm>
            <a:off x="762000" y="1616475"/>
            <a:ext cx="7620000" cy="2334600"/>
          </a:xfrm>
          <a:prstGeom prst="rect">
            <a:avLst/>
          </a:prstGeom>
        </p:spPr>
        <p:txBody>
          <a:bodyPr lIns="91425" tIns="91425" rIns="91425" bIns="91425" anchor="t" anchorCtr="0">
            <a:noAutofit/>
          </a:bodyPr>
          <a:lstStyle/>
          <a:p>
            <a:pPr marL="457200" lvl="0" indent="-330200" rtl="0">
              <a:spcBef>
                <a:spcPts val="0"/>
              </a:spcBef>
              <a:buSzPct val="100000"/>
            </a:pPr>
            <a:r>
              <a:rPr lang="en" sz="1600"/>
              <a:t>CES Chapter 8: Crafting a diversified strategy within your company </a:t>
            </a:r>
          </a:p>
          <a:p>
            <a:pPr marL="457200" lvl="0" indent="-330200" rtl="0">
              <a:spcBef>
                <a:spcPts val="0"/>
              </a:spcBef>
              <a:buSzPct val="100000"/>
            </a:pPr>
            <a:r>
              <a:rPr lang="en" sz="1600"/>
              <a:t>BOS CH. 7: How to overcome key organizational Hurdles in implementing a blue ocean strategy </a:t>
            </a:r>
          </a:p>
          <a:p>
            <a:pPr marL="914400" lvl="1" indent="-317500" rtl="0">
              <a:spcBef>
                <a:spcPts val="0"/>
              </a:spcBef>
              <a:buSzPct val="100000"/>
            </a:pPr>
            <a:r>
              <a:rPr lang="en" sz="1400"/>
              <a:t>Cognitive hurdle </a:t>
            </a:r>
          </a:p>
          <a:p>
            <a:pPr marL="914400" lvl="1" indent="-317500" rtl="0">
              <a:spcBef>
                <a:spcPts val="0"/>
              </a:spcBef>
              <a:buSzPct val="100000"/>
            </a:pPr>
            <a:r>
              <a:rPr lang="en" sz="1400"/>
              <a:t>Limited resources hurdle</a:t>
            </a:r>
          </a:p>
          <a:p>
            <a:pPr marL="914400" lvl="1" indent="-317500" rtl="0">
              <a:spcBef>
                <a:spcPts val="0"/>
              </a:spcBef>
              <a:buSzPct val="100000"/>
            </a:pPr>
            <a:r>
              <a:rPr lang="en" sz="1400"/>
              <a:t>Motivational hurdle </a:t>
            </a:r>
          </a:p>
          <a:p>
            <a:pPr marL="914400" lvl="1" indent="-228600" rtl="0">
              <a:spcBef>
                <a:spcPts val="0"/>
              </a:spcBef>
            </a:pPr>
            <a:r>
              <a:rPr lang="en" sz="1400"/>
              <a:t>Political hurdle</a:t>
            </a:r>
            <a:r>
              <a:rPr lang="en"/>
              <a:t> </a:t>
            </a:r>
          </a:p>
          <a:p>
            <a:pPr marL="457200" lvl="0" indent="-330200" rtl="0">
              <a:lnSpc>
                <a:spcPct val="100000"/>
              </a:lnSpc>
              <a:spcBef>
                <a:spcPts val="0"/>
              </a:spcBef>
              <a:spcAft>
                <a:spcPts val="0"/>
              </a:spcAft>
              <a:buClr>
                <a:srgbClr val="666666"/>
              </a:buClr>
              <a:buSzPct val="100000"/>
            </a:pPr>
            <a:r>
              <a:rPr lang="en" sz="1600">
                <a:solidFill>
                  <a:srgbClr val="666666"/>
                </a:solidFill>
              </a:rPr>
              <a:t>CES CH. 9: 3 Schools of Thought for Business Ethics</a:t>
            </a:r>
          </a:p>
          <a:p>
            <a:pPr marL="914400" lvl="1" indent="-317500" rtl="0">
              <a:spcBef>
                <a:spcPts val="0"/>
              </a:spcBef>
              <a:buSzPct val="100000"/>
            </a:pPr>
            <a:r>
              <a:rPr lang="en" sz="1400"/>
              <a:t>Triple Bottom Line </a:t>
            </a:r>
          </a:p>
          <a:p>
            <a:pPr marL="914400" lvl="1" indent="-317500" rtl="0">
              <a:spcBef>
                <a:spcPts val="0"/>
              </a:spcBef>
              <a:buSzPct val="100000"/>
            </a:pPr>
            <a:r>
              <a:rPr lang="en" sz="1400"/>
              <a:t>Corporate Social Responsibility</a:t>
            </a:r>
            <a:r>
              <a:rPr lang="en" sz="1400">
                <a:solidFill>
                  <a:srgbClr val="666666"/>
                </a:solidFill>
              </a:rPr>
              <a:t> </a:t>
            </a:r>
          </a:p>
          <a:p>
            <a:pPr marL="457200" lvl="0" indent="-330200" rtl="0">
              <a:spcBef>
                <a:spcPts val="0"/>
              </a:spcBef>
              <a:buClr>
                <a:srgbClr val="666666"/>
              </a:buClr>
              <a:buSzPct val="100000"/>
            </a:pPr>
            <a:r>
              <a:rPr lang="en" sz="1600"/>
              <a:t>BOS CH. 8: Build Execution into strategy</a:t>
            </a:r>
          </a:p>
          <a:p>
            <a:pPr marL="457200" lvl="0" indent="-330200" rtl="0">
              <a:spcBef>
                <a:spcPts val="0"/>
              </a:spcBef>
              <a:buSzPct val="100000"/>
            </a:pPr>
            <a:r>
              <a:rPr lang="en" sz="1600"/>
              <a:t>CES CH. 10: Execution of strategy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Crafting and Executing Strategy Chapter 8: Corporate Strategy</a:t>
            </a:r>
          </a:p>
        </p:txBody>
      </p:sp>
      <p:sp>
        <p:nvSpPr>
          <p:cNvPr id="125" name="Shape 125"/>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342900" rtl="0">
              <a:spcBef>
                <a:spcPts val="0"/>
              </a:spcBef>
              <a:buClr>
                <a:srgbClr val="000000"/>
              </a:buClr>
              <a:buSzPct val="100000"/>
              <a:buChar char="●"/>
            </a:pPr>
            <a:r>
              <a:rPr lang="en" sz="1800">
                <a:solidFill>
                  <a:srgbClr val="000000"/>
                </a:solidFill>
                <a:latin typeface="Roboto"/>
                <a:ea typeface="Roboto"/>
                <a:cs typeface="Roboto"/>
                <a:sym typeface="Roboto"/>
              </a:rPr>
              <a:t>Crafting A Diversification Strategy</a:t>
            </a:r>
          </a:p>
          <a:p>
            <a:pPr marL="914400" lvl="1" indent="-342900" rtl="0">
              <a:lnSpc>
                <a:spcPct val="115000"/>
              </a:lnSpc>
              <a:spcBef>
                <a:spcPts val="0"/>
              </a:spcBef>
              <a:spcAft>
                <a:spcPts val="0"/>
              </a:spcAft>
              <a:buClr>
                <a:srgbClr val="000000"/>
              </a:buClr>
              <a:buSzPct val="128571"/>
              <a:buFont typeface="Roboto"/>
              <a:buChar char="○"/>
            </a:pPr>
            <a:r>
              <a:rPr lang="en" sz="1400">
                <a:solidFill>
                  <a:srgbClr val="737373"/>
                </a:solidFill>
                <a:latin typeface="Roboto"/>
                <a:ea typeface="Roboto"/>
                <a:cs typeface="Roboto"/>
                <a:sym typeface="Roboto"/>
              </a:rPr>
              <a:t>Initiating actions to boost the combined performance of the corporation’s collection of businesses</a:t>
            </a:r>
          </a:p>
          <a:p>
            <a:pPr marL="1371600" lvl="2" indent="-317500" rtl="0">
              <a:lnSpc>
                <a:spcPct val="115000"/>
              </a:lnSpc>
              <a:spcBef>
                <a:spcPts val="0"/>
              </a:spcBef>
              <a:spcAft>
                <a:spcPts val="0"/>
              </a:spcAft>
              <a:buClr>
                <a:srgbClr val="000000"/>
              </a:buClr>
              <a:buSzPct val="100000"/>
              <a:buFont typeface="Roboto"/>
              <a:buChar char="■"/>
            </a:pPr>
            <a:r>
              <a:rPr lang="en" sz="1400">
                <a:solidFill>
                  <a:srgbClr val="737373"/>
                </a:solidFill>
                <a:latin typeface="Roboto"/>
                <a:ea typeface="Roboto"/>
                <a:cs typeface="Roboto"/>
                <a:sym typeface="Roboto"/>
              </a:rPr>
              <a:t>Sticking closely with the existing business lineup and pursuing opportunities presented by those businesses</a:t>
            </a:r>
          </a:p>
          <a:p>
            <a:pPr marL="457200" lvl="0" indent="-342900" rtl="0">
              <a:lnSpc>
                <a:spcPct val="115000"/>
              </a:lnSpc>
              <a:spcBef>
                <a:spcPts val="0"/>
              </a:spcBef>
              <a:spcAft>
                <a:spcPts val="0"/>
              </a:spcAft>
              <a:buClr>
                <a:srgbClr val="000000"/>
              </a:buClr>
              <a:buSzPct val="100000"/>
              <a:buFont typeface="Roboto"/>
              <a:buChar char="●"/>
            </a:pPr>
            <a:r>
              <a:rPr lang="en" sz="1800">
                <a:solidFill>
                  <a:srgbClr val="000000"/>
                </a:solidFill>
                <a:latin typeface="Roboto"/>
                <a:ea typeface="Roboto"/>
                <a:cs typeface="Roboto"/>
                <a:sym typeface="Roboto"/>
              </a:rPr>
              <a:t>When To Consider Diversifying</a:t>
            </a:r>
          </a:p>
          <a:p>
            <a:pPr marL="914400" lvl="1" indent="-317500" rtl="0">
              <a:lnSpc>
                <a:spcPct val="115000"/>
              </a:lnSpc>
              <a:spcBef>
                <a:spcPts val="0"/>
              </a:spcBef>
              <a:spcAft>
                <a:spcPts val="0"/>
              </a:spcAft>
              <a:buClr>
                <a:srgbClr val="000000"/>
              </a:buClr>
              <a:buSzPct val="100000"/>
              <a:buFont typeface="Roboto"/>
              <a:buChar char="○"/>
            </a:pPr>
            <a:r>
              <a:rPr lang="en" sz="1400">
                <a:solidFill>
                  <a:srgbClr val="737373"/>
                </a:solidFill>
                <a:latin typeface="Roboto"/>
                <a:ea typeface="Roboto"/>
                <a:cs typeface="Roboto"/>
                <a:sym typeface="Roboto"/>
              </a:rPr>
              <a:t>It can expand into businesses where technologies and products complement its present business</a:t>
            </a:r>
          </a:p>
          <a:p>
            <a:pPr marL="0" lvl="0" indent="0" rtl="0">
              <a:spcBef>
                <a:spcPts val="0"/>
              </a:spcBef>
              <a:buNone/>
            </a:pPr>
            <a:endParaRPr sz="1400">
              <a:solidFill>
                <a:srgbClr val="000000"/>
              </a:solidFill>
              <a:latin typeface="Roboto"/>
              <a:ea typeface="Roboto"/>
              <a:cs typeface="Roboto"/>
              <a:sym typeface="Roboto"/>
            </a:endParaRPr>
          </a:p>
        </p:txBody>
      </p:sp>
      <p:sp>
        <p:nvSpPr>
          <p:cNvPr id="126" name="Shape 126"/>
          <p:cNvSpPr txBox="1"/>
          <p:nvPr/>
        </p:nvSpPr>
        <p:spPr>
          <a:xfrm>
            <a:off x="905800" y="3996204"/>
            <a:ext cx="7620000" cy="1500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Tests for Corporate Advantage</a:t>
            </a:r>
          </a:p>
        </p:txBody>
      </p:sp>
      <p:sp>
        <p:nvSpPr>
          <p:cNvPr id="132" name="Shape 132"/>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342900" rtl="0">
              <a:lnSpc>
                <a:spcPct val="115000"/>
              </a:lnSpc>
              <a:spcBef>
                <a:spcPts val="0"/>
              </a:spcBef>
              <a:spcAft>
                <a:spcPts val="0"/>
              </a:spcAft>
              <a:buClr>
                <a:srgbClr val="000000"/>
              </a:buClr>
              <a:buSzPct val="100000"/>
              <a:buFont typeface="Roboto"/>
              <a:buChar char="●"/>
            </a:pPr>
            <a:r>
              <a:rPr lang="en" sz="1800">
                <a:solidFill>
                  <a:srgbClr val="000000"/>
                </a:solidFill>
                <a:latin typeface="Roboto"/>
                <a:ea typeface="Roboto"/>
                <a:cs typeface="Roboto"/>
                <a:sym typeface="Roboto"/>
              </a:rPr>
              <a:t>The Industry Attractiveness Test</a:t>
            </a:r>
          </a:p>
          <a:p>
            <a:pPr marL="457200" lvl="0" indent="-342900" rtl="0">
              <a:lnSpc>
                <a:spcPct val="115000"/>
              </a:lnSpc>
              <a:spcBef>
                <a:spcPts val="0"/>
              </a:spcBef>
              <a:spcAft>
                <a:spcPts val="0"/>
              </a:spcAft>
              <a:buClr>
                <a:srgbClr val="000000"/>
              </a:buClr>
              <a:buSzPct val="100000"/>
              <a:buFont typeface="Roboto"/>
              <a:buChar char="●"/>
            </a:pPr>
            <a:r>
              <a:rPr lang="en" sz="1800">
                <a:solidFill>
                  <a:srgbClr val="000000"/>
                </a:solidFill>
                <a:latin typeface="Roboto"/>
                <a:ea typeface="Roboto"/>
                <a:cs typeface="Roboto"/>
                <a:sym typeface="Roboto"/>
              </a:rPr>
              <a:t>The Cost of Entry Test</a:t>
            </a:r>
          </a:p>
          <a:p>
            <a:pPr marL="457200" lvl="0" indent="-342900" rtl="0">
              <a:lnSpc>
                <a:spcPct val="115000"/>
              </a:lnSpc>
              <a:spcBef>
                <a:spcPts val="0"/>
              </a:spcBef>
              <a:spcAft>
                <a:spcPts val="0"/>
              </a:spcAft>
              <a:buClr>
                <a:srgbClr val="000000"/>
              </a:buClr>
              <a:buSzPct val="100000"/>
              <a:buFont typeface="Roboto"/>
              <a:buChar char="●"/>
            </a:pPr>
            <a:r>
              <a:rPr lang="en" sz="1800">
                <a:solidFill>
                  <a:srgbClr val="000000"/>
                </a:solidFill>
                <a:latin typeface="Roboto"/>
                <a:ea typeface="Roboto"/>
                <a:cs typeface="Roboto"/>
                <a:sym typeface="Roboto"/>
              </a:rPr>
              <a:t>The Better-off Test</a:t>
            </a:r>
          </a:p>
          <a:p>
            <a:pPr lvl="0">
              <a:lnSpc>
                <a:spcPct val="115000"/>
              </a:lnSpc>
              <a:spcBef>
                <a:spcPts val="0"/>
              </a:spcBef>
              <a:spcAft>
                <a:spcPts val="0"/>
              </a:spcAft>
              <a:buClr>
                <a:schemeClr val="dk1"/>
              </a:buClr>
              <a:buSzPct val="61111"/>
              <a:buFont typeface="Arial"/>
              <a:buNone/>
            </a:pPr>
            <a:endParaRPr sz="1800">
              <a:solidFill>
                <a:srgbClr val="737373"/>
              </a:solidFill>
              <a:latin typeface="Roboto"/>
              <a:ea typeface="Roboto"/>
              <a:cs typeface="Roboto"/>
              <a:sym typeface="Roboto"/>
            </a:endParaRPr>
          </a:p>
          <a:p>
            <a:pPr lvl="0">
              <a:spcBef>
                <a:spcPts val="0"/>
              </a:spcBef>
              <a:buNone/>
            </a:pPr>
            <a:endParaRPr sz="3600" b="1">
              <a:solidFill>
                <a:srgbClr val="212121"/>
              </a:solidFill>
              <a:latin typeface="Economica"/>
              <a:ea typeface="Economica"/>
              <a:cs typeface="Economica"/>
              <a:sym typeface="Economi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Diversification by Joint Venture</a:t>
            </a:r>
          </a:p>
        </p:txBody>
      </p:sp>
      <p:sp>
        <p:nvSpPr>
          <p:cNvPr id="138" name="Shape 138"/>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342900" rtl="0">
              <a:lnSpc>
                <a:spcPct val="50000"/>
              </a:lnSpc>
              <a:spcBef>
                <a:spcPts val="0"/>
              </a:spcBef>
              <a:spcAft>
                <a:spcPts val="0"/>
              </a:spcAft>
              <a:buClr>
                <a:srgbClr val="000000"/>
              </a:buClr>
              <a:buSzPct val="100000"/>
            </a:pPr>
            <a:r>
              <a:rPr lang="en" sz="1800">
                <a:solidFill>
                  <a:srgbClr val="000000"/>
                </a:solidFill>
                <a:latin typeface="Roboto"/>
                <a:ea typeface="Roboto"/>
                <a:cs typeface="Roboto"/>
                <a:sym typeface="Roboto"/>
              </a:rPr>
              <a:t>The firm enters into a partnership with another business to enter an industry</a:t>
            </a:r>
          </a:p>
          <a:p>
            <a:pPr marL="457200" lvl="0" indent="-342900" rtl="0">
              <a:lnSpc>
                <a:spcPct val="50000"/>
              </a:lnSpc>
              <a:spcBef>
                <a:spcPts val="0"/>
              </a:spcBef>
              <a:spcAft>
                <a:spcPts val="0"/>
              </a:spcAft>
              <a:buClr>
                <a:srgbClr val="000000"/>
              </a:buClr>
              <a:buSzPct val="100000"/>
              <a:buFont typeface="Roboto"/>
            </a:pPr>
            <a:r>
              <a:rPr lang="en" sz="1800">
                <a:solidFill>
                  <a:srgbClr val="000000"/>
                </a:solidFill>
                <a:latin typeface="Roboto"/>
                <a:ea typeface="Roboto"/>
                <a:cs typeface="Roboto"/>
                <a:sym typeface="Roboto"/>
              </a:rPr>
              <a:t>Join </a:t>
            </a:r>
            <a:r>
              <a:rPr lang="en" sz="1800">
                <a:solidFill>
                  <a:schemeClr val="dk1"/>
                </a:solidFill>
                <a:latin typeface="Roboto"/>
                <a:ea typeface="Roboto"/>
                <a:cs typeface="Roboto"/>
                <a:sym typeface="Roboto"/>
              </a:rPr>
              <a:t>with other corporations to develop and create initiatives aimed at reducing the environmental footprint businesses leave behind. </a:t>
            </a:r>
          </a:p>
          <a:p>
            <a:pPr marL="914400" lvl="1" indent="-342900" rtl="0">
              <a:lnSpc>
                <a:spcPct val="50000"/>
              </a:lnSpc>
              <a:spcBef>
                <a:spcPts val="0"/>
              </a:spcBef>
              <a:spcAft>
                <a:spcPts val="0"/>
              </a:spcAft>
              <a:buClr>
                <a:schemeClr val="dk1"/>
              </a:buClr>
              <a:buSzPct val="100000"/>
              <a:buFont typeface="Roboto"/>
            </a:pPr>
            <a:r>
              <a:rPr lang="en" sz="1800">
                <a:solidFill>
                  <a:schemeClr val="dk1"/>
                </a:solidFill>
                <a:latin typeface="Roboto"/>
                <a:ea typeface="Roboto"/>
                <a:cs typeface="Roboto"/>
                <a:sym typeface="Roboto"/>
              </a:rPr>
              <a:t>Conservation Alliance</a:t>
            </a:r>
          </a:p>
          <a:p>
            <a:pPr marL="914400" lvl="1" indent="-342900" rtl="0">
              <a:lnSpc>
                <a:spcPct val="50000"/>
              </a:lnSpc>
              <a:spcBef>
                <a:spcPts val="0"/>
              </a:spcBef>
              <a:spcAft>
                <a:spcPts val="0"/>
              </a:spcAft>
              <a:buClr>
                <a:schemeClr val="dk1"/>
              </a:buClr>
              <a:buSzPct val="100000"/>
              <a:buFont typeface="Roboto"/>
            </a:pPr>
            <a:r>
              <a:rPr lang="en" sz="1800">
                <a:solidFill>
                  <a:schemeClr val="dk1"/>
                </a:solidFill>
                <a:latin typeface="Roboto"/>
                <a:ea typeface="Roboto"/>
                <a:cs typeface="Roboto"/>
                <a:sym typeface="Roboto"/>
              </a:rPr>
              <a:t>1% For the Planet</a:t>
            </a:r>
          </a:p>
          <a:p>
            <a:pPr lvl="0">
              <a:spcBef>
                <a:spcPts val="0"/>
              </a:spcBef>
              <a:buNone/>
            </a:pPr>
            <a:endParaRPr sz="1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Related Diversification</a:t>
            </a:r>
          </a:p>
        </p:txBody>
      </p:sp>
      <p:sp>
        <p:nvSpPr>
          <p:cNvPr id="144" name="Shape 144"/>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228600">
              <a:spcBef>
                <a:spcPts val="0"/>
              </a:spcBef>
              <a:buClr>
                <a:srgbClr val="000000"/>
              </a:buClr>
              <a:buFont typeface="Roboto"/>
            </a:pPr>
            <a:r>
              <a:rPr lang="en">
                <a:solidFill>
                  <a:srgbClr val="000000"/>
                </a:solidFill>
                <a:latin typeface="Roboto"/>
                <a:ea typeface="Roboto"/>
                <a:cs typeface="Roboto"/>
                <a:sym typeface="Roboto"/>
              </a:rPr>
              <a:t>Sustainable Apparel Coalition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Evaluating the Diversified Strategy</a:t>
            </a:r>
          </a:p>
        </p:txBody>
      </p:sp>
      <p:sp>
        <p:nvSpPr>
          <p:cNvPr id="150" name="Shape 150"/>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marL="457200" lvl="0" indent="-317500" rtl="0">
              <a:lnSpc>
                <a:spcPct val="115000"/>
              </a:lnSpc>
              <a:spcBef>
                <a:spcPts val="0"/>
              </a:spcBef>
              <a:spcAft>
                <a:spcPts val="0"/>
              </a:spcAft>
              <a:buClr>
                <a:srgbClr val="000000"/>
              </a:buClr>
              <a:buSzPct val="100000"/>
              <a:buAutoNum type="arabicPeriod"/>
            </a:pPr>
            <a:r>
              <a:rPr lang="en" sz="1400">
                <a:solidFill>
                  <a:srgbClr val="000000"/>
                </a:solidFill>
                <a:latin typeface="Roboto"/>
                <a:ea typeface="Roboto"/>
                <a:cs typeface="Roboto"/>
                <a:sym typeface="Roboto"/>
              </a:rPr>
              <a:t>Evaluating Industry Attractiveness</a:t>
            </a:r>
          </a:p>
          <a:p>
            <a:pPr marL="457200" lvl="0" indent="-317500" rtl="0">
              <a:lnSpc>
                <a:spcPct val="115000"/>
              </a:lnSpc>
              <a:spcBef>
                <a:spcPts val="0"/>
              </a:spcBef>
              <a:spcAft>
                <a:spcPts val="0"/>
              </a:spcAft>
              <a:buClr>
                <a:srgbClr val="000000"/>
              </a:buClr>
              <a:buSzPct val="100000"/>
              <a:buAutoNum type="arabicPeriod"/>
            </a:pPr>
            <a:r>
              <a:rPr lang="en" sz="1400">
                <a:solidFill>
                  <a:srgbClr val="000000"/>
                </a:solidFill>
                <a:latin typeface="Roboto"/>
                <a:ea typeface="Roboto"/>
                <a:cs typeface="Roboto"/>
                <a:sym typeface="Roboto"/>
              </a:rPr>
              <a:t>Evaluating Business Unit Competitive Strength</a:t>
            </a:r>
          </a:p>
          <a:p>
            <a:pPr marL="457200" lvl="0" indent="-317500" rtl="0">
              <a:lnSpc>
                <a:spcPct val="115000"/>
              </a:lnSpc>
              <a:spcBef>
                <a:spcPts val="0"/>
              </a:spcBef>
              <a:spcAft>
                <a:spcPts val="0"/>
              </a:spcAft>
              <a:buClr>
                <a:srgbClr val="000000"/>
              </a:buClr>
              <a:buSzPct val="100000"/>
              <a:buAutoNum type="arabicPeriod"/>
            </a:pPr>
            <a:r>
              <a:rPr lang="en" sz="1400">
                <a:solidFill>
                  <a:srgbClr val="000000"/>
                </a:solidFill>
                <a:latin typeface="Roboto"/>
                <a:ea typeface="Roboto"/>
                <a:cs typeface="Roboto"/>
                <a:sym typeface="Roboto"/>
              </a:rPr>
              <a:t>Determining the competitive value of strategic fit in Diversified companies</a:t>
            </a:r>
          </a:p>
          <a:p>
            <a:pPr marL="457200" lvl="0" indent="-317500" rtl="0">
              <a:lnSpc>
                <a:spcPct val="115000"/>
              </a:lnSpc>
              <a:spcBef>
                <a:spcPts val="0"/>
              </a:spcBef>
              <a:spcAft>
                <a:spcPts val="0"/>
              </a:spcAft>
              <a:buClr>
                <a:srgbClr val="000000"/>
              </a:buClr>
              <a:buSzPct val="100000"/>
              <a:buAutoNum type="arabicPeriod"/>
            </a:pPr>
            <a:r>
              <a:rPr lang="en" sz="1400">
                <a:solidFill>
                  <a:srgbClr val="000000"/>
                </a:solidFill>
                <a:latin typeface="Roboto"/>
                <a:ea typeface="Roboto"/>
                <a:cs typeface="Roboto"/>
                <a:sym typeface="Roboto"/>
              </a:rPr>
              <a:t>Checking for Resource Fit</a:t>
            </a:r>
          </a:p>
          <a:p>
            <a:pPr marL="457200" lvl="0" indent="-317500" rtl="0">
              <a:lnSpc>
                <a:spcPct val="115000"/>
              </a:lnSpc>
              <a:spcBef>
                <a:spcPts val="0"/>
              </a:spcBef>
              <a:spcAft>
                <a:spcPts val="0"/>
              </a:spcAft>
              <a:buClr>
                <a:srgbClr val="000000"/>
              </a:buClr>
              <a:buSzPct val="100000"/>
              <a:buAutoNum type="arabicPeriod"/>
            </a:pPr>
            <a:r>
              <a:rPr lang="en" sz="1400">
                <a:solidFill>
                  <a:srgbClr val="000000"/>
                </a:solidFill>
                <a:latin typeface="Roboto"/>
                <a:ea typeface="Roboto"/>
                <a:cs typeface="Roboto"/>
                <a:sym typeface="Roboto"/>
              </a:rPr>
              <a:t>Ranking business units and assigning a priority for resource allocation</a:t>
            </a:r>
          </a:p>
          <a:p>
            <a:pPr marL="457200" lvl="0" indent="-317500" rtl="0">
              <a:lnSpc>
                <a:spcPct val="115000"/>
              </a:lnSpc>
              <a:spcBef>
                <a:spcPts val="0"/>
              </a:spcBef>
              <a:spcAft>
                <a:spcPts val="0"/>
              </a:spcAft>
              <a:buClr>
                <a:srgbClr val="000000"/>
              </a:buClr>
              <a:buSzPct val="100000"/>
              <a:buAutoNum type="arabicPeriod"/>
            </a:pPr>
            <a:r>
              <a:rPr lang="en" sz="1400">
                <a:solidFill>
                  <a:srgbClr val="000000"/>
                </a:solidFill>
                <a:latin typeface="Roboto"/>
                <a:ea typeface="Roboto"/>
                <a:cs typeface="Roboto"/>
                <a:sym typeface="Roboto"/>
              </a:rPr>
              <a:t>Crafting New Strategic moves to improve overall corporate performance </a:t>
            </a:r>
          </a:p>
          <a:p>
            <a:pPr lvl="0">
              <a:spcBef>
                <a:spcPts val="0"/>
              </a:spcBef>
              <a:buNone/>
            </a:pP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Chapter 7: Blue Ocean Strategy</a:t>
            </a:r>
          </a:p>
        </p:txBody>
      </p:sp>
      <p:sp>
        <p:nvSpPr>
          <p:cNvPr id="156" name="Shape 156"/>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r>
              <a:rPr lang="en"/>
              <a:t>How to overcome key organizational Hurdles in implementing a blue ocean strategy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762025" y="1189150"/>
            <a:ext cx="7620000" cy="857400"/>
          </a:xfrm>
          <a:prstGeom prst="rect">
            <a:avLst/>
          </a:prstGeom>
        </p:spPr>
        <p:txBody>
          <a:bodyPr lIns="91425" tIns="91425" rIns="91425" bIns="91425" anchor="b" anchorCtr="0">
            <a:noAutofit/>
          </a:bodyPr>
          <a:lstStyle/>
          <a:p>
            <a:pPr lvl="0">
              <a:spcBef>
                <a:spcPts val="0"/>
              </a:spcBef>
              <a:buNone/>
            </a:pPr>
            <a:r>
              <a:rPr lang="en"/>
              <a:t>    </a:t>
            </a:r>
          </a:p>
        </p:txBody>
      </p:sp>
      <p:sp>
        <p:nvSpPr>
          <p:cNvPr id="162" name="Shape 162"/>
          <p:cNvSpPr txBox="1">
            <a:spLocks noGrp="1"/>
          </p:cNvSpPr>
          <p:nvPr>
            <p:ph type="body" idx="1"/>
          </p:nvPr>
        </p:nvSpPr>
        <p:spPr>
          <a:xfrm>
            <a:off x="762025" y="2253000"/>
            <a:ext cx="7620000" cy="2334600"/>
          </a:xfrm>
          <a:prstGeom prst="rect">
            <a:avLst/>
          </a:prstGeom>
        </p:spPr>
        <p:txBody>
          <a:bodyPr lIns="91425" tIns="91425" rIns="91425" bIns="91425" anchor="t" anchorCtr="0">
            <a:noAutofit/>
          </a:bodyPr>
          <a:lstStyle/>
          <a:p>
            <a:pPr lvl="0">
              <a:spcBef>
                <a:spcPts val="0"/>
              </a:spcBef>
              <a:buNone/>
            </a:pPr>
            <a:endParaRPr/>
          </a:p>
        </p:txBody>
      </p:sp>
      <p:pic>
        <p:nvPicPr>
          <p:cNvPr id="163" name="Shape 163"/>
          <p:cNvPicPr preferRelativeResize="0"/>
          <p:nvPr/>
        </p:nvPicPr>
        <p:blipFill>
          <a:blip r:embed="rId3">
            <a:alphaModFix/>
          </a:blip>
          <a:stretch>
            <a:fillRect/>
          </a:stretch>
        </p:blipFill>
        <p:spPr>
          <a:xfrm>
            <a:off x="1387925" y="412775"/>
            <a:ext cx="6667450" cy="4576150"/>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On-screen Show (16:9)</PresentationFormat>
  <Paragraphs>152</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Cambria</vt:lpstr>
      <vt:lpstr>Economica</vt:lpstr>
      <vt:lpstr>Arial</vt:lpstr>
      <vt:lpstr>Open Sans</vt:lpstr>
      <vt:lpstr>Roboto</vt:lpstr>
      <vt:lpstr>luxe</vt:lpstr>
      <vt:lpstr>Summary of Lessons Learned </vt:lpstr>
      <vt:lpstr>Intro</vt:lpstr>
      <vt:lpstr>Crafting and Executing Strategy Chapter 8: Corporate Strategy</vt:lpstr>
      <vt:lpstr>Tests for Corporate Advantage</vt:lpstr>
      <vt:lpstr>Diversification by Joint Venture</vt:lpstr>
      <vt:lpstr>Related Diversification</vt:lpstr>
      <vt:lpstr>Evaluating the Diversified Strategy</vt:lpstr>
      <vt:lpstr>Chapter 7: Blue Ocean Strategy</vt:lpstr>
      <vt:lpstr>    </vt:lpstr>
      <vt:lpstr>Tipping point leadership</vt:lpstr>
      <vt:lpstr>The cognitive hurdle</vt:lpstr>
      <vt:lpstr>The limited resources hurdle</vt:lpstr>
      <vt:lpstr>The motivational hurdle</vt:lpstr>
      <vt:lpstr>The political hurdle</vt:lpstr>
      <vt:lpstr>Crafting and Executing Strategy Chapter 9 </vt:lpstr>
      <vt:lpstr>3 Schools of Thought for Business Ethics </vt:lpstr>
      <vt:lpstr>Triple Bottom Line </vt:lpstr>
      <vt:lpstr>Corporate Social Responsibility </vt:lpstr>
      <vt:lpstr>Blue Ocean Strategy Chapter 8</vt:lpstr>
      <vt:lpstr>Fair and Poor Process </vt:lpstr>
      <vt:lpstr>The Three E Principles of Fair Process </vt:lpstr>
      <vt:lpstr>Value of Recognition </vt:lpstr>
      <vt:lpstr>CES: Ch. 10</vt:lpstr>
      <vt:lpstr>Guide of Chapter 10</vt:lpstr>
      <vt:lpstr>Crafting vs. Executing Strategy</vt:lpstr>
      <vt:lpstr>Framework for Executing strategy</vt:lpstr>
      <vt:lpstr>Building an Organization Capable of Good Strategy Execution: Three Key actions</vt:lpstr>
      <vt:lpstr>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Lessons Learned </dc:title>
  <cp:lastModifiedBy>Matthew Goudie</cp:lastModifiedBy>
  <cp:revision>1</cp:revision>
  <dcterms:modified xsi:type="dcterms:W3CDTF">2016-10-31T03:26:23Z</dcterms:modified>
</cp:coreProperties>
</file>