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EF5952E-C8BF-4B24-AD06-CE8D036B586E}">
  <a:tblStyle styleId="{DEF5952E-C8BF-4B24-AD06-CE8D036B586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 of Lessons Learned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6140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Section: 003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Company: Coca-Cola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Austin Reuter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Swade Draper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Seth Rizer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Alan Page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Gabriela Trejo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293425" y="2978500"/>
            <a:ext cx="75579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 2: Visual Exploration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4152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Hands on research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Advantages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wins/ opportunities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4248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Step 3: Visual Strategy Fair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463125"/>
            <a:ext cx="3778800" cy="33390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New Strategy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feedback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strategy</a:t>
            </a:r>
            <a:r>
              <a:rPr lang="en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4793600" y="369800"/>
            <a:ext cx="37788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Step 4: Visual Communication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60300" y="1463125"/>
            <a:ext cx="3778800" cy="33390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simple, visual, and easy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425" y="2441075"/>
            <a:ext cx="2682550" cy="197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849" y="0"/>
            <a:ext cx="35922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Pioneer-Migrator-Settler Map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775" y="1157750"/>
            <a:ext cx="5388449" cy="35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CES: Strengthening a Company’s Competitive Position 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Offensive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Low Price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Leapfrogging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Innovating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Adoption &amp; Improvement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Guerrilla Warfare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Preemptive Strike</a:t>
            </a:r>
          </a:p>
        </p:txBody>
      </p:sp>
      <p:pic>
        <p:nvPicPr>
          <p:cNvPr descr="Image result for coke freestyle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575" y="1348725"/>
            <a:ext cx="3774724" cy="20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CES: Strengthening a Company’s Competitive Position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Defence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Block Challengers 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Signal Challengers</a:t>
            </a:r>
          </a:p>
        </p:txBody>
      </p:sp>
      <p:pic>
        <p:nvPicPr>
          <p:cNvPr descr="Image result for coke 5 by 20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000" y="1357812"/>
            <a:ext cx="4521925" cy="24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CES: Strengthening a Company’s Competitive Position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Mover: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Brand Loyalty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Switching Costs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Property Rights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Learning Curve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Set the Standard </a:t>
            </a:r>
          </a:p>
        </p:txBody>
      </p:sp>
      <p:pic>
        <p:nvPicPr>
          <p:cNvPr descr="Image result for pepsi raw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550" y="1067749"/>
            <a:ext cx="2827699" cy="1734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psi next"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974" y="2678225"/>
            <a:ext cx="2653924" cy="1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CES: Strengthening a Company’s Competitive Position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777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Late Movers and Disadvantages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Higher Benefit for Lower Cost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Does Not Meet Expectation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Leapfrogging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Market Uncertainty </a:t>
            </a:r>
          </a:p>
        </p:txBody>
      </p:sp>
      <p:pic>
        <p:nvPicPr>
          <p:cNvPr descr="Image result for coke life"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150" y="939324"/>
            <a:ext cx="2067700" cy="206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psi true"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300" y="3007025"/>
            <a:ext cx="2845074" cy="213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CES: Strengthening a Company’s Competitive Position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Outsourcing 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Local Outsourcing</a:t>
            </a:r>
          </a:p>
          <a:p>
            <a:pPr indent="-228600" lvl="1" marL="1371600" rtl="0">
              <a:spcBef>
                <a:spcPts val="0"/>
              </a:spcBef>
            </a:pPr>
            <a:r>
              <a:rPr lang="en"/>
              <a:t>Monsanto</a:t>
            </a:r>
          </a:p>
          <a:p>
            <a:pPr indent="-228600" lvl="1" marL="1371600">
              <a:spcBef>
                <a:spcPts val="0"/>
              </a:spcBef>
            </a:pPr>
            <a:r>
              <a:rPr lang="en"/>
              <a:t>Hershey’s</a:t>
            </a:r>
          </a:p>
        </p:txBody>
      </p:sp>
      <p:pic>
        <p:nvPicPr>
          <p:cNvPr descr="Image result for john pemberton"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700" y="1169200"/>
            <a:ext cx="2975400" cy="29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BOS CH 5: Reach Beyond Existing Demand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To reach beyond existing demand you must: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Think </a:t>
            </a:r>
            <a:r>
              <a:rPr lang="en" u="sng"/>
              <a:t>Commonalities</a:t>
            </a:r>
            <a:r>
              <a:rPr lang="en"/>
              <a:t> </a:t>
            </a:r>
            <a:r>
              <a:rPr lang="en"/>
              <a:t>before </a:t>
            </a:r>
            <a:r>
              <a:rPr lang="en" u="sng"/>
              <a:t>Differences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Think </a:t>
            </a:r>
            <a:r>
              <a:rPr lang="en" u="sng"/>
              <a:t>Desegmentation</a:t>
            </a:r>
            <a:r>
              <a:rPr lang="en"/>
              <a:t> before </a:t>
            </a:r>
            <a:r>
              <a:rPr lang="en" u="sng"/>
              <a:t>Finer Segmentation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Think </a:t>
            </a:r>
            <a:r>
              <a:rPr lang="en" u="sng"/>
              <a:t>Non Customers</a:t>
            </a:r>
            <a:r>
              <a:rPr lang="en"/>
              <a:t> before </a:t>
            </a:r>
            <a:r>
              <a:rPr lang="en" u="sng"/>
              <a:t>Customers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 Ch 5: 5 Generic Competitive Strategies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4250"/>
            <a:ext cx="8520600" cy="341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525" y="997450"/>
            <a:ext cx="5475000" cy="34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Noncustomers (3 Tiers) 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3-tiers-of-noncustomers.pn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5" y="1017800"/>
            <a:ext cx="9063274" cy="37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 Big or go Home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017800"/>
            <a:ext cx="8520600" cy="328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specific rule on which tier to focus on and when.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Focus on the tier that represents the biggest catchment at the time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BUT. When commonalities reach across multiple tiers, you should look across all tiers.</a:t>
            </a:r>
          </a:p>
        </p:txBody>
      </p:sp>
      <p:pic>
        <p:nvPicPr>
          <p:cNvPr descr="download (3).jpg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899" y="2136750"/>
            <a:ext cx="4981099" cy="27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Coca-Cola (reaching across all 3 tiers)</a:t>
            </a:r>
          </a:p>
        </p:txBody>
      </p:sp>
      <p:pic>
        <p:nvPicPr>
          <p:cNvPr descr="co-238_1z.jpg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641" y="2492425"/>
            <a:ext cx="648908" cy="2076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2).jpg"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37" y="2492425"/>
            <a:ext cx="8477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-superfood.png"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072" y="2492425"/>
            <a:ext cx="71014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-superfood-bar.png"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5475" y="2465679"/>
            <a:ext cx="847725" cy="2129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247425" y="1125950"/>
            <a:ext cx="18252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/>
              <a:t>Tier 1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Some people are looking for healthier alternative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54500" y="1125950"/>
            <a:ext cx="18252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/>
              <a:t>Tier 2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Some people don’t like sodas.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897250" y="1125950"/>
            <a:ext cx="1825200" cy="11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/>
              <a:t>Tier 3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Some people don’t necessarily want a beverage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313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Chapter 7: Strategies For Competing In International Markets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339100"/>
            <a:ext cx="8657400" cy="31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Coca-Cola: 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 more than 200 countries, with over 450 brands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“Think Global, Act Local”- Transnational Strategy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High need for local responsiveness, benefit from global integration and standardization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Competitive Advantage Globally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77325" y="1180900"/>
            <a:ext cx="56859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Consistent production of concentrates, beverage bases, and syrups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Sold to over 250 bottling partners worldwide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Bottling partners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manufacture, package, merchandise and distribute on a local scale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Partners are in charge of localized strategies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Coca-Cola Company responsible for marketing efforts of brands</a:t>
            </a:r>
          </a:p>
          <a:p>
            <a:pPr indent="-342900" lvl="0" marL="1371600">
              <a:spcBef>
                <a:spcPts val="0"/>
              </a:spcBef>
              <a:buClr>
                <a:schemeClr val="dk1"/>
              </a:buClr>
              <a:buSzPct val="100000"/>
              <a:buChar char="❖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“One Brand”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125" y="1888849"/>
            <a:ext cx="3046249" cy="171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3181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Ensuring International Long-Term Success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229875"/>
            <a:ext cx="5610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Created BIG in January 2006-Bottling Investments Group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Ensures independent bottling franchises get expertise and investments needed for long-term sustainability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solidFill>
                  <a:srgbClr val="4B4B4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Find a qualified bottler to assume operations and continue to grow the business once it’s stable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800" y="1109048"/>
            <a:ext cx="2696499" cy="26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6 : Getting The Strategic Sequence Right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2474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Buyer Utility</a:t>
            </a:r>
            <a:r>
              <a:rPr lang="en" sz="2400"/>
              <a:t>- Is there exceptional buyer utility?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Price</a:t>
            </a:r>
            <a:r>
              <a:rPr lang="en" sz="2400"/>
              <a:t>- Is this price easily accessible to the target mass of buyers?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Cost-</a:t>
            </a:r>
            <a:r>
              <a:rPr lang="en" sz="2400"/>
              <a:t> Can you attain your cost target to profit at your strategic price?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Adoption</a:t>
            </a:r>
            <a:r>
              <a:rPr lang="en" sz="2400"/>
              <a:t>- Are you addressing any adoption hurdles?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Coca Cola BOI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248425" y="1667075"/>
            <a:ext cx="144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Utility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Price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Cost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Adoption</a:t>
            </a:r>
          </a:p>
        </p:txBody>
      </p:sp>
      <p:graphicFrame>
        <p:nvGraphicFramePr>
          <p:cNvPr id="267" name="Shape 267"/>
          <p:cNvGraphicFramePr/>
          <p:nvPr/>
        </p:nvGraphicFramePr>
        <p:xfrm>
          <a:off x="1698325" y="135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{DEF5952E-C8BF-4B24-AD06-CE8D036B586E}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25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Compelling reasons to buy?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+/-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+/-</a:t>
                      </a:r>
                    </a:p>
                  </a:txBody>
                  <a:tcPr marT="91425" marB="91425" marR="91425" marL="91425"/>
                </a:tc>
              </a:tr>
              <a:tr h="1065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Easily accessible to the target mass of buyers?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/>
                </a:tc>
              </a:tr>
              <a:tr h="4667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Cost structure meet target cost?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+/-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-</a:t>
                      </a:r>
                    </a:p>
                  </a:txBody>
                  <a:tcPr marT="91425" marB="91425" marR="91425" marL="91425"/>
                </a:tc>
              </a:tr>
              <a:tr h="629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Are you addressing any adoption hurdles?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+/-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8" name="Shape 268"/>
          <p:cNvSpPr txBox="1"/>
          <p:nvPr/>
        </p:nvSpPr>
        <p:spPr>
          <a:xfrm>
            <a:off x="3484725" y="961300"/>
            <a:ext cx="18261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Coca-Cola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310825" y="961300"/>
            <a:ext cx="18261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Pepsi-Co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136925" y="961300"/>
            <a:ext cx="18261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Dr.Pepper/Snapple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 Ch 5: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0697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Way to Achieve a Cost Advantage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value chain activities more cost-effectively than rivals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Revamp firm’s overall value chain to eliminate or bypass some cost producing activities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 Ch 5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00" y="1017800"/>
            <a:ext cx="7541700" cy="361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 Ch 5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Revamping the value chain system to lower costs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Selling direct to consumers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Streamlining operations by eliminating low-value-added or unnecessary work steps and activities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materials handling and shipping costs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443700" y="1229975"/>
            <a:ext cx="43887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cost provider strategy</a:t>
            </a:r>
          </a:p>
          <a:p>
            <a:pPr indent="-317500" lvl="1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competition is vigorous</a:t>
            </a:r>
          </a:p>
          <a:p>
            <a:pPr indent="-317500" lvl="1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Identical products</a:t>
            </a:r>
          </a:p>
          <a:p>
            <a:pPr indent="-317500" lvl="1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 to achieve product differentiation</a:t>
            </a:r>
          </a:p>
          <a:p>
            <a:pPr indent="-317500" lvl="1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Buyers use products in the same way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cost in switching from one seller to another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Pitfalls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unit sales and market share doesn’t equal higher profit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copied approach to reduce costs</a:t>
            </a:r>
          </a:p>
          <a:p>
            <a:pPr indent="-317500" lvl="1" marL="91440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Becoming too fixated on cost reduction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834050"/>
            <a:ext cx="7271723" cy="39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 Ch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CES Ch 5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When differentiation strategy works best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Buyer needs and uses of the product are diverse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Many ways to differentiate the product or service that have value to buyer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Few rivals are following a similar differentiation approach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Technological change is fast-paced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Pitfalls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Easily copied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Buyers see little value in the unique attributes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Overspending to differentiate the products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Chapter 4: Focusing On The Big Picture, Not Numbers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347" y="1463125"/>
            <a:ext cx="4514703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 1: Visual Awakening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Current Strategy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Strategy Canvas vs Competitors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75" y="2120862"/>
            <a:ext cx="54864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