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7.xml"/><Relationship Id="rId22" Type="http://schemas.openxmlformats.org/officeDocument/2006/relationships/font" Target="fonts/Lato-boldItalic.fntdata"/><Relationship Id="rId10" Type="http://schemas.openxmlformats.org/officeDocument/2006/relationships/slide" Target="slides/slide6.xml"/><Relationship Id="rId21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10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" Target="slides/slide1.xml"/><Relationship Id="rId19" Type="http://schemas.openxmlformats.org/officeDocument/2006/relationships/font" Target="fonts/Lato-regular.fntdata"/><Relationship Id="rId6" Type="http://schemas.openxmlformats.org/officeDocument/2006/relationships/slide" Target="slides/slide2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586725" y="1353787"/>
            <a:ext cx="79706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6725" y="2968387"/>
            <a:ext cx="79706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17950"/>
            <a:ext cx="39998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417950"/>
            <a:ext cx="39998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640350"/>
            <a:ext cx="2807999" cy="29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84625"/>
            <a:ext cx="4045199" cy="170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45200"/>
            <a:ext cx="4045199" cy="1421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529000" y="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B.O.S Conclusion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529000" y="318392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Gabriela Trejo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Swade Draper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Seth Rizer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Austin Reuter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Alan Page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7084800" y="4422350"/>
            <a:ext cx="20592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Coca-Cola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003</a:t>
            </a:r>
          </a:p>
        </p:txBody>
      </p:sp>
      <p:pic>
        <p:nvPicPr>
          <p:cNvPr descr="Image result for blue ocean strategy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525" y="1853703"/>
            <a:ext cx="4570650" cy="261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Impact"/>
                <a:ea typeface="Impact"/>
                <a:cs typeface="Impact"/>
                <a:sym typeface="Impact"/>
              </a:rPr>
              <a:t>The End</a:t>
            </a:r>
          </a:p>
        </p:txBody>
      </p:sp>
      <p:pic>
        <p:nvPicPr>
          <p:cNvPr descr="download (4).jp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526" y="1174700"/>
            <a:ext cx="2514949" cy="379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72725"/>
            <a:ext cx="8520600" cy="62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4800">
                <a:latin typeface="Impact"/>
                <a:ea typeface="Impact"/>
                <a:cs typeface="Impact"/>
                <a:sym typeface="Impact"/>
              </a:rPr>
              <a:t>Barriers to Imitation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Companies will go without creditable challenges for 10-15 years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Brand image  conflict prevents companies from imitating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Natural monopoly blocks imitation when the size of a market can’t support another player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Patents or legal permits block imitation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High volume generated by a value innovation leads to rapid cost advantages, placing potential imitators at an ongoing cost disadvantage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4800">
                <a:latin typeface="Impact"/>
                <a:ea typeface="Impact"/>
                <a:cs typeface="Impact"/>
                <a:sym typeface="Impact"/>
              </a:rPr>
              <a:t>Barriers to Imitation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417800"/>
            <a:ext cx="8520600" cy="2011200"/>
          </a:xfrm>
          <a:prstGeom prst="rect">
            <a:avLst/>
          </a:prstGeom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Alignment Barrier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Value, Profit, People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Differentiation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Low-cost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Coke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Differentiation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Has a different product to sell to people's needs and wants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oca cola company products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525" y="3530100"/>
            <a:ext cx="3028949" cy="139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800">
                <a:latin typeface="Impact"/>
                <a:ea typeface="Impact"/>
                <a:cs typeface="Impact"/>
                <a:sym typeface="Impact"/>
              </a:rPr>
              <a:t>Barriers to Imitation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417950"/>
            <a:ext cx="4273800" cy="3150900"/>
          </a:xfrm>
          <a:prstGeom prst="rect">
            <a:avLst/>
          </a:prstGeom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Cognitive &amp; Organizational Barrier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Value innovation vs conventional logic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Imitation requires change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Coke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Looks to create value through partnerships, sustainability efforts, company culture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Entering into the Ready-to-Drink Coffee category in 2017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descr="RTD Coffee 940" id="91" name="Shape 91" title="RTD Coffee 9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652" y="3486875"/>
            <a:ext cx="3016875" cy="146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ca cola company innovation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2675" y="1284400"/>
            <a:ext cx="3741150" cy="21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4800">
                <a:latin typeface="Impact"/>
                <a:ea typeface="Impact"/>
                <a:cs typeface="Impact"/>
                <a:sym typeface="Impact"/>
              </a:rPr>
              <a:t>Barriers to Imitation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Brand Barrier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BOS conflicting with image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Value-innovation builds loyalty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Shuns imitators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Coke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Huge brand barrier to entry in the carbonated soft-drink industry due to over 100 years of advertising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This brand is hard to compete with due to the loyalists to Coca-Cola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Has maintained a consistent brand image over the years even with new products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800">
                <a:latin typeface="Impact"/>
                <a:ea typeface="Impact"/>
                <a:cs typeface="Impact"/>
                <a:sym typeface="Impact"/>
              </a:rPr>
              <a:t>Barriers to Imitation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Economic &amp; Legal Barrier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Natural monopoly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Value-innovator gaines cost advantage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Network Externalities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Patents or legal permits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Coke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Snapple/ Dr. Pepper did not produce their own “Freestyle” machine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Impact"/>
                <a:ea typeface="Impact"/>
                <a:cs typeface="Impact"/>
                <a:sym typeface="Impact"/>
              </a:rPr>
              <a:t>When to Value-Innovate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Eventually your blue ocean will be imitated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Defending yourself against imitators could be a trap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Making your company strategy switch from customer to competition centered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axresdefault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062" y="2501400"/>
            <a:ext cx="4537876" cy="25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Impact"/>
                <a:ea typeface="Impact"/>
                <a:cs typeface="Impact"/>
                <a:sym typeface="Impact"/>
              </a:rPr>
              <a:t>When to Value-Innovate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 strategy canvas to help avoid traps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Value curve signals when to: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Find new blue ocean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And when not to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Stay a moving target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Distance yourself from imitators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Always be one step ahead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Dominate your blue ocean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more intense the competition, the redder the ocean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Reach out for new value innovation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Impact"/>
                <a:ea typeface="Impact"/>
                <a:cs typeface="Impact"/>
                <a:sym typeface="Impact"/>
              </a:rPr>
              <a:t>When to Value-Innovate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417800"/>
            <a:ext cx="4515300" cy="3150900"/>
          </a:xfrm>
          <a:prstGeom prst="rect">
            <a:avLst/>
          </a:prstGeom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 6 principles of Blue Ocean strategy as a guide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Will not end competition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Probably will intensify competition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Will help you stay on to of the over-crowded business world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Blue and Red Oceans coexist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Master both strategies</a:t>
            </a:r>
          </a:p>
          <a:p>
            <a:pPr indent="-228600" lvl="1" marL="914400">
              <a:spcBef>
                <a:spcPts val="0"/>
              </a:spcBef>
            </a:pPr>
            <a:r>
              <a:rPr b="1" lang="en" u="sng"/>
              <a:t>Make competition irrelevant 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lue-ocean-strategy-making-competition-irrelevant-part-1-1-728.jp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475" y="1602700"/>
            <a:ext cx="3876825" cy="230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