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8812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31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36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12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“Connect people with their world, everywhere they live, work and play … and do it better than anyone else.”- AT&amp;T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202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838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60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45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05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96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21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17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02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59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41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eathbrothers.com/presentations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844875" y="904300"/>
            <a:ext cx="6864900" cy="194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Blue</a:t>
            </a:r>
            <a:r>
              <a:rPr lang="en" b="1" dirty="0">
                <a:latin typeface="Raleway"/>
                <a:ea typeface="Raleway"/>
                <a:cs typeface="Raleway"/>
                <a:sym typeface="Raleway"/>
              </a:rPr>
              <a:t> Ocean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 Strategy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2720020" y="2932950"/>
            <a:ext cx="3169500" cy="128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Chapter 1 by Team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	  Section: 003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938650" y="4750800"/>
            <a:ext cx="8007300" cy="2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Alicia Amodeo, Jared Coronado, Jason Guevara, Reed Harman &amp; Jessica Stoddard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60950" y="-80025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Cell Phone Carriers Drop off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0" y="779550"/>
            <a:ext cx="4272900" cy="41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2014 Carrier's Stock Drop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"You're seeing pricing competition, you're seeing promos. The marketplace is very, very competitive." -AT&amp;T CFO John Stephens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Shares of Verizon plunged 6%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AT&amp;T stock fell 5%.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T-Mobile plummeted 10%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Sprint has dropped more than 16%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00" y="1010507"/>
            <a:ext cx="4919100" cy="411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390525" y="4325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100" b="1" dirty="0">
                <a:latin typeface="Raleway"/>
                <a:ea typeface="Raleway"/>
                <a:cs typeface="Raleway"/>
                <a:sym typeface="Raleway"/>
              </a:rPr>
              <a:t>Rising Imperative of Creating </a:t>
            </a:r>
            <a:r>
              <a:rPr lang="en" sz="4100" b="1" dirty="0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Blue</a:t>
            </a:r>
            <a:r>
              <a:rPr lang="en" sz="41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4100" b="1" dirty="0" smtClean="0">
                <a:latin typeface="Raleway"/>
                <a:ea typeface="Raleway"/>
                <a:cs typeface="Raleway"/>
                <a:sym typeface="Raleway"/>
              </a:rPr>
              <a:t>Ocean</a:t>
            </a:r>
            <a:r>
              <a:rPr lang="en-US" sz="4100" b="1" dirty="0" smtClean="0">
                <a:latin typeface="Raleway"/>
                <a:ea typeface="Raleway"/>
                <a:cs typeface="Raleway"/>
                <a:sym typeface="Raleway"/>
              </a:rPr>
              <a:t>s</a:t>
            </a:r>
            <a:endParaRPr lang="en" sz="3300" b="1" dirty="0"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213675" y="2138875"/>
            <a:ext cx="4467000" cy="323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Accelerated commoditization of products and services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Brands in the same industry are becoming more similar → Price competition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Price wars → Shrinking profit margins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100" y="2205899"/>
            <a:ext cx="3929900" cy="29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13675" y="1275425"/>
            <a:ext cx="8575800" cy="8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Globalization, Dismantled Trade Barriers, Accelerated Technological Advances = rise in supply while demand decreases, remains stagnant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000" y="391637"/>
            <a:ext cx="5813625" cy="436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-79700" y="758950"/>
            <a:ext cx="3350700" cy="464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In overcrowding industries, differentiating brands becomes tough for consumers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Business environment has evolved but strategy and management approaches are slow to keep up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Management needs to strive for blue oceans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92750" y="19800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The Cornerstone of </a:t>
            </a:r>
            <a:r>
              <a:rPr lang="en" sz="4100" b="1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Blue</a:t>
            </a: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 Ocean Strategy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92750" y="1598650"/>
            <a:ext cx="8866800" cy="3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Value Innovation 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Bree Serif"/>
              <a:buChar char="○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Focuses on making the competition irrelevant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Bree Serif"/>
              <a:buChar char="○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Opens up new market space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Bree Serif"/>
              <a:buChar char="○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Company aligns innovation with utility, price, and cost positions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51198"/>
          <a:stretch/>
        </p:blipFill>
        <p:spPr>
          <a:xfrm>
            <a:off x="3369849" y="2822925"/>
            <a:ext cx="1867899" cy="22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-1079325" y="202750"/>
            <a:ext cx="9144000" cy="8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Cirque Du Soleil Strategy</a:t>
            </a:r>
          </a:p>
          <a:p>
            <a:pPr lvl="0" algn="ctr" rtl="0">
              <a:spcBef>
                <a:spcPts val="0"/>
              </a:spcBef>
              <a:buNone/>
            </a:pPr>
            <a:endParaRPr sz="4100" b="1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sz="4100"/>
          </a:p>
        </p:txBody>
      </p:sp>
      <p:sp>
        <p:nvSpPr>
          <p:cNvPr id="165" name="Shape 165"/>
          <p:cNvSpPr txBox="1"/>
          <p:nvPr/>
        </p:nvSpPr>
        <p:spPr>
          <a:xfrm>
            <a:off x="918727" y="1428490"/>
            <a:ext cx="7872600" cy="316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“Reinvented the circus industry</a:t>
            </a:r>
            <a:r>
              <a:rPr lang="en" sz="1800"/>
              <a:t>”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Identify new types of audiences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Remain in a blue ocean marketplace</a:t>
            </a:r>
            <a:r>
              <a:rPr lang="en" sz="1800"/>
              <a:t> 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774" y="202749"/>
            <a:ext cx="1871550" cy="28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227" y="3043322"/>
            <a:ext cx="2412244" cy="17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25" y="3043324"/>
            <a:ext cx="2965844" cy="17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4294967295"/>
          </p:nvPr>
        </p:nvSpPr>
        <p:spPr>
          <a:xfrm>
            <a:off x="706350" y="338250"/>
            <a:ext cx="8108100" cy="441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8409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“What if your business could be in a league of its own? Instead of competing with others in your industry, what if you were setting the pace, creating unique products and profiting from lucrative new markets?</a:t>
            </a:r>
          </a:p>
          <a:p>
            <a:pPr lvl="0" rtl="0">
              <a:lnSpc>
                <a:spcPct val="18409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Generating that kind of environment is the goal of blue ocean strategy, a business theory that suggests companies are better off searching for ways to gain "uncontested market space" than engaging in traditional competition.”</a:t>
            </a:r>
          </a:p>
          <a:p>
            <a:pPr lvl="0" rtl="0">
              <a:lnSpc>
                <a:spcPct val="18409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By Katherine Arline, Business News Daily Contributor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red-vs-blue.jpg"/>
          <p:cNvPicPr preferRelativeResize="0"/>
          <p:nvPr/>
        </p:nvPicPr>
        <p:blipFill rotWithShape="1">
          <a:blip r:embed="rId3">
            <a:alphaModFix/>
          </a:blip>
          <a:srcRect l="524" t="19830" r="514" b="11075"/>
          <a:stretch/>
        </p:blipFill>
        <p:spPr>
          <a:xfrm>
            <a:off x="402825" y="1143050"/>
            <a:ext cx="8338349" cy="36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86450" y="156800"/>
            <a:ext cx="7736700" cy="9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New Market Space</a:t>
            </a:r>
            <a:r>
              <a:rPr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15375" y="230725"/>
            <a:ext cx="9028500" cy="7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Nokia, where they went wrong</a:t>
            </a: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841475" y="1128225"/>
            <a:ext cx="6624000" cy="18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solidFill>
                  <a:srgbClr val="121212"/>
                </a:solidFill>
                <a:latin typeface="Bree Serif"/>
                <a:ea typeface="Bree Serif"/>
                <a:cs typeface="Bree Serif"/>
                <a:sym typeface="Bree Serif"/>
              </a:rPr>
              <a:t>2007 - Nokia was earning more than 50% of the profits in the mobile-phone industry</a:t>
            </a:r>
          </a:p>
          <a:p>
            <a:pPr marL="457200" lvl="0" indent="-342900" rtl="0">
              <a:spcBef>
                <a:spcPts val="0"/>
              </a:spcBef>
              <a:buClr>
                <a:srgbClr val="121212"/>
              </a:buClr>
              <a:buSzPct val="100000"/>
              <a:buFont typeface="Bree Serif"/>
              <a:buChar char="●"/>
            </a:pPr>
            <a:r>
              <a:rPr lang="en" sz="1800">
                <a:solidFill>
                  <a:srgbClr val="121212"/>
                </a:solidFill>
                <a:latin typeface="Bree Serif"/>
                <a:ea typeface="Bree Serif"/>
                <a:cs typeface="Bree Serif"/>
                <a:sym typeface="Bree Serif"/>
              </a:rPr>
              <a:t>Didn’t realize how important the transition into smartphones would be</a:t>
            </a:r>
          </a:p>
          <a:p>
            <a:pPr marL="457200" lvl="0" indent="-342900">
              <a:spcBef>
                <a:spcPts val="0"/>
              </a:spcBef>
              <a:buClr>
                <a:srgbClr val="121212"/>
              </a:buClr>
              <a:buSzPct val="100000"/>
              <a:buFont typeface="Bree Serif"/>
              <a:buChar char="●"/>
            </a:pPr>
            <a:r>
              <a:rPr lang="en" sz="1800">
                <a:solidFill>
                  <a:srgbClr val="121212"/>
                </a:solidFill>
                <a:latin typeface="Bree Serif"/>
                <a:ea typeface="Bree Serif"/>
                <a:cs typeface="Bree Serif"/>
                <a:sym typeface="Bree Serif"/>
              </a:rPr>
              <a:t>Tried to make a comeback partnering with Windows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712" y="2993312"/>
            <a:ext cx="1919075" cy="19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01" y="2845748"/>
            <a:ext cx="1204024" cy="221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000" y="2845750"/>
            <a:ext cx="15240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78150" y="187800"/>
            <a:ext cx="6426900" cy="100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365175" y="83400"/>
            <a:ext cx="8596800" cy="121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Toothpaste brands</a:t>
            </a: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 are an example of a </a:t>
            </a:r>
            <a:r>
              <a:rPr lang="en" sz="4100" b="1">
                <a:solidFill>
                  <a:srgbClr val="990000"/>
                </a:solidFill>
                <a:latin typeface="Raleway"/>
                <a:ea typeface="Raleway"/>
                <a:cs typeface="Raleway"/>
                <a:sym typeface="Raleway"/>
              </a:rPr>
              <a:t>red</a:t>
            </a: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 ocean initiative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875" y="1719775"/>
            <a:ext cx="4735849" cy="29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159475" y="1719762"/>
            <a:ext cx="3314700" cy="32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1886 - Dr. Sheffield created tubed toothpaste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Now - Sensodyne, Colgate, Crest, Pronamel, Oral-b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39550" y="1263277"/>
            <a:ext cx="9144000" cy="119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YETI</a:t>
            </a:r>
            <a:r>
              <a:rPr lang="en" sz="41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is an example of a successful </a:t>
            </a:r>
            <a:r>
              <a:rPr lang="en" sz="4100" b="1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blue </a:t>
            </a: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ocean strategist.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236350" y="1673237"/>
            <a:ext cx="3901500" cy="284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-Targeting certain niche markets 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-Creating an irrelevant product 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- Using social media to build the brand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-Creating a cooler that could deliver high performance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224" y="1628900"/>
            <a:ext cx="4312524" cy="29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99525" y="-260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lang="en" sz="4100" b="1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 blue</a:t>
            </a: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 ocean taking on </a:t>
            </a:r>
            <a:r>
              <a:rPr lang="en" sz="4100" b="1">
                <a:solidFill>
                  <a:srgbClr val="990000"/>
                </a:solidFill>
                <a:latin typeface="Raleway"/>
                <a:ea typeface="Raleway"/>
                <a:cs typeface="Raleway"/>
                <a:sym typeface="Raleway"/>
              </a:rPr>
              <a:t>blood</a:t>
            </a: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...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25" y="1067850"/>
            <a:ext cx="1691925" cy="169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85925" y="3345400"/>
            <a:ext cx="3387600" cy="11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-Creating a new product line 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-Targeting new markets</a:t>
            </a:r>
            <a:r>
              <a:rPr lang="en" sz="1800"/>
              <a:t> 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408" y="1067850"/>
            <a:ext cx="4665592" cy="23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9824" y="1067850"/>
            <a:ext cx="1742724" cy="174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3174" y="3517825"/>
            <a:ext cx="2428975" cy="15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01800" y="3600749"/>
            <a:ext cx="1967774" cy="14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4025" y="128475"/>
            <a:ext cx="3044999" cy="178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100" b="1">
                <a:latin typeface="Raleway"/>
                <a:ea typeface="Raleway"/>
                <a:cs typeface="Raleway"/>
                <a:sym typeface="Raleway"/>
              </a:rPr>
              <a:t>Example of strategic move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3825" y="1847200"/>
            <a:ext cx="3125400" cy="32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-Putting 3 separate devices in 1.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-Creating a phone with a touch screen interface. 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-Putting computer software in a phone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521" y="826849"/>
            <a:ext cx="4915748" cy="33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5200" y="1226450"/>
            <a:ext cx="4598100" cy="395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120 Years Ago What Was Unknown?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Industries Never stand still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SIC system replaced by NAICS system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Overriding focus of competition-based strategies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50950" y="240650"/>
            <a:ext cx="7733100" cy="9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Continuation of </a:t>
            </a:r>
            <a:r>
              <a:rPr lang="en" sz="4100" b="1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Blue</a:t>
            </a:r>
            <a:r>
              <a:rPr lang="en" sz="4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Oceans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300" y="1226450"/>
            <a:ext cx="4200700" cy="24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59275" y="199201"/>
            <a:ext cx="8578500" cy="70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Impact of Creating </a:t>
            </a:r>
            <a:r>
              <a:rPr lang="en" sz="4100" b="1" dirty="0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Blue</a:t>
            </a:r>
            <a:r>
              <a:rPr lang="en" sz="41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Oceans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endParaRPr lang="en" sz="1200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  <a:hlinkClick r:id="rId3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-52300" y="1599725"/>
            <a:ext cx="4188000" cy="27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 dirty="0">
                <a:latin typeface="Bree Serif"/>
                <a:ea typeface="Bree Serif"/>
                <a:cs typeface="Bree Serif"/>
                <a:sym typeface="Bree Serif"/>
              </a:rPr>
              <a:t>Blue oceans impact in company’s revenue and profit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 dirty="0">
                <a:latin typeface="Bree Serif"/>
                <a:ea typeface="Bree Serif"/>
                <a:cs typeface="Bree Serif"/>
                <a:sym typeface="Bree Serif"/>
              </a:rPr>
              <a:t>A study done with 108 companies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Char char="●"/>
            </a:pPr>
            <a:r>
              <a:rPr lang="en" sz="1800" dirty="0">
                <a:latin typeface="Bree Serif"/>
                <a:ea typeface="Bree Serif"/>
                <a:cs typeface="Bree Serif"/>
                <a:sym typeface="Bree Serif"/>
              </a:rPr>
              <a:t>The Profit and Growth consequences of creating blue oceans 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914400" lvl="0" indent="457200">
              <a:spcBef>
                <a:spcPts val="0"/>
              </a:spcBef>
              <a:buNone/>
            </a:pPr>
            <a:endParaRPr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r="8642" b="9893"/>
          <a:stretch/>
        </p:blipFill>
        <p:spPr>
          <a:xfrm>
            <a:off x="4135725" y="1004212"/>
            <a:ext cx="4800350" cy="41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530</Words>
  <Application>Microsoft Macintosh PowerPoint</Application>
  <PresentationFormat>On-screen Show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Bree Serif</vt:lpstr>
      <vt:lpstr>Raleway</vt:lpstr>
      <vt:lpstr>Roboto</vt:lpstr>
      <vt:lpstr>Arial</vt:lpstr>
      <vt:lpstr>material</vt:lpstr>
      <vt:lpstr>Blue Ocean  Strategy </vt:lpstr>
      <vt:lpstr>PowerPoint Presentation</vt:lpstr>
      <vt:lpstr>PowerPoint Presentation</vt:lpstr>
      <vt:lpstr>PowerPoint Presentation</vt:lpstr>
      <vt:lpstr>PowerPoint Presentation</vt:lpstr>
      <vt:lpstr>A blue ocean taking on blood...</vt:lpstr>
      <vt:lpstr>Example of strategic move</vt:lpstr>
      <vt:lpstr>120 Years Ago What Was Unknown?  Industries Never stand still  SIC system replaced by NAICS system  Overriding focus of competition-based strategies </vt:lpstr>
      <vt:lpstr>PowerPoint Presentation</vt:lpstr>
      <vt:lpstr>Cell Phone Carriers Drop off</vt:lpstr>
      <vt:lpstr>Rising Imperative of Creating Blue Oceans</vt:lpstr>
      <vt:lpstr>PowerPoint Presentation</vt:lpstr>
      <vt:lpstr>The Cornerstone of Blue Ocean Strategy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Ocean  Strategy </dc:title>
  <cp:lastModifiedBy>Microsoft Office User</cp:lastModifiedBy>
  <cp:revision>3</cp:revision>
  <dcterms:modified xsi:type="dcterms:W3CDTF">2016-09-16T14:20:56Z</dcterms:modified>
</cp:coreProperties>
</file>