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Robo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AE8CB0BD-BC20-443E-88DE-AAEF867E2E25}">
  <a:tblStyle styleId="{AE8CB0BD-BC20-443E-88DE-AAEF867E2E25}"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italic.fntdata"/><Relationship Id="rId25" Type="http://schemas.openxmlformats.org/officeDocument/2006/relationships/font" Target="fonts/Roboto-bold.fntdata"/><Relationship Id="rId27"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Focus </a:t>
            </a:r>
          </a:p>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460950" y="1819275"/>
            <a:ext cx="8222100" cy="933600"/>
          </a:xfrm>
          <a:prstGeom prst="rect">
            <a:avLst/>
          </a:prstGeom>
        </p:spPr>
        <p:txBody>
          <a:bodyPr anchorCtr="0" anchor="b" bIns="91425" lIns="91425" rIns="91425" tIns="91425">
            <a:noAutofit/>
          </a:bodyPr>
          <a:lstStyle/>
          <a:p>
            <a:pPr lvl="0" algn="ctr">
              <a:spcBef>
                <a:spcPts val="0"/>
              </a:spcBef>
              <a:buNone/>
            </a:pPr>
            <a:r>
              <a:rPr lang="en"/>
              <a:t>Blue Oceans Strategy Chapter 2: Analytical Tools and Frameworks</a:t>
            </a:r>
          </a:p>
        </p:txBody>
      </p:sp>
      <p:sp>
        <p:nvSpPr>
          <p:cNvPr id="86" name="Shape 86"/>
          <p:cNvSpPr txBox="1"/>
          <p:nvPr>
            <p:ph idx="1" type="subTitle"/>
          </p:nvPr>
        </p:nvSpPr>
        <p:spPr>
          <a:xfrm>
            <a:off x="598100" y="2715924"/>
            <a:ext cx="8222100" cy="761099"/>
          </a:xfrm>
          <a:prstGeom prst="rect">
            <a:avLst/>
          </a:prstGeom>
        </p:spPr>
        <p:txBody>
          <a:bodyPr anchorCtr="0" anchor="t" bIns="91425" lIns="91425" rIns="91425" tIns="91425">
            <a:noAutofit/>
          </a:bodyPr>
          <a:lstStyle/>
          <a:p>
            <a:pPr lvl="0" algn="ctr">
              <a:spcBef>
                <a:spcPts val="0"/>
              </a:spcBef>
              <a:buNone/>
            </a:pPr>
            <a:r>
              <a:rPr lang="en"/>
              <a:t>Gaston Arnold, Angel Ramirez, Yussef Benelbar, Jorge Pallares and Edwin</a:t>
            </a:r>
          </a:p>
        </p:txBody>
      </p:sp>
      <p:sp>
        <p:nvSpPr>
          <p:cNvPr id="87" name="Shape 87"/>
          <p:cNvSpPr txBox="1"/>
          <p:nvPr/>
        </p:nvSpPr>
        <p:spPr>
          <a:xfrm>
            <a:off x="1323100" y="3634800"/>
            <a:ext cx="5813400" cy="678300"/>
          </a:xfrm>
          <a:prstGeom prst="rect">
            <a:avLst/>
          </a:prstGeom>
          <a:noFill/>
          <a:ln>
            <a:noFill/>
          </a:ln>
        </p:spPr>
        <p:txBody>
          <a:bodyPr anchorCtr="0" anchor="t" bIns="91425" lIns="91425" rIns="91425" tIns="91425">
            <a:noAutofit/>
          </a:bodyPr>
          <a:lstStyle/>
          <a:p>
            <a:pPr lvl="0" algn="ctr">
              <a:spcBef>
                <a:spcPts val="0"/>
              </a:spcBef>
              <a:buNone/>
            </a:pPr>
            <a:r>
              <a:rPr b="1" lang="en" sz="3000">
                <a:solidFill>
                  <a:srgbClr val="F3F3F3"/>
                </a:solidFill>
              </a:rPr>
              <a:t> Apple</a:t>
            </a:r>
          </a:p>
        </p:txBody>
      </p:sp>
      <p:pic>
        <p:nvPicPr>
          <p:cNvPr descr="7iaKEA95T.png" id="88" name="Shape 88"/>
          <p:cNvPicPr preferRelativeResize="0"/>
          <p:nvPr/>
        </p:nvPicPr>
        <p:blipFill>
          <a:blip r:embed="rId3">
            <a:alphaModFix/>
          </a:blip>
          <a:stretch>
            <a:fillRect/>
          </a:stretch>
        </p:blipFill>
        <p:spPr>
          <a:xfrm>
            <a:off x="4971300" y="3477112"/>
            <a:ext cx="799899" cy="993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Compelling Tagline </a:t>
            </a:r>
          </a:p>
        </p:txBody>
      </p:sp>
      <p:sp>
        <p:nvSpPr>
          <p:cNvPr id="146" name="Shape 146"/>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Clear-cut, compelling  message that creates interests to the customer</a:t>
            </a:r>
          </a:p>
          <a:p>
            <a:pPr indent="-228600" lvl="0" marL="457200" rtl="0">
              <a:spcBef>
                <a:spcPts val="0"/>
              </a:spcBef>
            </a:pPr>
            <a:r>
              <a:rPr lang="en"/>
              <a:t>Tagline Characteristics:</a:t>
            </a:r>
          </a:p>
          <a:p>
            <a:pPr indent="-228600" lvl="1" marL="914400" rtl="0">
              <a:spcBef>
                <a:spcPts val="0"/>
              </a:spcBef>
            </a:pPr>
            <a:r>
              <a:rPr lang="en"/>
              <a:t>Truthful</a:t>
            </a:r>
          </a:p>
          <a:p>
            <a:pPr indent="-228600" lvl="1" marL="914400" rtl="0">
              <a:spcBef>
                <a:spcPts val="0"/>
              </a:spcBef>
            </a:pPr>
            <a:r>
              <a:rPr lang="en"/>
              <a:t>Clear-cut</a:t>
            </a:r>
          </a:p>
          <a:p>
            <a:pPr indent="-228600" lvl="1" marL="914400" rtl="0">
              <a:spcBef>
                <a:spcPts val="0"/>
              </a:spcBef>
            </a:pPr>
            <a:r>
              <a:rPr lang="en"/>
              <a:t>Short</a:t>
            </a:r>
          </a:p>
          <a:p>
            <a:pPr indent="-228600" lvl="1" marL="914400" rtl="0">
              <a:spcBef>
                <a:spcPts val="0"/>
              </a:spcBef>
            </a:pPr>
            <a:r>
              <a:rPr lang="en"/>
              <a:t>Strong</a:t>
            </a:r>
          </a:p>
          <a:p>
            <a:pPr indent="-228600" lvl="0" marL="457200" rtl="0">
              <a:spcBef>
                <a:spcPts val="0"/>
              </a:spcBef>
            </a:pPr>
            <a:r>
              <a:rPr lang="en"/>
              <a:t>Example: Nike “Just Do it” </a:t>
            </a:r>
          </a:p>
        </p:txBody>
      </p:sp>
      <p:pic>
        <p:nvPicPr>
          <p:cNvPr id="147" name="Shape 147"/>
          <p:cNvPicPr preferRelativeResize="0"/>
          <p:nvPr/>
        </p:nvPicPr>
        <p:blipFill>
          <a:blip r:embed="rId3">
            <a:alphaModFix/>
          </a:blip>
          <a:stretch>
            <a:fillRect/>
          </a:stretch>
        </p:blipFill>
        <p:spPr>
          <a:xfrm>
            <a:off x="4941300" y="2014849"/>
            <a:ext cx="3305899" cy="14817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Apple: Three Characteristics of a Good Strategy</a:t>
            </a:r>
          </a:p>
        </p:txBody>
      </p:sp>
      <p:sp>
        <p:nvSpPr>
          <p:cNvPr id="153" name="Shape 153"/>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Focus: Fashionable, Wireless Internet on Phone, &amp; Applications </a:t>
            </a:r>
          </a:p>
          <a:p>
            <a:pPr lvl="0">
              <a:spcBef>
                <a:spcPts val="0"/>
              </a:spcBef>
              <a:buNone/>
            </a:pPr>
            <a:r>
              <a:rPr lang="en"/>
              <a:t>Divergence: Design </a:t>
            </a:r>
          </a:p>
          <a:p>
            <a:pPr lvl="0">
              <a:spcBef>
                <a:spcPts val="0"/>
              </a:spcBef>
              <a:buNone/>
            </a:pPr>
            <a:r>
              <a:rPr lang="en"/>
              <a:t>Compelling Tagline: “Think Different” </a:t>
            </a:r>
          </a:p>
        </p:txBody>
      </p:sp>
      <p:pic>
        <p:nvPicPr>
          <p:cNvPr id="154" name="Shape 154"/>
          <p:cNvPicPr preferRelativeResize="0"/>
          <p:nvPr/>
        </p:nvPicPr>
        <p:blipFill>
          <a:blip r:embed="rId3">
            <a:alphaModFix/>
          </a:blip>
          <a:stretch>
            <a:fillRect/>
          </a:stretch>
        </p:blipFill>
        <p:spPr>
          <a:xfrm>
            <a:off x="3974150" y="2722500"/>
            <a:ext cx="2461825" cy="18463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Reading the Value Curves</a:t>
            </a:r>
          </a:p>
        </p:txBody>
      </p:sp>
      <p:sp>
        <p:nvSpPr>
          <p:cNvPr id="160" name="Shape 160"/>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The Value Curve- The basic component of the strategy canvas, is a graphic depiction of a company’s relative performance across its industry’s factors of competition.</a:t>
            </a:r>
          </a:p>
          <a:p>
            <a:pPr lvl="0">
              <a:spcBef>
                <a:spcPts val="0"/>
              </a:spcBef>
              <a:buNone/>
            </a:pPr>
            <a:r>
              <a:rPr lang="en"/>
              <a:t>A value curve allows companies to visibly see how they they can differentiate themselves from their competitors when trying to reach a blue ocean strategy.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Value Curve</a:t>
            </a:r>
          </a:p>
        </p:txBody>
      </p:sp>
      <p:sp>
        <p:nvSpPr>
          <p:cNvPr id="166" name="Shape 166"/>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t/>
            </a:r>
            <a:endParaRPr/>
          </a:p>
        </p:txBody>
      </p:sp>
      <p:pic>
        <p:nvPicPr>
          <p:cNvPr descr="the-blue-ocean-strategy-fg-11-638.jpg" id="167" name="Shape 167"/>
          <p:cNvPicPr preferRelativeResize="0"/>
          <p:nvPr/>
        </p:nvPicPr>
        <p:blipFill>
          <a:blip r:embed="rId3">
            <a:alphaModFix/>
          </a:blip>
          <a:stretch>
            <a:fillRect/>
          </a:stretch>
        </p:blipFill>
        <p:spPr>
          <a:xfrm>
            <a:off x="162150" y="1017800"/>
            <a:ext cx="8520600" cy="3887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Reading the Value Curves</a:t>
            </a:r>
          </a:p>
        </p:txBody>
      </p:sp>
      <p:sp>
        <p:nvSpPr>
          <p:cNvPr id="173" name="Shape 173"/>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The Blue Ocean Strategy</a:t>
            </a:r>
          </a:p>
          <a:p>
            <a:pPr lvl="0">
              <a:spcBef>
                <a:spcPts val="0"/>
              </a:spcBef>
              <a:buNone/>
            </a:pPr>
            <a:r>
              <a:rPr lang="en"/>
              <a:t>	Does the business deserve to be a winner?</a:t>
            </a:r>
          </a:p>
          <a:p>
            <a:pPr lvl="0">
              <a:spcBef>
                <a:spcPts val="0"/>
              </a:spcBef>
              <a:buNone/>
            </a:pPr>
            <a:r>
              <a:rPr lang="en"/>
              <a:t>		Requires three blue ocean criteria.</a:t>
            </a:r>
          </a:p>
          <a:p>
            <a:pPr indent="457200" lvl="0" marL="914400" rtl="0">
              <a:spcBef>
                <a:spcPts val="0"/>
              </a:spcBef>
              <a:buNone/>
            </a:pPr>
            <a:r>
              <a:rPr lang="en"/>
              <a:t>Focus</a:t>
            </a:r>
          </a:p>
          <a:p>
            <a:pPr indent="457200" lvl="0" marL="914400" rtl="0">
              <a:spcBef>
                <a:spcPts val="0"/>
              </a:spcBef>
              <a:buNone/>
            </a:pPr>
            <a:r>
              <a:rPr lang="en"/>
              <a:t>Divergence</a:t>
            </a:r>
          </a:p>
          <a:p>
            <a:pPr indent="457200" lvl="0" marL="914400">
              <a:spcBef>
                <a:spcPts val="0"/>
              </a:spcBef>
              <a:buNone/>
            </a:pPr>
            <a:r>
              <a:rPr lang="en"/>
              <a:t>Compelling Tagline </a:t>
            </a:r>
          </a:p>
          <a:p>
            <a:pPr lvl="0">
              <a:spcBef>
                <a:spcPts val="0"/>
              </a:spcBef>
              <a:buNone/>
            </a:pPr>
            <a:r>
              <a:rPr lang="en"/>
              <a:t>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Reading the Value Curves</a:t>
            </a:r>
          </a:p>
        </p:txBody>
      </p:sp>
      <p:sp>
        <p:nvSpPr>
          <p:cNvPr id="179" name="Shape 179"/>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A company Caught in the Red Ocean</a:t>
            </a:r>
          </a:p>
          <a:p>
            <a:pPr lvl="0">
              <a:spcBef>
                <a:spcPts val="0"/>
              </a:spcBef>
              <a:buNone/>
            </a:pPr>
            <a:r>
              <a:rPr lang="en"/>
              <a:t>	Value Curve should NOT resemble its competitors. If it does, competition is based on cost and quality.</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Reading the Value Curves</a:t>
            </a:r>
          </a:p>
        </p:txBody>
      </p:sp>
      <p:sp>
        <p:nvSpPr>
          <p:cNvPr id="185" name="Shape 185"/>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Over Delivery without Payback</a:t>
            </a:r>
          </a:p>
          <a:p>
            <a:pPr indent="457200" lvl="0">
              <a:spcBef>
                <a:spcPts val="0"/>
              </a:spcBef>
              <a:buNone/>
            </a:pPr>
            <a:r>
              <a:rPr lang="en"/>
              <a:t>If a company shows high levels across their value curve, they maybe over supplying their customers and supplying elements that add incremental value. </a:t>
            </a:r>
          </a:p>
          <a:p>
            <a:pPr lvl="0">
              <a:spcBef>
                <a:spcPts val="0"/>
              </a:spcBef>
              <a:buNone/>
            </a:pPr>
            <a:r>
              <a:rPr lang="en"/>
              <a:t>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Reading the Value Curve</a:t>
            </a:r>
          </a:p>
        </p:txBody>
      </p:sp>
      <p:sp>
        <p:nvSpPr>
          <p:cNvPr id="191" name="Shape 191"/>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Strategic Contradictions</a:t>
            </a:r>
          </a:p>
          <a:p>
            <a:pPr lvl="0">
              <a:spcBef>
                <a:spcPts val="0"/>
              </a:spcBef>
              <a:buNone/>
            </a:pPr>
            <a:r>
              <a:rPr lang="en"/>
              <a:t>	Occurs when a company offers a high level on one competing factor and ignores other supporting factors.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Reading the Value Curves</a:t>
            </a:r>
          </a:p>
        </p:txBody>
      </p:sp>
      <p:sp>
        <p:nvSpPr>
          <p:cNvPr id="197" name="Shape 197"/>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An Internally Driven Company</a:t>
            </a:r>
          </a:p>
          <a:p>
            <a:pPr lvl="0">
              <a:spcBef>
                <a:spcPts val="0"/>
              </a:spcBef>
              <a:buNone/>
            </a:pPr>
            <a:r>
              <a:rPr lang="en"/>
              <a:t>	Are competing factors stated in easy to understand language or in operational, internally driven terms.</a:t>
            </a:r>
          </a:p>
          <a:p>
            <a:pPr lvl="0">
              <a:spcBef>
                <a:spcPts val="0"/>
              </a:spcBef>
              <a:buNone/>
            </a:pPr>
            <a:r>
              <a:rPr lang="en"/>
              <a:t>	The language used in a strategy canvas can portray whether a company’s strategic vision is built on an “outside-in” perspective (demand driven), or an “inside-out” perspective (operationally driven).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The Strategy Canvas</a:t>
            </a:r>
          </a:p>
        </p:txBody>
      </p:sp>
      <p:sp>
        <p:nvSpPr>
          <p:cNvPr id="94" name="Shape 94"/>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solidFill>
                  <a:srgbClr val="595959"/>
                </a:solidFill>
                <a:latin typeface="Arial"/>
                <a:ea typeface="Arial"/>
                <a:cs typeface="Arial"/>
                <a:sym typeface="Arial"/>
              </a:rPr>
              <a:t>The strategy canvas is both a diagnostic and an action framework for building a compelling blue ocean strategy. </a:t>
            </a:r>
          </a:p>
          <a:p>
            <a:pPr lvl="0">
              <a:spcBef>
                <a:spcPts val="0"/>
              </a:spcBef>
              <a:buNone/>
            </a:pPr>
            <a:r>
              <a:rPr lang="en">
                <a:solidFill>
                  <a:srgbClr val="595959"/>
                </a:solidFill>
                <a:latin typeface="Arial"/>
                <a:ea typeface="Arial"/>
                <a:cs typeface="Arial"/>
                <a:sym typeface="Arial"/>
              </a:rPr>
              <a:t>Captures the current state of play in the know market space.</a:t>
            </a:r>
          </a:p>
          <a:p>
            <a:pPr lvl="0">
              <a:spcBef>
                <a:spcPts val="0"/>
              </a:spcBef>
              <a:buNone/>
            </a:pPr>
            <a:r>
              <a:rPr lang="en">
                <a:solidFill>
                  <a:srgbClr val="595959"/>
                </a:solidFill>
                <a:latin typeface="Arial"/>
                <a:ea typeface="Arial"/>
                <a:cs typeface="Arial"/>
                <a:sym typeface="Arial"/>
              </a:rPr>
              <a:t>This allows you to understand where the competition is currently investing, the factors behind the speaker the competes on in products, services, delivery, and what customers receipt from the existing competitive offerings on the market.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20937"/>
            <a:ext cx="8520600" cy="607800"/>
          </a:xfrm>
          <a:prstGeom prst="rect">
            <a:avLst/>
          </a:prstGeom>
        </p:spPr>
        <p:txBody>
          <a:bodyPr anchorCtr="0" anchor="t" bIns="91425" lIns="91425" rIns="91425" tIns="91425">
            <a:noAutofit/>
          </a:bodyPr>
          <a:lstStyle/>
          <a:p>
            <a:pPr lvl="0">
              <a:spcBef>
                <a:spcPts val="0"/>
              </a:spcBef>
              <a:buNone/>
            </a:pPr>
            <a:r>
              <a:rPr lang="en" sz="2800">
                <a:solidFill>
                  <a:srgbClr val="073763"/>
                </a:solidFill>
                <a:latin typeface="Arial"/>
                <a:ea typeface="Arial"/>
                <a:cs typeface="Arial"/>
                <a:sym typeface="Arial"/>
              </a:rPr>
              <a:t>Shifting the Strategy Canvas</a:t>
            </a:r>
          </a:p>
        </p:txBody>
      </p:sp>
      <p:sp>
        <p:nvSpPr>
          <p:cNvPr id="100" name="Shape 100"/>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solidFill>
                  <a:srgbClr val="595959"/>
                </a:solidFill>
                <a:latin typeface="Arial"/>
                <a:ea typeface="Arial"/>
                <a:cs typeface="Arial"/>
                <a:sym typeface="Arial"/>
              </a:rPr>
              <a:t>It is very important that you begin by reading orienting your strategy focus from competitors to water it is, and from customers turn on customers of the</a:t>
            </a:r>
          </a:p>
          <a:p>
            <a:pPr lvl="0">
              <a:spcBef>
                <a:spcPts val="0"/>
              </a:spcBef>
              <a:buNone/>
            </a:pPr>
            <a:r>
              <a:rPr lang="en">
                <a:solidFill>
                  <a:srgbClr val="595959"/>
                </a:solidFill>
                <a:latin typeface="Arial"/>
                <a:ea typeface="Arial"/>
                <a:cs typeface="Arial"/>
                <a:sym typeface="Arial"/>
              </a:rPr>
              <a:t>Deviate from benchmarking at the existing field inches between differentiation cost leadership.</a:t>
            </a:r>
          </a:p>
          <a:p>
            <a:pPr lvl="0">
              <a:spcBef>
                <a:spcPts val="0"/>
              </a:spcBef>
              <a:buNone/>
            </a:pPr>
            <a:r>
              <a:rPr lang="en">
                <a:solidFill>
                  <a:srgbClr val="595959"/>
                </a:solidFill>
                <a:latin typeface="Arial"/>
                <a:ea typeface="Arial"/>
                <a:cs typeface="Arial"/>
                <a:sym typeface="Arial"/>
              </a:rPr>
              <a:t>Shift your strategic focus from current competition to alternatives and non-customers. </a:t>
            </a:r>
          </a:p>
          <a:p>
            <a:pPr lvl="0">
              <a:spcBef>
                <a:spcPts val="0"/>
              </a:spcBef>
              <a:buNone/>
            </a:pPr>
            <a:r>
              <a:t/>
            </a:r>
            <a:endParaRPr>
              <a:solidFill>
                <a:srgbClr val="595959"/>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The Four Actions Framework</a:t>
            </a:r>
          </a:p>
        </p:txBody>
      </p:sp>
      <p:sp>
        <p:nvSpPr>
          <p:cNvPr id="106" name="Shape 106"/>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Reduce</a:t>
            </a:r>
          </a:p>
          <a:p>
            <a:pPr indent="-228600" lvl="0" marL="457200" rtl="0">
              <a:spcBef>
                <a:spcPts val="0"/>
              </a:spcBef>
            </a:pPr>
            <a:r>
              <a:rPr lang="en"/>
              <a:t>Eliminate</a:t>
            </a:r>
          </a:p>
          <a:p>
            <a:pPr indent="-228600" lvl="0" marL="457200" rtl="0">
              <a:spcBef>
                <a:spcPts val="0"/>
              </a:spcBef>
            </a:pPr>
            <a:r>
              <a:rPr lang="en"/>
              <a:t>Raise</a:t>
            </a:r>
          </a:p>
          <a:p>
            <a:pPr indent="-228600" lvl="0" marL="457200">
              <a:spcBef>
                <a:spcPts val="0"/>
              </a:spcBef>
            </a:pPr>
            <a:r>
              <a:rPr lang="en"/>
              <a:t>Create</a:t>
            </a:r>
          </a:p>
        </p:txBody>
      </p:sp>
      <p:pic>
        <p:nvPicPr>
          <p:cNvPr descr="4-actions-framework.jpg" id="107" name="Shape 107"/>
          <p:cNvPicPr preferRelativeResize="0"/>
          <p:nvPr/>
        </p:nvPicPr>
        <p:blipFill>
          <a:blip r:embed="rId3">
            <a:alphaModFix/>
          </a:blip>
          <a:stretch>
            <a:fillRect/>
          </a:stretch>
        </p:blipFill>
        <p:spPr>
          <a:xfrm>
            <a:off x="2577776" y="1326251"/>
            <a:ext cx="5676474" cy="3550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Apple Four Action of Framework</a:t>
            </a:r>
          </a:p>
        </p:txBody>
      </p:sp>
      <p:graphicFrame>
        <p:nvGraphicFramePr>
          <p:cNvPr id="113" name="Shape 113"/>
          <p:cNvGraphicFramePr/>
          <p:nvPr/>
        </p:nvGraphicFramePr>
        <p:xfrm>
          <a:off x="573100" y="1596734"/>
          <a:ext cx="3000000" cy="3000000"/>
        </p:xfrm>
        <a:graphic>
          <a:graphicData uri="http://schemas.openxmlformats.org/drawingml/2006/table">
            <a:tbl>
              <a:tblPr>
                <a:noFill/>
                <a:tableStyleId>{AE8CB0BD-BC20-443E-88DE-AAEF867E2E25}</a:tableStyleId>
              </a:tblPr>
              <a:tblGrid>
                <a:gridCol w="2002475"/>
                <a:gridCol w="2002475"/>
                <a:gridCol w="2002475"/>
                <a:gridCol w="2002475"/>
              </a:tblGrid>
              <a:tr h="672550">
                <a:tc>
                  <a:txBody>
                    <a:bodyPr>
                      <a:noAutofit/>
                    </a:bodyPr>
                    <a:lstStyle/>
                    <a:p>
                      <a:pPr lvl="0" rtl="0">
                        <a:spcBef>
                          <a:spcPts val="0"/>
                        </a:spcBef>
                        <a:buNone/>
                      </a:pPr>
                      <a:r>
                        <a:rPr b="1" lang="en"/>
                        <a:t>Reduce</a:t>
                      </a:r>
                    </a:p>
                  </a:txBody>
                  <a:tcPr marT="91425" marB="91425" marR="91425" marL="91425"/>
                </a:tc>
                <a:tc>
                  <a:txBody>
                    <a:bodyPr>
                      <a:noAutofit/>
                    </a:bodyPr>
                    <a:lstStyle/>
                    <a:p>
                      <a:pPr lvl="0" rtl="0">
                        <a:spcBef>
                          <a:spcPts val="0"/>
                        </a:spcBef>
                        <a:buNone/>
                      </a:pPr>
                      <a:r>
                        <a:rPr b="1" lang="en"/>
                        <a:t>Raise</a:t>
                      </a:r>
                    </a:p>
                  </a:txBody>
                  <a:tcPr marT="91425" marB="91425" marR="91425" marL="91425"/>
                </a:tc>
                <a:tc>
                  <a:txBody>
                    <a:bodyPr>
                      <a:noAutofit/>
                    </a:bodyPr>
                    <a:lstStyle/>
                    <a:p>
                      <a:pPr lvl="0" rtl="0">
                        <a:spcBef>
                          <a:spcPts val="0"/>
                        </a:spcBef>
                        <a:buNone/>
                      </a:pPr>
                      <a:r>
                        <a:rPr b="1" lang="en"/>
                        <a:t>Eliminate</a:t>
                      </a:r>
                    </a:p>
                  </a:txBody>
                  <a:tcPr marT="91425" marB="91425" marR="91425" marL="91425"/>
                </a:tc>
                <a:tc>
                  <a:txBody>
                    <a:bodyPr>
                      <a:noAutofit/>
                    </a:bodyPr>
                    <a:lstStyle/>
                    <a:p>
                      <a:pPr lvl="0" rtl="0">
                        <a:spcBef>
                          <a:spcPts val="0"/>
                        </a:spcBef>
                        <a:buNone/>
                      </a:pPr>
                      <a:r>
                        <a:rPr b="1" lang="en"/>
                        <a:t>Create</a:t>
                      </a:r>
                    </a:p>
                  </a:txBody>
                  <a:tcPr marT="91425" marB="91425" marR="91425" marL="91425"/>
                </a:tc>
              </a:tr>
              <a:tr h="672550">
                <a:tc>
                  <a:txBody>
                    <a:bodyPr>
                      <a:noAutofit/>
                    </a:bodyPr>
                    <a:lstStyle/>
                    <a:p>
                      <a:pPr lvl="0" rtl="0">
                        <a:spcBef>
                          <a:spcPts val="0"/>
                        </a:spcBef>
                        <a:buNone/>
                      </a:pPr>
                      <a:r>
                        <a:rPr lang="en"/>
                        <a:t>Supply Chain Issues</a:t>
                      </a:r>
                    </a:p>
                  </a:txBody>
                  <a:tcPr marT="91425" marB="91425" marR="91425" marL="91425"/>
                </a:tc>
                <a:tc>
                  <a:txBody>
                    <a:bodyPr>
                      <a:noAutofit/>
                    </a:bodyPr>
                    <a:lstStyle/>
                    <a:p>
                      <a:pPr lvl="0">
                        <a:spcBef>
                          <a:spcPts val="0"/>
                        </a:spcBef>
                        <a:buNone/>
                      </a:pPr>
                      <a:r>
                        <a:rPr lang="en"/>
                        <a:t>Applications</a:t>
                      </a:r>
                    </a:p>
                  </a:txBody>
                  <a:tcPr marT="91425" marB="91425" marR="91425" marL="91425"/>
                </a:tc>
                <a:tc>
                  <a:txBody>
                    <a:bodyPr>
                      <a:noAutofit/>
                    </a:bodyPr>
                    <a:lstStyle/>
                    <a:p>
                      <a:pPr lvl="0" rtl="0">
                        <a:spcBef>
                          <a:spcPts val="0"/>
                        </a:spcBef>
                        <a:buNone/>
                      </a:pPr>
                      <a:r>
                        <a:rPr lang="en"/>
                        <a:t>iOS issues </a:t>
                      </a:r>
                    </a:p>
                  </a:txBody>
                  <a:tcPr marT="91425" marB="91425" marR="91425" marL="91425"/>
                </a:tc>
                <a:tc>
                  <a:txBody>
                    <a:bodyPr>
                      <a:noAutofit/>
                    </a:bodyPr>
                    <a:lstStyle/>
                    <a:p>
                      <a:pPr lvl="0" rtl="0">
                        <a:spcBef>
                          <a:spcPts val="0"/>
                        </a:spcBef>
                        <a:buNone/>
                      </a:pPr>
                      <a:r>
                        <a:rPr lang="en"/>
                        <a:t>Sleek Design </a:t>
                      </a:r>
                    </a:p>
                  </a:txBody>
                  <a:tcPr marT="91425" marB="91425" marR="91425" marL="91425"/>
                </a:tc>
              </a:tr>
              <a:tr h="679075">
                <a:tc>
                  <a:txBody>
                    <a:bodyPr>
                      <a:noAutofit/>
                    </a:bodyPr>
                    <a:lstStyle/>
                    <a:p>
                      <a:pPr lvl="0">
                        <a:spcBef>
                          <a:spcPts val="0"/>
                        </a:spcBef>
                        <a:buNone/>
                      </a:pPr>
                      <a:r>
                        <a:rPr lang="en"/>
                        <a:t>Price</a:t>
                      </a:r>
                    </a:p>
                  </a:txBody>
                  <a:tcPr marT="91425" marB="91425" marR="91425" marL="91425"/>
                </a:tc>
                <a:tc>
                  <a:txBody>
                    <a:bodyPr>
                      <a:noAutofit/>
                    </a:bodyPr>
                    <a:lstStyle/>
                    <a:p>
                      <a:pPr lvl="0">
                        <a:spcBef>
                          <a:spcPts val="0"/>
                        </a:spcBef>
                        <a:buNone/>
                      </a:pPr>
                      <a:r>
                        <a:rPr lang="en"/>
                        <a:t>Software Complexity</a:t>
                      </a:r>
                    </a:p>
                  </a:txBody>
                  <a:tcPr marT="91425" marB="91425" marR="91425" marL="91425"/>
                </a:tc>
                <a:tc>
                  <a:txBody>
                    <a:bodyPr>
                      <a:noAutofit/>
                    </a:bodyPr>
                    <a:lstStyle/>
                    <a:p>
                      <a:pPr lvl="0">
                        <a:spcBef>
                          <a:spcPts val="0"/>
                        </a:spcBef>
                        <a:buNone/>
                      </a:pPr>
                      <a:r>
                        <a:t/>
                      </a:r>
                      <a:endParaRPr/>
                    </a:p>
                  </a:txBody>
                  <a:tcPr marT="91425" marB="91425" marR="91425" marL="91425"/>
                </a:tc>
                <a:tc>
                  <a:txBody>
                    <a:bodyPr>
                      <a:noAutofit/>
                    </a:bodyPr>
                    <a:lstStyle/>
                    <a:p>
                      <a:pPr lvl="0" rtl="0">
                        <a:spcBef>
                          <a:spcPts val="0"/>
                        </a:spcBef>
                        <a:buNone/>
                      </a:pPr>
                      <a:r>
                        <a:rPr lang="en"/>
                        <a:t>User-Friendly </a:t>
                      </a: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71900" y="738725"/>
            <a:ext cx="8222100" cy="755100"/>
          </a:xfrm>
          <a:prstGeom prst="rect">
            <a:avLst/>
          </a:prstGeom>
        </p:spPr>
        <p:txBody>
          <a:bodyPr anchorCtr="0" anchor="t" bIns="91425" lIns="91425" rIns="91425" tIns="91425">
            <a:noAutofit/>
          </a:bodyPr>
          <a:lstStyle/>
          <a:p>
            <a:pPr lvl="0">
              <a:spcBef>
                <a:spcPts val="0"/>
              </a:spcBef>
              <a:buNone/>
            </a:pPr>
            <a:r>
              <a:rPr lang="en"/>
              <a:t>The Eliminate-Reduce-Raise-Create-Grid</a:t>
            </a:r>
          </a:p>
        </p:txBody>
      </p:sp>
      <p:sp>
        <p:nvSpPr>
          <p:cNvPr id="119" name="Shape 119"/>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buChar char="●"/>
            </a:pPr>
            <a:r>
              <a:rPr lang="en"/>
              <a:t>Third tool for creating blue oceans</a:t>
            </a:r>
          </a:p>
          <a:p>
            <a:pPr indent="-228600" lvl="0" marL="457200" rtl="0">
              <a:spcBef>
                <a:spcPts val="0"/>
              </a:spcBef>
              <a:buChar char="●"/>
            </a:pPr>
            <a:r>
              <a:rPr lang="en"/>
              <a:t>Pushes companies not only to ask the four questions but to ACT on them</a:t>
            </a:r>
          </a:p>
        </p:txBody>
      </p:sp>
      <p:sp>
        <p:nvSpPr>
          <p:cNvPr id="120" name="Shape 120"/>
          <p:cNvSpPr txBox="1"/>
          <p:nvPr/>
        </p:nvSpPr>
        <p:spPr>
          <a:xfrm>
            <a:off x="1382700" y="3542550"/>
            <a:ext cx="5813400" cy="678300"/>
          </a:xfrm>
          <a:prstGeom prst="rect">
            <a:avLst/>
          </a:prstGeom>
          <a:noFill/>
          <a:ln>
            <a:noFill/>
          </a:ln>
        </p:spPr>
        <p:txBody>
          <a:bodyPr anchorCtr="0" anchor="t" bIns="91425" lIns="91425" rIns="91425" tIns="91425">
            <a:noAutofit/>
          </a:bodyPr>
          <a:lstStyle/>
          <a:p>
            <a:pPr lvl="0">
              <a:spcBef>
                <a:spcPts val="0"/>
              </a:spcBef>
              <a:buNone/>
            </a:pPr>
            <a:r>
              <a:t/>
            </a:r>
            <a:endParaRPr/>
          </a:p>
        </p:txBody>
      </p:sp>
      <p:pic>
        <p:nvPicPr>
          <p:cNvPr descr="Image result for eliminate reduce raise create grid" id="121" name="Shape 121" title="View source image"/>
          <p:cNvPicPr preferRelativeResize="0"/>
          <p:nvPr/>
        </p:nvPicPr>
        <p:blipFill>
          <a:blip r:embed="rId3">
            <a:alphaModFix/>
          </a:blip>
          <a:stretch>
            <a:fillRect/>
          </a:stretch>
        </p:blipFill>
        <p:spPr>
          <a:xfrm>
            <a:off x="1382694" y="2407046"/>
            <a:ext cx="4791075" cy="2479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Three Characteristics of a Good Strategy</a:t>
            </a:r>
          </a:p>
        </p:txBody>
      </p:sp>
      <p:sp>
        <p:nvSpPr>
          <p:cNvPr id="127" name="Shape 127"/>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Focus</a:t>
            </a:r>
          </a:p>
          <a:p>
            <a:pPr indent="-228600" lvl="0" marL="457200" rtl="0">
              <a:spcBef>
                <a:spcPts val="0"/>
              </a:spcBef>
            </a:pPr>
            <a:r>
              <a:rPr lang="en"/>
              <a:t>Divergence</a:t>
            </a:r>
          </a:p>
          <a:p>
            <a:pPr indent="-228600" lvl="0" marL="457200" rtl="0">
              <a:spcBef>
                <a:spcPts val="0"/>
              </a:spcBef>
            </a:pPr>
            <a:r>
              <a:rPr lang="en"/>
              <a:t>Tagline</a:t>
            </a:r>
          </a:p>
          <a:p>
            <a:pPr lvl="0" rtl="0">
              <a:spcBef>
                <a:spcPts val="0"/>
              </a:spcBef>
              <a:buNone/>
            </a:pPr>
            <a:r>
              <a:t/>
            </a:r>
            <a:endParaRPr/>
          </a:p>
          <a:p>
            <a:pPr lvl="0" rtl="0">
              <a:spcBef>
                <a:spcPts val="0"/>
              </a:spcBef>
              <a:buNone/>
            </a:pPr>
            <a:r>
              <a:t/>
            </a:r>
            <a:endParaRPr/>
          </a:p>
          <a:p>
            <a:pPr lvl="0" algn="ctr">
              <a:spcBef>
                <a:spcPts val="0"/>
              </a:spcBef>
              <a:buNone/>
            </a:pPr>
            <a:r>
              <a:rPr i="1" lang="en"/>
              <a:t>“These three characteristics serve as an initial litmus test of commercial viability of blue ocean ideas”(Kim, Mauborgne)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Focus</a:t>
            </a:r>
          </a:p>
        </p:txBody>
      </p:sp>
      <p:sp>
        <p:nvSpPr>
          <p:cNvPr id="133" name="Shape 133"/>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Identifying the key factors that your competitors compete on</a:t>
            </a:r>
          </a:p>
          <a:p>
            <a:pPr indent="-228600" lvl="0" marL="457200" rtl="0">
              <a:spcBef>
                <a:spcPts val="0"/>
              </a:spcBef>
            </a:pPr>
            <a:r>
              <a:rPr lang="en"/>
              <a:t>Factors may include: Price, Quality, Efficiency, Speed, etc.</a:t>
            </a:r>
          </a:p>
          <a:p>
            <a:pPr indent="-228600" lvl="0" marL="457200" rtl="0">
              <a:spcBef>
                <a:spcPts val="0"/>
              </a:spcBef>
            </a:pPr>
            <a:r>
              <a:rPr lang="en"/>
              <a:t>Focusing on that one factor</a:t>
            </a:r>
          </a:p>
          <a:p>
            <a:pPr lvl="0" rtl="0">
              <a:spcBef>
                <a:spcPts val="0"/>
              </a:spcBef>
              <a:buNone/>
            </a:pPr>
            <a:r>
              <a:t/>
            </a:r>
            <a:endParaRPr/>
          </a:p>
          <a:p>
            <a:pPr indent="-228600" lvl="0" marL="457200" rtl="0">
              <a:spcBef>
                <a:spcPts val="0"/>
              </a:spcBef>
              <a:buChar char="-"/>
            </a:pPr>
            <a:r>
              <a:rPr i="1" lang="en"/>
              <a:t>Southwest Airlines </a:t>
            </a:r>
          </a:p>
          <a:p>
            <a:pPr lvl="0" rtl="0">
              <a:spcBef>
                <a:spcPts val="0"/>
              </a:spcBef>
              <a:buNone/>
            </a:pPr>
            <a:r>
              <a:t/>
            </a:r>
            <a:endParaRPr/>
          </a:p>
        </p:txBody>
      </p:sp>
      <p:pic>
        <p:nvPicPr>
          <p:cNvPr descr="strategy canvas.png" id="134" name="Shape 134"/>
          <p:cNvPicPr preferRelativeResize="0"/>
          <p:nvPr/>
        </p:nvPicPr>
        <p:blipFill>
          <a:blip r:embed="rId3">
            <a:alphaModFix/>
          </a:blip>
          <a:stretch>
            <a:fillRect/>
          </a:stretch>
        </p:blipFill>
        <p:spPr>
          <a:xfrm>
            <a:off x="4690900" y="2012349"/>
            <a:ext cx="4047075" cy="3078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Divergence</a:t>
            </a:r>
          </a:p>
        </p:txBody>
      </p:sp>
      <p:sp>
        <p:nvSpPr>
          <p:cNvPr id="140" name="Shape 140"/>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What sets you apart from the competitors? </a:t>
            </a:r>
          </a:p>
          <a:p>
            <a:pPr indent="-228600" lvl="0" marL="457200" rtl="0">
              <a:spcBef>
                <a:spcPts val="0"/>
              </a:spcBef>
            </a:pPr>
            <a:r>
              <a:rPr lang="en"/>
              <a:t>Uniqueness </a:t>
            </a:r>
          </a:p>
          <a:p>
            <a:pPr indent="-228600" lvl="0" marL="457200" rtl="0">
              <a:spcBef>
                <a:spcPts val="0"/>
              </a:spcBef>
            </a:pPr>
            <a:r>
              <a:rPr lang="en"/>
              <a:t>Divergence helps break out the industry’s average profile</a:t>
            </a:r>
          </a:p>
          <a:p>
            <a:pPr indent="-228600" lvl="0" marL="457200" rtl="0">
              <a:spcBef>
                <a:spcPts val="0"/>
              </a:spcBef>
            </a:pPr>
            <a:r>
              <a:rPr lang="en"/>
              <a:t>Normally everyone is stuck on trying to keep up with the competition, losing sight of what makes them great. </a:t>
            </a: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