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44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05978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September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September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September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September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September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September 13,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September 13,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September 13,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September 13,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September 13,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September 13, 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September 13, 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Charting a Company’s Direction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1752600" y="3638550"/>
            <a:ext cx="4845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algn="l" rtl="0">
              <a:spcBef>
                <a:spcPts val="0"/>
              </a:spcBef>
              <a:buNone/>
            </a:pPr>
            <a:r>
              <a:rPr lang="en" sz="2400" b="1" dirty="0"/>
              <a:t>Austin Reuter, Seth Rizer,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 dirty="0"/>
              <a:t>Gabriela Trejo, Alan Page, &amp; Swade Draper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Types of Objectives to Set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52400" y="1428750"/>
            <a:ext cx="8305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buSzPct val="100000"/>
            </a:pPr>
            <a:r>
              <a:rPr lang="en" sz="2000" dirty="0"/>
              <a:t>Financial Objectives: financial performance target</a:t>
            </a:r>
          </a:p>
          <a:p>
            <a:pPr marL="457200" lvl="0" indent="-336550" rtl="0">
              <a:spcBef>
                <a:spcPts val="0"/>
              </a:spcBef>
              <a:buSzPct val="100000"/>
            </a:pPr>
            <a:r>
              <a:rPr lang="en" sz="2000" dirty="0"/>
              <a:t>Strategic Objectives: strengthening market standing, competitive position, future business prospects</a:t>
            </a:r>
          </a:p>
          <a:p>
            <a:pPr marL="457200" lvl="0" indent="-336550" rtl="0">
              <a:spcBef>
                <a:spcPts val="0"/>
              </a:spcBef>
              <a:buSzPct val="100000"/>
            </a:pPr>
            <a:r>
              <a:rPr lang="en" sz="2000" dirty="0"/>
              <a:t>Both should have both short-term (quarterly) and long-term(3 to 5 years)targets.</a:t>
            </a:r>
          </a:p>
          <a:p>
            <a:pPr marL="457200" lvl="0" indent="-336550" rtl="0">
              <a:spcBef>
                <a:spcPts val="0"/>
              </a:spcBef>
              <a:buSzPct val="100000"/>
            </a:pPr>
            <a:r>
              <a:rPr lang="en" sz="2000" dirty="0"/>
              <a:t>Short term should focus on delivering performance improvements in the current period to satisfy shareholder expectations for near-term progress</a:t>
            </a:r>
          </a:p>
          <a:p>
            <a:pPr marL="457200" lvl="0" indent="-336550" rtl="0">
              <a:spcBef>
                <a:spcPts val="0"/>
              </a:spcBef>
              <a:buSzPct val="100000"/>
            </a:pPr>
            <a:r>
              <a:rPr lang="en" sz="2000" dirty="0"/>
              <a:t>Long-term focus on what company position they should focusing on now to improve performance for later</a:t>
            </a:r>
          </a:p>
          <a:p>
            <a:pPr marL="457200" lvl="0" indent="-336550" rtl="0">
              <a:spcBef>
                <a:spcPts val="0"/>
              </a:spcBef>
              <a:buSzPct val="100000"/>
            </a:pPr>
            <a:r>
              <a:rPr lang="en" sz="2000" dirty="0"/>
              <a:t>Long-term&gt;Short-term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/>
              <a:t>Balanced Approach to Objective Setting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1465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buSzPct val="100000"/>
            </a:pPr>
            <a:r>
              <a:rPr lang="en" sz="2000" dirty="0"/>
              <a:t>Don’t solely focus on financial indicators to predict a company’s future prospects</a:t>
            </a:r>
          </a:p>
          <a:p>
            <a:pPr marL="457200" lvl="0" indent="-336550" rtl="0">
              <a:spcBef>
                <a:spcPts val="0"/>
              </a:spcBef>
              <a:buSzPct val="100000"/>
            </a:pPr>
            <a:r>
              <a:rPr lang="en" sz="2000" dirty="0"/>
              <a:t>The most reliable leading indicators of a company’s future financial performance is its strategic outcomes to determine its market position and whether it’s weakening or strengthening</a:t>
            </a:r>
          </a:p>
          <a:p>
            <a:pPr marL="457200" lvl="0" indent="-336550" rtl="0">
              <a:spcBef>
                <a:spcPts val="0"/>
              </a:spcBef>
              <a:buSzPct val="100000"/>
            </a:pPr>
            <a:r>
              <a:rPr lang="en" sz="2000" dirty="0"/>
              <a:t>Balanced Scorecard-method for measuring strategic and financial objectives</a:t>
            </a:r>
          </a:p>
          <a:p>
            <a:pPr marL="457200" lvl="0" indent="-336550" rtl="0">
              <a:spcBef>
                <a:spcPts val="0"/>
              </a:spcBef>
              <a:buSzPct val="100000"/>
            </a:pPr>
            <a:r>
              <a:rPr lang="en" sz="2000" dirty="0"/>
              <a:t>Provides employees clear guidelines about how their jobs are linked to overall objectives</a:t>
            </a:r>
          </a:p>
          <a:p>
            <a:pPr marL="457200" lvl="0" indent="-336550" rtl="0">
              <a:spcBef>
                <a:spcPts val="0"/>
              </a:spcBef>
              <a:buSzPct val="100000"/>
            </a:pPr>
            <a:r>
              <a:rPr lang="en" sz="2000" dirty="0"/>
              <a:t>50% of Global Companies adopt this approach to setting objectives</a:t>
            </a:r>
          </a:p>
          <a:p>
            <a:pPr marL="457200" lvl="0" indent="-336550" rtl="0">
              <a:spcBef>
                <a:spcPts val="0"/>
              </a:spcBef>
              <a:buSzPct val="100000"/>
            </a:pPr>
            <a:r>
              <a:rPr lang="en" sz="2000" dirty="0"/>
              <a:t>Ex. UPS, Hilton Hotels, etc.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Setting Objectives for Every Organizational Level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1465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Break down objectives for each separate business department, product lines, functional departments, etc.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Top-down process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Narrow objectives guide employees to better reach these goals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Team effort approach and consistently knowing strategic roles will produce desired results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Stage 3: Crafting a Strategy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Putting a strategy together entails addressing the “Hows”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How to attract customers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How to compete against rivals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How to respond to market change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How to capitalize on opportunities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How to achieve strategic and financial objectives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Good strategy makers can foresee a shift in the market before it happens and plan his/her strategy accordingly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Making a strategy involves all management levels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1465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Top level management strategies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600" dirty="0"/>
              <a:t>The CEO is ultimately responsible for leading of strategy implementation and execution.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 sz="1600" dirty="0"/>
              <a:t>Takes full credit/responsibility for the strategies successes and/or failures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600" dirty="0"/>
              <a:t>Board Members and key subordinates are often sought after for advice/approval.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600" dirty="0"/>
              <a:t>In most cases the CFO, VP of marketing, VP of production,  vp of HR, etc help influence and fashion specific component of the chief strategy.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Lower level management strategies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600" dirty="0"/>
              <a:t>Usually the bigger and more complex a company becomes the more important it is to delegate strategy crafting and implementation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600" dirty="0"/>
              <a:t>Managers of specific operating units can often have a bigger advantage over top level managers when it comes to making in the field strategic decisions </a:t>
            </a:r>
          </a:p>
          <a:p>
            <a:pPr marL="457200" lvl="0" indent="-228600">
              <a:spcBef>
                <a:spcPts val="0"/>
              </a:spcBef>
            </a:pPr>
            <a:r>
              <a:rPr lang="en" sz="1600" dirty="0"/>
              <a:t>In most companies today every manager have a role to play in the strategy making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Strategy Making Hierarchy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1465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Corporate strategy (set of businesses as a whole)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600" dirty="0"/>
              <a:t>Orchestrated by the CEO and other senior executives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600" dirty="0"/>
              <a:t>How to gain advantage from managing a set of businesses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Business strategy (one for each diversified business)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600" dirty="0"/>
              <a:t>Orchestrated by general managers of companies different lines of business (with input from executive heads)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600" dirty="0"/>
              <a:t>How to gain and sustain a competitive advantage for a single line of business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Functional area strategies (within each business)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600" dirty="0"/>
              <a:t>Orchestrated by the heads of major functional activities within a particular business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600" dirty="0"/>
              <a:t>How to manage a particular activity within a business in ways that support the strategy.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Operating strategies (within each functional area)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600" dirty="0"/>
              <a:t>Orchestrated by managers of strategicaly important activities </a:t>
            </a:r>
          </a:p>
          <a:p>
            <a:pPr marL="914400" lvl="1" indent="-228600">
              <a:spcBef>
                <a:spcPts val="0"/>
              </a:spcBef>
            </a:pPr>
            <a:r>
              <a:rPr lang="en" sz="1600" dirty="0"/>
              <a:t>How to manage activities of strategic value within each functional area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/>
              <a:t>Uniting the Strategy Making Hierarchy 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228600" y="1373100"/>
            <a:ext cx="5088600" cy="377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All pieces of the company's strategy making hierarchy but fit together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If not the overall company strategy could be compromised and impair company performance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CEO and top executives are responsible for achieving unity 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Rule of thumb: strategy-making must start at the top of the organization and work its way down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400" y="1554728"/>
            <a:ext cx="2667000" cy="2769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Stage 4: Executing the Strategy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Most demanding part of strategy development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Takes the most time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Tests manager's ability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Direct change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Motivate employees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Meet goals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Management action plan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“What needs to be done?”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“What do I need to do to accomplish the plan?”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Diligent pursuit of operating excellence 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Success hinges on skills and cooperation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1733550"/>
            <a:ext cx="3111175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/>
              <a:t>Principle Aspects of Managing Execution 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Creating a strategy-supporting structure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Staffing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Developing strategy-supporting structure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Allocating ample resources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Ensure policies facilitate execution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Organizing “Best Practices”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Installing systems to enable activities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Motivating people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Creating a company culture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Lead others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Stage 5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Evaluating Performance and Initiating Corrective Adjustments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Managers must Determine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Is current strategy a Good Fit?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Do they have a competitive Advantage?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Strong Performance?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Maintain Course?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Establish New Plan?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Activity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" sz="1800" dirty="0"/>
              <a:t>Objective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Char char="○"/>
            </a:pPr>
            <a:r>
              <a:rPr lang="en" sz="1800" dirty="0"/>
              <a:t>Build the tallest tower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" sz="1800" dirty="0"/>
              <a:t>Rules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Char char="○"/>
            </a:pPr>
            <a:r>
              <a:rPr lang="en" sz="1800" dirty="0"/>
              <a:t>You and your team may only use the resources on your table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Char char="○"/>
            </a:pPr>
            <a:r>
              <a:rPr lang="en" sz="1800" dirty="0"/>
              <a:t>No Cell phones or laptops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Char char="○"/>
            </a:pPr>
            <a:r>
              <a:rPr lang="en" sz="1800" dirty="0"/>
              <a:t>The marshmallow must be the top of the tower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Char char="○"/>
            </a:pPr>
            <a:r>
              <a:rPr lang="en" sz="1800" dirty="0"/>
              <a:t>You have 5 minutes to plan and make the tower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Char char="○"/>
            </a:pPr>
            <a:r>
              <a:rPr lang="en" sz="1800" dirty="0"/>
              <a:t>Tower must stand on its own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" sz="1800" dirty="0"/>
              <a:t>Winner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Char char="○"/>
            </a:pPr>
            <a:r>
              <a:rPr lang="en" sz="1800" dirty="0"/>
              <a:t>Gets free Chick-fil-A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Corporate Governance 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515700" y="1275825"/>
            <a:ext cx="4641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Senior Managers are responsible for executing a company's strategy.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Board of directors oversee the strategic management process and ensure management performance aligns with strategy. 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l="55622"/>
          <a:stretch/>
        </p:blipFill>
        <p:spPr>
          <a:xfrm>
            <a:off x="570425" y="1275825"/>
            <a:ext cx="2595525" cy="279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1568800" y="3717525"/>
            <a:ext cx="1958400" cy="7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http://www.hk.tricorglobal.com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Board of Directors Role	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 b="1"/>
              <a:t>Oversee company's financial accounting and financial reporting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Ensure Financials Meet GAAP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Create and Manage Audit Committee 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Oversee CEO and top executives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Responsible for accuracy of Financial Statements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Board of Directors Role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219200" y="1228625"/>
            <a:ext cx="41628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b="1" dirty="0"/>
              <a:t>2. Appraise company’s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sz="1800" dirty="0"/>
              <a:t>Direction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sz="1800" dirty="0"/>
              <a:t>Strategy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sz="1800" dirty="0"/>
              <a:t>Business Approaches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dirty="0"/>
              <a:t>The board makes independent judgments about the validity and wisdom of management’s proposed strategic actions. 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endParaRPr sz="1800" dirty="0"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950" y="1602149"/>
            <a:ext cx="3327300" cy="24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1350750" y="3804750"/>
            <a:ext cx="29379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https://images.search.yahoo.com/yhs/search;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Board of Directors Role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3. Evaluate Senior Executives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Create metrics to measure executives performance.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Evaluates current CEO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Is current strategy on track?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How well strategy is executed?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How well issues are problem solved by other managers?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Exercise due diligence in evaluating leadership skills of other senior executives in line to succeed the CEO.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Board of Directors Role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029075" y="1589150"/>
            <a:ext cx="41757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4. Institutes Compensation Plan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●"/>
            </a:pPr>
            <a:r>
              <a:rPr lang="en"/>
              <a:t>Determines Top Executives Pay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●"/>
            </a:pPr>
            <a:r>
              <a:rPr lang="en"/>
              <a:t>Determines Bonus Structure </a:t>
            </a:r>
          </a:p>
          <a:p>
            <a:pPr marL="457200" lvl="0" indent="-228600">
              <a:lnSpc>
                <a:spcPct val="200000"/>
              </a:lnSpc>
              <a:spcBef>
                <a:spcPts val="0"/>
              </a:spcBef>
              <a:buChar char="●"/>
            </a:pPr>
            <a:r>
              <a:rPr lang="en"/>
              <a:t>Establish metrics for bonuses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1786075" y="3423100"/>
            <a:ext cx="1939500" cy="31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https://images.search.yahoo.com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9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9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https://images.search.yahoo.com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lh6.googleusercontent.com/brs_O5yNq9ICy3ZWwKpFbdQ-5xGvD5XRnMVDtSjPk4VdPo0GcBoXYxxF-sGb9CBgVBd84h-xUnNi6gfE5J0qrXkL5r4SmpwZCfHfUx00KpV2DmDGUbPmG_0bLbbbAv91TwJZ9SGWFq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09750"/>
            <a:ext cx="3124200" cy="16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236850" y="1833900"/>
            <a:ext cx="8520600" cy="147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dirty="0" smtClean="0"/>
              <a:t>FINISH</a:t>
            </a:r>
            <a:endParaRPr lang="en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950" y="304500"/>
            <a:ext cx="6595002" cy="4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4059650" y="4211775"/>
            <a:ext cx="2899800" cy="10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https://images.search.yahoo.com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5797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Strategic Plan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26150" y="1298400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buSzPct val="100000"/>
            </a:pPr>
            <a:r>
              <a:rPr lang="en" sz="1900"/>
              <a:t>Maps out where a company is headed, establishes strategic and financial targets, and outlines the competitive moves and approaches to be used in achieving the desired results</a:t>
            </a:r>
          </a:p>
          <a:p>
            <a:pPr lvl="0" rtl="0">
              <a:spcBef>
                <a:spcPts val="0"/>
              </a:spcBef>
              <a:buNone/>
            </a:pPr>
            <a:endParaRPr sz="1900"/>
          </a:p>
          <a:p>
            <a:pPr marL="457200" lvl="0" indent="-349250">
              <a:spcBef>
                <a:spcPts val="0"/>
              </a:spcBef>
              <a:buSzPct val="100000"/>
            </a:pPr>
            <a:r>
              <a:rPr lang="en" sz="1900"/>
              <a:t>The first three stages of the strategic management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Stage 1: Developing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2227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dirty="0"/>
              <a:t>Develop a strategic vision</a:t>
            </a:r>
          </a:p>
          <a:p>
            <a:pPr marL="914400" lvl="1" indent="-349250" rtl="0">
              <a:spcBef>
                <a:spcPts val="0"/>
              </a:spcBef>
              <a:buSzPct val="100000"/>
            </a:pPr>
            <a:r>
              <a:rPr lang="en" sz="1900" dirty="0"/>
              <a:t>The views and conclusions about the company’s long term direction</a:t>
            </a:r>
          </a:p>
          <a:p>
            <a:pPr marL="914400" lvl="1" indent="-349250" rtl="0">
              <a:spcBef>
                <a:spcPts val="0"/>
              </a:spcBef>
              <a:buSzPct val="100000"/>
            </a:pPr>
            <a:r>
              <a:rPr lang="en" sz="1900" dirty="0"/>
              <a:t>Decide what product-market-customer business mix seems optimal</a:t>
            </a:r>
          </a:p>
          <a:p>
            <a:pPr marL="914400" lvl="1" indent="-349250" rtl="0">
              <a:spcBef>
                <a:spcPts val="0"/>
              </a:spcBef>
              <a:buSzPct val="100000"/>
            </a:pPr>
            <a:r>
              <a:rPr lang="en" sz="1900" dirty="0"/>
              <a:t>Tells the stakeholders what direction the company is headed </a:t>
            </a:r>
          </a:p>
          <a:p>
            <a:pPr marL="914400" lvl="1" indent="-349250" rtl="0">
              <a:spcBef>
                <a:spcPts val="0"/>
              </a:spcBef>
              <a:buSzPct val="100000"/>
            </a:pPr>
            <a:r>
              <a:rPr lang="en" sz="1900" dirty="0"/>
              <a:t>Be distinct, specific, and avoid broad statements</a:t>
            </a:r>
          </a:p>
          <a:p>
            <a:pPr marL="914400" lvl="1" indent="-349250">
              <a:spcBef>
                <a:spcPts val="0"/>
              </a:spcBef>
              <a:buSzPct val="100000"/>
            </a:pPr>
            <a:r>
              <a:rPr lang="en" sz="1900" dirty="0"/>
              <a:t>Should be able to direct lower-level managers on decisions in line with the company’s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Communication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2227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1800" dirty="0"/>
              <a:t>Communicating the Strategic Vision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 dirty="0"/>
              <a:t>Must be effectively communicated to everyone in the company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 dirty="0"/>
              <a:t>Executives must provide a compelling rationale for a drastic new vision and direction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 dirty="0"/>
              <a:t>To win support for the new vision put “where are we going and why” in writing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 dirty="0"/>
              <a:t>Keep it short so employees remember it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800" dirty="0"/>
              <a:t>Why a well communicated vision matters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 dirty="0"/>
              <a:t>Cements executives views on long-term direction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 dirty="0"/>
              <a:t>Reduces risk of directionless decision making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 dirty="0"/>
              <a:t>Tool for winning employee support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 dirty="0"/>
              <a:t>Gives direction to lower-level managers</a:t>
            </a:r>
          </a:p>
          <a:p>
            <a:pPr marL="914400" lvl="1" indent="-228600">
              <a:spcBef>
                <a:spcPts val="0"/>
              </a:spcBef>
            </a:pPr>
            <a:r>
              <a:rPr lang="en" sz="1800" dirty="0"/>
              <a:t>Helps organization prepare for 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Mission Statement 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0703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1800" dirty="0"/>
              <a:t>Mission Statement- the enterprise’s present business and purpose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 dirty="0"/>
              <a:t>Who we are, what we do, and why we are here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800" dirty="0"/>
              <a:t>Developing the mission statement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 dirty="0"/>
              <a:t>Identifies the company’s products and/or services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 dirty="0"/>
              <a:t>Specify the buyer needs that the company wants to satisfy and the customer group to satisfy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 dirty="0"/>
              <a:t>Gives the company its own identity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800" dirty="0"/>
              <a:t>Youtube mission statement- “To provide fast and easy video access and the ability to share videos frequently”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800" dirty="0"/>
              <a:t>The vision and mission statement are linked to the core values of the company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Stage 2: Setting Objectives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Purpose: Convert the vision and mission into specific performance targets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Objectives should be: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Measurable, quantifiable, and should contain deadlines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Why measurable?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Focus efforts and align actions throughout organization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Serve as “yardsticks” for tracking a company’s performance and progress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Motivate to reach for higher goals and extend greater effort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Stretch Objectives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1465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Best way to promote outstanding company performance is through setting targets high enough to </a:t>
            </a:r>
            <a:r>
              <a:rPr lang="en" i="1" dirty="0"/>
              <a:t>stretch</a:t>
            </a:r>
            <a:r>
              <a:rPr lang="en" dirty="0"/>
              <a:t> an organization to perform at it’s full potential and deliver the best possible results.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Helps promote: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Urgency in improving financial performance and business position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More intentional actions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Strategic intent: using all of the company’s resources and competitive actions on reaching these objectives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</TotalTime>
  <Words>1373</Words>
  <Application>Microsoft Office PowerPoint</Application>
  <PresentationFormat>On-screen Show (16:9)</PresentationFormat>
  <Paragraphs>183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Open Sans</vt:lpstr>
      <vt:lpstr>Cambria</vt:lpstr>
      <vt:lpstr>Adjacency</vt:lpstr>
      <vt:lpstr>Charting a Company’s Direction</vt:lpstr>
      <vt:lpstr>Activity</vt:lpstr>
      <vt:lpstr>PowerPoint Presentation</vt:lpstr>
      <vt:lpstr>Strategic Plan</vt:lpstr>
      <vt:lpstr>Stage 1: Developing</vt:lpstr>
      <vt:lpstr>Communication</vt:lpstr>
      <vt:lpstr>Mission Statement </vt:lpstr>
      <vt:lpstr>Stage 2: Setting Objectives </vt:lpstr>
      <vt:lpstr>Stretch Objectives</vt:lpstr>
      <vt:lpstr>Types of Objectives to Set</vt:lpstr>
      <vt:lpstr>Balanced Approach to Objective Setting</vt:lpstr>
      <vt:lpstr>Setting Objectives for Every Organizational Level</vt:lpstr>
      <vt:lpstr>Stage 3: Crafting a Strategy</vt:lpstr>
      <vt:lpstr>Making a strategy involves all management levels</vt:lpstr>
      <vt:lpstr>The Strategy Making Hierarchy</vt:lpstr>
      <vt:lpstr>Uniting the Strategy Making Hierarchy </vt:lpstr>
      <vt:lpstr>Stage 4: Executing the Strategy</vt:lpstr>
      <vt:lpstr>Principle Aspects of Managing Execution </vt:lpstr>
      <vt:lpstr>Stage 5</vt:lpstr>
      <vt:lpstr>Corporate Governance </vt:lpstr>
      <vt:lpstr>Board of Directors Role </vt:lpstr>
      <vt:lpstr>Board of Directors Role</vt:lpstr>
      <vt:lpstr>Board of Directors Role</vt:lpstr>
      <vt:lpstr>Board of Directors Role</vt:lpstr>
      <vt:lpstr>FINISH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Charting a Company’s Direction</dc:title>
  <dc:creator>Austin Reuter</dc:creator>
  <cp:lastModifiedBy>areuter</cp:lastModifiedBy>
  <cp:revision>2</cp:revision>
  <dcterms:modified xsi:type="dcterms:W3CDTF">2016-09-14T04:45:56Z</dcterms:modified>
</cp:coreProperties>
</file>