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Roboto Slab"/>
      <p:regular r:id="rId21"/>
      <p:bold r:id="rId22"/>
    </p:embeddedFont>
    <p:embeddedFont>
      <p:font typeface="Robo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Slab-bold.fntdata"/><Relationship Id="rId21" Type="http://schemas.openxmlformats.org/officeDocument/2006/relationships/font" Target="fonts/RobotoSlab-regular.fntdata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5XcnlKUoc6E" TargetMode="External"/><Relationship Id="rId4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38600" y="819300"/>
            <a:ext cx="7193700" cy="162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Chapter 10 CES: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Building an Organization Capable of Good Strategy Execution 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58525" y="2893775"/>
            <a:ext cx="7285800" cy="14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u="sng">
                <a:solidFill>
                  <a:srgbClr val="FFFFFF"/>
                </a:solidFill>
              </a:rPr>
              <a:t>Group 7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Bo Adeyeye, Zane Cox, Daniel Galvan, Mason Harkins, Gabrielle Ruffeno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87900" y="641675"/>
            <a:ext cx="8368200" cy="110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Acquiring Capabilities through Mergers and Acquisitions 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87900" y="2165674"/>
            <a:ext cx="8368200" cy="240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Video Clip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https://www.youtube.com/watch?v=5XcnlKUoc6E</a:t>
            </a:r>
            <a:r>
              <a:rPr lang="en">
                <a:solidFill>
                  <a:srgbClr val="000000"/>
                </a:solidFill>
              </a:rPr>
              <a:t>c6E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87900" y="708075"/>
            <a:ext cx="8368200" cy="980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/>
              <a:t>Developing and Building Critical Resources and Capabilities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87900" y="168847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 Strategic Role of Employee Training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Strategy Execution capabilities and competitive advantage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84950" y="458025"/>
            <a:ext cx="8368200" cy="900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Matching the Organizational Structure to the strategy 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9" y="1768119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594350" y="1198625"/>
            <a:ext cx="3479400" cy="900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/>
              <a:t>Decide which value chain activities to perform internally and which ones to outsource</a:t>
            </a:r>
          </a:p>
        </p:txBody>
      </p:sp>
      <p:sp>
        <p:nvSpPr>
          <p:cNvPr id="141" name="Shape 141"/>
          <p:cNvSpPr/>
          <p:nvPr/>
        </p:nvSpPr>
        <p:spPr>
          <a:xfrm>
            <a:off x="594350" y="2816025"/>
            <a:ext cx="3533400" cy="983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/>
              <a:t>Decide how much authority to centralize at the top and how much to delegate to  down-the-line managers and employees</a:t>
            </a:r>
          </a:p>
        </p:txBody>
      </p:sp>
      <p:sp>
        <p:nvSpPr>
          <p:cNvPr id="142" name="Shape 142"/>
          <p:cNvSpPr/>
          <p:nvPr/>
        </p:nvSpPr>
        <p:spPr>
          <a:xfrm>
            <a:off x="615950" y="3799125"/>
            <a:ext cx="3339000" cy="78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/>
              <a:t>Facilitate collaboration with external partners and strategic allies</a:t>
            </a:r>
          </a:p>
        </p:txBody>
      </p:sp>
      <p:sp>
        <p:nvSpPr>
          <p:cNvPr id="143" name="Shape 143"/>
          <p:cNvSpPr/>
          <p:nvPr/>
        </p:nvSpPr>
        <p:spPr>
          <a:xfrm>
            <a:off x="615950" y="2099225"/>
            <a:ext cx="3409200" cy="741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/>
              <a:t>Align the organizational structure with the strategy</a:t>
            </a:r>
          </a:p>
        </p:txBody>
      </p:sp>
      <p:sp>
        <p:nvSpPr>
          <p:cNvPr id="144" name="Shape 144"/>
          <p:cNvSpPr/>
          <p:nvPr/>
        </p:nvSpPr>
        <p:spPr>
          <a:xfrm>
            <a:off x="4192625" y="1532975"/>
            <a:ext cx="1999200" cy="275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An Organizational structure matched to the requirements of successful strategy </a:t>
            </a:r>
            <a:r>
              <a:rPr lang="en" sz="1200"/>
              <a:t>execution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87900" y="458025"/>
            <a:ext cx="8368200" cy="86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Decide Which value chain activities to perform internally and which to outsource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87900" y="1414349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Focusing </a:t>
            </a:r>
            <a:r>
              <a:rPr lang="en"/>
              <a:t>on performing strategy critical activities  can yield  important </a:t>
            </a:r>
            <a:r>
              <a:rPr lang="en"/>
              <a:t>benefits: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1.  Outclassing rivals in the performance  of strategy critical activities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2. The streamlining of internal operations that flows from outsourcing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3. Partnerships can add to a company’s arsenal of capabilities and contribute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87900" y="248525"/>
            <a:ext cx="8368200" cy="102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Aligning The firm’s  Organizational Structure with its strategy 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Making Strategy critical activities the main building blocks of the orgizational structure.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Matching type of organizational structure to strategy execution requirements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Simple Structure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Functional Structure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Multidivisional Structure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Matrix Structure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87900" y="259325"/>
            <a:ext cx="8368200" cy="1080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Determining how much Authority to Delegate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Centralized decision making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Decentralized decision making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87900" y="334975"/>
            <a:ext cx="8368200" cy="105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Facilitating Collaboration with External Partners and Strategic Allies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Joint Ventures, Strategic alliances, Coop partnerships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 </a:t>
            </a:r>
            <a:r>
              <a:rPr b="1" lang="en"/>
              <a:t>Network Structure </a:t>
            </a:r>
            <a:r>
              <a:rPr lang="en"/>
              <a:t>is the arrangement linking a number of independent organizations involved in some common undertaking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87900" y="524250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10 Learning Objectives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en"/>
              <a:t>LO 1 What managers must do to execute strategy successfully.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en"/>
              <a:t>LO 2 Why hiring, training, and retaining the right people constitute a key component of the strategy execution process.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en"/>
              <a:t>LO 3 That good strategy execution requires continuously building and upgrading the organization’s resources and capabilities.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en"/>
              <a:t>LO 4 What issues to consider in establishing a strategy-supportive organizational structures and organizing the work effort. 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en"/>
              <a:t>LO 5 The pros and cons of centralized and decentralized decision making in implementing the chosen strategy. 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87900" y="50217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Framework for Executing Strategy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87900" y="1368399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Staffing the organization with managers and employees capable of executing the strategy well.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Developing the resources and organizational capabilities required for successful strategy execution.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Creating a strategy-supportive organizational structure.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Allocating sufficient resources (budgetary and otherwise) to the strategy execution effort.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Instituting policies and procedures that facilitate strategy execution.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Adopting best practices and business processes to drive continuous improvement in strategy execution activities.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Installing information and operating systems that enable company personnel to carry out their strategic roles proficiently.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Trying rewards and incentives directly to the achievement of strategic and financial targets.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Instilling a corporate culture that promotes good strategy execution.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Exercising the internal leadership needed to propel strategy implementation forward.  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87900" y="491150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Framework for Executing Strategy 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en"/>
              <a:t>Core Concept - Good strategy execution requires a team effort. All managers have strategy executing responsibility in their areas of authority, and all employees are active participants in the strategy execution process. 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en"/>
              <a:t>When strategies fail, it is often because of poor execution. Strategy execution is therefore a critical managerial endeavor. </a:t>
            </a:r>
          </a:p>
          <a:p>
            <a:pPr indent="-228600" lvl="0" marL="457200">
              <a:spcBef>
                <a:spcPts val="0"/>
              </a:spcBef>
              <a:buChar char="❏"/>
            </a:pPr>
            <a:r>
              <a:rPr lang="en"/>
              <a:t>The two best signs of good strategy execution are whether a company is meeting or beating its performance targets and whether it is performing value chain activities in a manner that is conducive to company wide operating excellence. 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174950" y="71517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Building an organization capable of good strategy execution: Three Key Actions 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291575" y="1347350"/>
            <a:ext cx="8452800" cy="3971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"/>
              <a:t>Staffing the Organization.</a:t>
            </a:r>
          </a:p>
          <a:p>
            <a:pPr indent="-228600" lvl="0" marL="914400" rtl="0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/>
              <a:t>Putting together a strong management team.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"/>
              <a:t>Acquiring, developing, and strengthening the resources and capabilities</a:t>
            </a:r>
            <a:r>
              <a:rPr lang="en"/>
              <a:t> </a:t>
            </a:r>
            <a:r>
              <a:rPr lang="en"/>
              <a:t>required for good strategy execution.</a:t>
            </a:r>
          </a:p>
          <a:p>
            <a:pPr indent="-228600" lvl="0" marL="914400" rtl="0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/>
              <a:t>Accumulating required resources.</a:t>
            </a:r>
          </a:p>
          <a:p>
            <a:pPr indent="-228600" lvl="0" marL="914400" rtl="0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/>
              <a:t>Developing proficiencies.</a:t>
            </a:r>
          </a:p>
          <a:p>
            <a:pPr indent="-228600" lvl="0" marL="914400" rtl="0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/>
              <a:t>Update to changing markets. 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"/>
              <a:t>Structuring the organization and work effort.</a:t>
            </a:r>
          </a:p>
          <a:p>
            <a:pPr indent="-228600" lvl="0" marL="914400" rtl="0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/>
              <a:t>Organizing business processes.</a:t>
            </a:r>
          </a:p>
          <a:p>
            <a:pPr indent="-228600" lvl="0" marL="914400" rtl="0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/>
              <a:t>Establishing lines of authority and reporting relationships.</a:t>
            </a:r>
          </a:p>
          <a:p>
            <a:pPr indent="-228600" lvl="0" marL="914400" rtl="0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/>
              <a:t>Decision making authority to lower level managers.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4564" y="1"/>
            <a:ext cx="3789461" cy="6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0011" y="194100"/>
            <a:ext cx="5323975" cy="475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Staffing the Organization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87900" y="1337425"/>
            <a:ext cx="8368200" cy="357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b="1" lang="en" sz="2200">
                <a:solidFill>
                  <a:srgbClr val="FFFFFF"/>
                </a:solidFill>
              </a:rPr>
              <a:t>Putting together a strong management team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</a:rPr>
              <a:t>Full Spectrum Leadership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Deliver Results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Shape the Future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Build Effective Relationships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Energize the Team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Model Personal Excellence, Integrity and Accountability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Staffing the Organization </a:t>
            </a:r>
            <a:r>
              <a:rPr lang="en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b="1" lang="en" sz="2200">
                <a:solidFill>
                  <a:srgbClr val="FFFFFF"/>
                </a:solidFill>
              </a:rPr>
              <a:t>Recruiting, training and retaining capable employees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The Center for Leadership Excellence (CLE)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Institute for Leadership Excellence (ILE)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Mentoring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Performance Management System 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6A5A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87900" y="588200"/>
            <a:ext cx="8368200" cy="101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Developing and building critical resources and capabilities 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87900" y="1814100"/>
            <a:ext cx="8368200" cy="310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Three Approaches to Building and Strengthening Capabilities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Developing Capabilities internally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Acquiring Capabilities through Mergers and Acquisitions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Accessing Capabilities through Collaborative Partnerships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425" y="12"/>
            <a:ext cx="4315599" cy="685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