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5143500" cx="9144000"/>
  <p:notesSz cx="6858000" cy="9144000"/>
  <p:embeddedFontLst>
    <p:embeddedFont>
      <p:font typeface="Robo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Roboto-regular.fntdata"/><Relationship Id="rId21" Type="http://schemas.openxmlformats.org/officeDocument/2006/relationships/slide" Target="slides/slide17.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Roboto-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IBM is the 3rd largest player in Server Systems industry worldwide</a:t>
            </a:r>
          </a:p>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Talk about what driving force is. Then talk about driving force analysis. Identifying what the driving forces are. Assessing whether the drivers of change are, on the whole, acting to make the industry more or less attractive. Determining what strategy changes are needed to prepare for the impact of the driving forces. Relate to IBM.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flipH="1">
            <a:off x="8246400" y="4245925"/>
            <a:ext cx="897600" cy="897600"/>
          </a:xfrm>
          <a:prstGeom prst="rtTriangle">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90525" y="1819275"/>
            <a:ext cx="8222100" cy="933600"/>
          </a:xfrm>
          <a:prstGeom prst="rect">
            <a:avLst/>
          </a:prstGeom>
        </p:spPr>
        <p:txBody>
          <a:bodyPr anchorCtr="0" anchor="b"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13" name="Shape 13"/>
          <p:cNvSpPr txBox="1"/>
          <p:nvPr>
            <p:ph idx="1" type="subTitle"/>
          </p:nvPr>
        </p:nvSpPr>
        <p:spPr>
          <a:xfrm>
            <a:off x="390525" y="2789130"/>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p:txBody>
      </p:sp>
      <p:sp>
        <p:nvSpPr>
          <p:cNvPr id="14" name="Shape 14"/>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accent4"/>
        </a:solidFill>
      </p:bgPr>
    </p:bg>
    <p:spTree>
      <p:nvGrpSpPr>
        <p:cNvPr id="57" name="Shape 57"/>
        <p:cNvGrpSpPr/>
        <p:nvPr/>
      </p:nvGrpSpPr>
      <p:grpSpPr>
        <a:xfrm>
          <a:off x="0" y="0"/>
          <a:ext cx="0" cy="0"/>
          <a:chOff x="0" y="0"/>
          <a:chExt cx="0" cy="0"/>
        </a:xfrm>
      </p:grpSpPr>
      <p:sp>
        <p:nvSpPr>
          <p:cNvPr id="58" name="Shape 58"/>
          <p:cNvSpPr txBox="1"/>
          <p:nvPr>
            <p:ph type="title"/>
          </p:nvPr>
        </p:nvSpPr>
        <p:spPr>
          <a:xfrm>
            <a:off x="475500" y="1258525"/>
            <a:ext cx="8222100" cy="1963500"/>
          </a:xfrm>
          <a:prstGeom prst="rect">
            <a:avLst/>
          </a:prstGeom>
        </p:spPr>
        <p:txBody>
          <a:bodyPr anchorCtr="0" anchor="b" bIns="91425" lIns="91425" rIns="91425" tIns="91425"/>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p:txBody>
      </p:sp>
      <p:sp>
        <p:nvSpPr>
          <p:cNvPr id="59" name="Shape 59"/>
          <p:cNvSpPr txBox="1"/>
          <p:nvPr>
            <p:ph idx="1" type="body"/>
          </p:nvPr>
        </p:nvSpPr>
        <p:spPr>
          <a:xfrm>
            <a:off x="475500" y="3304625"/>
            <a:ext cx="82221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60" name="Shape 60"/>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accent4"/>
        </a:solidFill>
      </p:bgPr>
    </p:bg>
    <p:spTree>
      <p:nvGrpSpPr>
        <p:cNvPr id="61" name="Shape 61"/>
        <p:cNvGrpSpPr/>
        <p:nvPr/>
      </p:nvGrpSpPr>
      <p:grpSpPr>
        <a:xfrm>
          <a:off x="0" y="0"/>
          <a:ext cx="0" cy="0"/>
          <a:chOff x="0" y="0"/>
          <a:chExt cx="0" cy="0"/>
        </a:xfrm>
      </p:grpSpPr>
      <p:sp>
        <p:nvSpPr>
          <p:cNvPr id="62" name="Shape 62"/>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txBox="1"/>
          <p:nvPr>
            <p:ph type="title"/>
          </p:nvPr>
        </p:nvSpPr>
        <p:spPr>
          <a:xfrm>
            <a:off x="460950" y="2065350"/>
            <a:ext cx="8222100" cy="1012800"/>
          </a:xfrm>
          <a:prstGeom prst="rect">
            <a:avLst/>
          </a:prstGeom>
        </p:spPr>
        <p:txBody>
          <a:bodyPr anchorCtr="0" anchor="ctr" bIns="91425" lIns="91425" rIns="91425" tIns="91425"/>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p:txBody>
      </p:sp>
      <p:sp>
        <p:nvSpPr>
          <p:cNvPr id="17" name="Shape 17"/>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flipH="1" rot="10800000">
            <a:off x="0" y="1686000"/>
            <a:ext cx="9144000" cy="3457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471900" y="738725"/>
            <a:ext cx="8222100" cy="767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471900" y="1919075"/>
            <a:ext cx="8222100" cy="2710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p:nvPr/>
        </p:nvSpPr>
        <p:spPr>
          <a:xfrm flipH="1" rot="10800000">
            <a:off x="0" y="1686000"/>
            <a:ext cx="9144000" cy="3457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27" name="Shape 27"/>
          <p:cNvSpPr txBox="1"/>
          <p:nvPr>
            <p:ph type="title"/>
          </p:nvPr>
        </p:nvSpPr>
        <p:spPr>
          <a:xfrm>
            <a:off x="471900" y="738725"/>
            <a:ext cx="8222100" cy="767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471900" y="1919075"/>
            <a:ext cx="3999900" cy="271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694250" y="1919075"/>
            <a:ext cx="3999900" cy="271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p:nvPr/>
        </p:nvSpPr>
        <p:spPr>
          <a:xfrm flipH="1" rot="10800000">
            <a:off x="0" y="656400"/>
            <a:ext cx="9144000" cy="44871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34" name="Shape 34"/>
          <p:cNvSpPr txBox="1"/>
          <p:nvPr>
            <p:ph type="title"/>
          </p:nvPr>
        </p:nvSpPr>
        <p:spPr>
          <a:xfrm>
            <a:off x="98250" y="16350"/>
            <a:ext cx="8826600" cy="602700"/>
          </a:xfrm>
          <a:prstGeom prst="rect">
            <a:avLst/>
          </a:prstGeom>
        </p:spPr>
        <p:txBody>
          <a:bodyPr anchorCtr="0" anchor="ctr" bIns="91425" lIns="91425" rIns="91425" tIns="91425"/>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p:txBody>
      </p:sp>
      <p:sp>
        <p:nvSpPr>
          <p:cNvPr id="35" name="Shape 35"/>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6" name="Shape 36"/>
        <p:cNvGrpSpPr/>
        <p:nvPr/>
      </p:nvGrpSpPr>
      <p:grpSpPr>
        <a:xfrm>
          <a:off x="0" y="0"/>
          <a:ext cx="0" cy="0"/>
          <a:chOff x="0" y="0"/>
          <a:chExt cx="0" cy="0"/>
        </a:xfrm>
      </p:grpSpPr>
      <p:sp>
        <p:nvSpPr>
          <p:cNvPr id="37" name="Shape 37"/>
          <p:cNvSpPr txBox="1"/>
          <p:nvPr/>
        </p:nvSpPr>
        <p:spPr>
          <a:xfrm flipH="1" rot="10800000">
            <a:off x="3276600" y="25"/>
            <a:ext cx="5867400" cy="5143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8" name="Shape 3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39" name="Shape 39"/>
          <p:cNvSpPr txBox="1"/>
          <p:nvPr>
            <p:ph type="title"/>
          </p:nvPr>
        </p:nvSpPr>
        <p:spPr>
          <a:xfrm>
            <a:off x="226077" y="357800"/>
            <a:ext cx="2808000" cy="9534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0" name="Shape 40"/>
          <p:cNvSpPr txBox="1"/>
          <p:nvPr>
            <p:ph idx="1" type="body"/>
          </p:nvPr>
        </p:nvSpPr>
        <p:spPr>
          <a:xfrm>
            <a:off x="226075" y="1465800"/>
            <a:ext cx="2808000" cy="3163500"/>
          </a:xfrm>
          <a:prstGeom prst="rect">
            <a:avLst/>
          </a:prstGeom>
        </p:spPr>
        <p:txBody>
          <a:bodyPr anchorCtr="0" anchor="t" bIns="91425" lIns="91425" rIns="91425" tIns="91425"/>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p:txBody>
      </p:sp>
      <p:sp>
        <p:nvSpPr>
          <p:cNvPr id="41" name="Shape 41"/>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42" name="Shape 42"/>
        <p:cNvGrpSpPr/>
        <p:nvPr/>
      </p:nvGrpSpPr>
      <p:grpSpPr>
        <a:xfrm>
          <a:off x="0" y="0"/>
          <a:ext cx="0" cy="0"/>
          <a:chOff x="0" y="0"/>
          <a:chExt cx="0" cy="0"/>
        </a:xfrm>
      </p:grpSpPr>
      <p:sp>
        <p:nvSpPr>
          <p:cNvPr id="43" name="Shape 43"/>
          <p:cNvSpPr txBox="1"/>
          <p:nvPr>
            <p:ph type="title"/>
          </p:nvPr>
        </p:nvSpPr>
        <p:spPr>
          <a:xfrm>
            <a:off x="490250" y="488250"/>
            <a:ext cx="6227100" cy="4090800"/>
          </a:xfrm>
          <a:prstGeom prst="rect">
            <a:avLst/>
          </a:prstGeom>
        </p:spPr>
        <p:txBody>
          <a:bodyPr anchorCtr="0" anchor="ctr" bIns="91425" lIns="91425" rIns="91425" tIns="91425"/>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p:txBody>
      </p:sp>
      <p:sp>
        <p:nvSpPr>
          <p:cNvPr id="44" name="Shape 44"/>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5" name="Shape 45"/>
        <p:cNvGrpSpPr/>
        <p:nvPr/>
      </p:nvGrpSpPr>
      <p:grpSpPr>
        <a:xfrm>
          <a:off x="0" y="0"/>
          <a:ext cx="0" cy="0"/>
          <a:chOff x="0" y="0"/>
          <a:chExt cx="0" cy="0"/>
        </a:xfrm>
      </p:grpSpPr>
      <p:sp>
        <p:nvSpPr>
          <p:cNvPr id="46" name="Shape 46"/>
          <p:cNvSpPr/>
          <p:nvPr/>
        </p:nvSpPr>
        <p:spPr>
          <a:xfrm flipH="1">
            <a:off x="0" y="0"/>
            <a:ext cx="4572000" cy="5143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47" name="Shape 4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48" name="Shape 48"/>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p:txBody>
      </p:sp>
      <p:sp>
        <p:nvSpPr>
          <p:cNvPr id="49" name="Shape 49"/>
          <p:cNvSpPr txBox="1"/>
          <p:nvPr>
            <p:ph idx="1" type="subTitle"/>
          </p:nvPr>
        </p:nvSpPr>
        <p:spPr>
          <a:xfrm>
            <a:off x="265500" y="2779466"/>
            <a:ext cx="4045200" cy="12350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50" name="Shape 50"/>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51" name="Shape 51"/>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2" name="Shape 52"/>
        <p:cNvGrpSpPr/>
        <p:nvPr/>
      </p:nvGrpSpPr>
      <p:grpSpPr>
        <a:xfrm>
          <a:off x="0" y="0"/>
          <a:ext cx="0" cy="0"/>
          <a:chOff x="0" y="0"/>
          <a:chExt cx="0" cy="0"/>
        </a:xfrm>
      </p:grpSpPr>
      <p:sp>
        <p:nvSpPr>
          <p:cNvPr id="53" name="Shape 53"/>
          <p:cNvSpPr txBox="1"/>
          <p:nvPr/>
        </p:nvSpPr>
        <p:spPr>
          <a:xfrm flipH="1" rot="10800000">
            <a:off x="0" y="0"/>
            <a:ext cx="9144000" cy="4695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55" name="Shape 55"/>
          <p:cNvSpPr txBox="1"/>
          <p:nvPr>
            <p:ph idx="1" type="body"/>
          </p:nvPr>
        </p:nvSpPr>
        <p:spPr>
          <a:xfrm>
            <a:off x="57150" y="4696825"/>
            <a:ext cx="8382000" cy="446700"/>
          </a:xfrm>
          <a:prstGeom prst="rect">
            <a:avLst/>
          </a:prstGeom>
        </p:spPr>
        <p:txBody>
          <a:bodyPr anchorCtr="0" anchor="ctr" bIns="91425" lIns="91425" rIns="91425" tIns="91425"/>
          <a:lstStyle>
            <a:lvl1pPr lvl="0">
              <a:lnSpc>
                <a:spcPct val="100000"/>
              </a:lnSpc>
              <a:spcBef>
                <a:spcPts val="0"/>
              </a:spcBef>
              <a:spcAft>
                <a:spcPts val="0"/>
              </a:spcAft>
              <a:buClr>
                <a:schemeClr val="lt1"/>
              </a:buClr>
              <a:buSzPct val="100000"/>
              <a:buNone/>
              <a:defRPr sz="1200">
                <a:solidFill>
                  <a:schemeClr val="lt1"/>
                </a:solidFill>
              </a:defRPr>
            </a:lvl1pPr>
          </a:lstStyle>
          <a:p/>
        </p:txBody>
      </p:sp>
      <p:sp>
        <p:nvSpPr>
          <p:cNvPr id="56" name="Shape 56"/>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71900" y="738725"/>
            <a:ext cx="8222100" cy="767700"/>
          </a:xfrm>
          <a:prstGeom prst="rect">
            <a:avLst/>
          </a:prstGeom>
          <a:noFill/>
          <a:ln>
            <a:noFill/>
          </a:ln>
        </p:spPr>
        <p:txBody>
          <a:bodyPr anchorCtr="0" anchor="b" bIns="91425" lIns="91425" rIns="91425" tIns="91425"/>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p:txBody>
      </p:sp>
      <p:sp>
        <p:nvSpPr>
          <p:cNvPr id="7" name="Shape 7"/>
          <p:cNvSpPr txBox="1"/>
          <p:nvPr>
            <p:ph idx="1" type="body"/>
          </p:nvPr>
        </p:nvSpPr>
        <p:spPr>
          <a:xfrm>
            <a:off x="471900" y="1919075"/>
            <a:ext cx="8222100" cy="2710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p:txBody>
      </p:sp>
      <p:sp>
        <p:nvSpPr>
          <p:cNvPr id="8" name="Shape 8"/>
          <p:cNvSpPr txBox="1"/>
          <p:nvPr>
            <p:ph idx="12" type="sldNum"/>
          </p:nvPr>
        </p:nvSpPr>
        <p:spPr>
          <a:xfrm>
            <a:off x="8523541" y="4695623"/>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www.ukessays.com/essays/business/business-environment-of-international-business-machines-corporation-business-essay.php" TargetMode="External"/><Relationship Id="rId4" Type="http://schemas.openxmlformats.org/officeDocument/2006/relationships/hyperlink" Target="http://highered.mheducation.com/sites/0078112729/student_view0/chapter3/key_points.html" TargetMode="External"/><Relationship Id="rId5" Type="http://schemas.openxmlformats.org/officeDocument/2006/relationships/hyperlink" Target="http://filzahaninah.blogspot.com/2013_10_01_archive.html" TargetMode="External"/><Relationship Id="rId6" Type="http://schemas.openxmlformats.org/officeDocument/2006/relationships/hyperlink" Target="https://www.sec.gov/Archives/edgar/data/51143/000104746914001302/0001047469-14-001302-index.htm" TargetMode="External"/><Relationship Id="rId7" Type="http://schemas.openxmlformats.org/officeDocument/2006/relationships/hyperlink" Target="https://www.coursehero.com/file/p7svlv0/PC-Industry-Strategic-Group-Map-Gateway-Direct-selling-Dell-Hewlett-Packard-IBM/" TargetMode="External"/><Relationship Id="rId8" Type="http://schemas.openxmlformats.org/officeDocument/2006/relationships/hyperlink" Target="https://www.idc.com/getdoc.jsp?containerId=prUS4142471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ctrTitle"/>
          </p:nvPr>
        </p:nvSpPr>
        <p:spPr>
          <a:xfrm>
            <a:off x="390525" y="1819275"/>
            <a:ext cx="8222100" cy="933600"/>
          </a:xfrm>
          <a:prstGeom prst="rect">
            <a:avLst/>
          </a:prstGeom>
        </p:spPr>
        <p:txBody>
          <a:bodyPr anchorCtr="0" anchor="b" bIns="91425" lIns="91425" rIns="91425" tIns="91425">
            <a:noAutofit/>
          </a:bodyPr>
          <a:lstStyle/>
          <a:p>
            <a:pPr lvl="0">
              <a:spcBef>
                <a:spcPts val="0"/>
              </a:spcBef>
              <a:buNone/>
            </a:pPr>
            <a:r>
              <a:rPr lang="en" sz="4300"/>
              <a:t>Chapter 3: Evaluating a Company’s External Environment</a:t>
            </a:r>
          </a:p>
        </p:txBody>
      </p:sp>
      <p:sp>
        <p:nvSpPr>
          <p:cNvPr id="68" name="Shape 68"/>
          <p:cNvSpPr txBox="1"/>
          <p:nvPr>
            <p:ph idx="1" type="subTitle"/>
          </p:nvPr>
        </p:nvSpPr>
        <p:spPr>
          <a:xfrm>
            <a:off x="390525" y="2789130"/>
            <a:ext cx="8222100" cy="432900"/>
          </a:xfrm>
          <a:prstGeom prst="rect">
            <a:avLst/>
          </a:prstGeom>
        </p:spPr>
        <p:txBody>
          <a:bodyPr anchorCtr="0" anchor="t" bIns="91425" lIns="91425" rIns="91425" tIns="91425">
            <a:noAutofit/>
          </a:bodyPr>
          <a:lstStyle/>
          <a:p>
            <a:pPr lvl="0">
              <a:spcBef>
                <a:spcPts val="0"/>
              </a:spcBef>
              <a:buNone/>
            </a:pPr>
            <a:r>
              <a:rPr lang="en"/>
              <a:t>Team 3: Alex Buslawski, Jessica Bussell, Matthew Jimenez, Corey Smith, Fabio Pinzon, and Cody Bruce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Market Positions of Industry Rivals</a:t>
            </a:r>
          </a:p>
        </p:txBody>
      </p:sp>
      <p:sp>
        <p:nvSpPr>
          <p:cNvPr id="123" name="Shape 123"/>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Strategic Groups</a:t>
            </a:r>
          </a:p>
          <a:p>
            <a:pPr indent="-228600" lvl="1" marL="914400" rtl="0">
              <a:spcBef>
                <a:spcPts val="0"/>
              </a:spcBef>
            </a:pPr>
            <a:r>
              <a:rPr lang="en"/>
              <a:t>Groups of firms that are similarly aligned in a given industry</a:t>
            </a:r>
          </a:p>
          <a:p>
            <a:pPr indent="-228600" lvl="0" marL="457200" rtl="0">
              <a:spcBef>
                <a:spcPts val="0"/>
              </a:spcBef>
            </a:pPr>
            <a:r>
              <a:rPr lang="en"/>
              <a:t>Strategic Group Mapping</a:t>
            </a:r>
          </a:p>
          <a:p>
            <a:pPr indent="-228600" lvl="1" marL="914400" rtl="0">
              <a:spcBef>
                <a:spcPts val="0"/>
              </a:spcBef>
            </a:pPr>
            <a:r>
              <a:rPr lang="en"/>
              <a:t>Technique to visualize alignment of firms in an industry</a:t>
            </a:r>
          </a:p>
          <a:p>
            <a:pPr indent="-228600" lvl="1" marL="914400">
              <a:spcBef>
                <a:spcPts val="0"/>
              </a:spcBef>
            </a:pPr>
            <a:r>
              <a:rPr lang="en"/>
              <a:t>Plots firms on graph based on two distinctions in industry</a:t>
            </a:r>
          </a:p>
        </p:txBody>
      </p:sp>
      <p:pic>
        <p:nvPicPr>
          <p:cNvPr id="124" name="Shape 124"/>
          <p:cNvPicPr preferRelativeResize="0"/>
          <p:nvPr/>
        </p:nvPicPr>
        <p:blipFill>
          <a:blip r:embed="rId3">
            <a:alphaModFix/>
          </a:blip>
          <a:stretch>
            <a:fillRect/>
          </a:stretch>
        </p:blipFill>
        <p:spPr>
          <a:xfrm>
            <a:off x="6094975" y="2757625"/>
            <a:ext cx="3049025" cy="23858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Developing Strategic Group Maps</a:t>
            </a:r>
          </a:p>
        </p:txBody>
      </p:sp>
      <p:sp>
        <p:nvSpPr>
          <p:cNvPr id="130" name="Shape 130"/>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Identify characteristics that determine strategic approaches</a:t>
            </a:r>
          </a:p>
          <a:p>
            <a:pPr indent="-228600" lvl="1" marL="914400" rtl="0">
              <a:spcBef>
                <a:spcPts val="0"/>
              </a:spcBef>
            </a:pPr>
            <a:r>
              <a:rPr lang="en"/>
              <a:t>Typical variable include</a:t>
            </a:r>
          </a:p>
          <a:p>
            <a:pPr indent="-228600" lvl="2" marL="1371600" rtl="0">
              <a:spcBef>
                <a:spcPts val="0"/>
              </a:spcBef>
            </a:pPr>
            <a:r>
              <a:rPr lang="en"/>
              <a:t>Price/quality range</a:t>
            </a:r>
          </a:p>
          <a:p>
            <a:pPr indent="-228600" lvl="2" marL="1371600" rtl="0">
              <a:spcBef>
                <a:spcPts val="0"/>
              </a:spcBef>
            </a:pPr>
            <a:r>
              <a:rPr lang="en"/>
              <a:t>Geographic coverage</a:t>
            </a:r>
          </a:p>
          <a:p>
            <a:pPr indent="-228600" lvl="2" marL="1371600" rtl="0">
              <a:spcBef>
                <a:spcPts val="0"/>
              </a:spcBef>
            </a:pPr>
            <a:r>
              <a:rPr lang="en"/>
              <a:t>Product-line breadth</a:t>
            </a:r>
          </a:p>
          <a:p>
            <a:pPr indent="-228600" lvl="2" marL="1371600" rtl="0">
              <a:spcBef>
                <a:spcPts val="0"/>
              </a:spcBef>
            </a:pPr>
            <a:r>
              <a:rPr lang="en"/>
              <a:t>Degree of service offered</a:t>
            </a:r>
          </a:p>
          <a:p>
            <a:pPr indent="-228600" lvl="2" marL="1371600" rtl="0">
              <a:spcBef>
                <a:spcPts val="0"/>
              </a:spcBef>
            </a:pPr>
            <a:r>
              <a:rPr lang="en"/>
              <a:t>Degree of vertical integration</a:t>
            </a:r>
          </a:p>
          <a:p>
            <a:pPr indent="-228600" lvl="2" marL="1371600" rtl="0">
              <a:spcBef>
                <a:spcPts val="0"/>
              </a:spcBef>
            </a:pPr>
            <a:r>
              <a:rPr lang="en"/>
              <a:t>Degree of diversification into other industries</a:t>
            </a:r>
          </a:p>
          <a:p>
            <a:pPr indent="-228600" lvl="0" marL="457200">
              <a:spcBef>
                <a:spcPts val="0"/>
              </a:spcBef>
            </a:pPr>
            <a:r>
              <a:rPr lang="en"/>
              <a:t>Plot firms on a two-dimensional graph based on two characteristics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pic>
        <p:nvPicPr>
          <p:cNvPr id="135" name="Shape 135"/>
          <p:cNvPicPr preferRelativeResize="0"/>
          <p:nvPr/>
        </p:nvPicPr>
        <p:blipFill>
          <a:blip r:embed="rId3">
            <a:alphaModFix/>
          </a:blip>
          <a:stretch>
            <a:fillRect/>
          </a:stretch>
        </p:blipFill>
        <p:spPr>
          <a:xfrm>
            <a:off x="5462775" y="1962749"/>
            <a:ext cx="3326275" cy="3180750"/>
          </a:xfrm>
          <a:prstGeom prst="rect">
            <a:avLst/>
          </a:prstGeom>
          <a:noFill/>
          <a:ln>
            <a:noFill/>
          </a:ln>
        </p:spPr>
      </p:pic>
      <p:sp>
        <p:nvSpPr>
          <p:cNvPr id="136" name="Shape 136"/>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sz="2400"/>
              <a:t>Strategic Group Map--Worldwide Server Systems Vendors</a:t>
            </a:r>
          </a:p>
        </p:txBody>
      </p:sp>
      <p:sp>
        <p:nvSpPr>
          <p:cNvPr id="137" name="Shape 137"/>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Viewing the top five firms in the global industry</a:t>
            </a:r>
          </a:p>
          <a:p>
            <a:pPr indent="-228600" lvl="0" marL="457200" rtl="0">
              <a:spcBef>
                <a:spcPts val="0"/>
              </a:spcBef>
            </a:pPr>
            <a:r>
              <a:rPr lang="en"/>
              <a:t>Group viewed on</a:t>
            </a:r>
          </a:p>
          <a:p>
            <a:pPr indent="-228600" lvl="1" marL="914400" rtl="0">
              <a:spcBef>
                <a:spcPts val="0"/>
              </a:spcBef>
            </a:pPr>
            <a:r>
              <a:rPr lang="en"/>
              <a:t>Assembly Method</a:t>
            </a:r>
          </a:p>
          <a:p>
            <a:pPr indent="-228600" lvl="1" marL="914400" rtl="0">
              <a:spcBef>
                <a:spcPts val="0"/>
              </a:spcBef>
            </a:pPr>
            <a:r>
              <a:rPr lang="en"/>
              <a:t>Distribution Method</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471900" y="507375"/>
            <a:ext cx="8222100" cy="999000"/>
          </a:xfrm>
          <a:prstGeom prst="rect">
            <a:avLst/>
          </a:prstGeom>
        </p:spPr>
        <p:txBody>
          <a:bodyPr anchorCtr="0" anchor="b" bIns="91425" lIns="91425" rIns="91425" tIns="91425">
            <a:noAutofit/>
          </a:bodyPr>
          <a:lstStyle/>
          <a:p>
            <a:pPr lvl="0">
              <a:lnSpc>
                <a:spcPct val="115000"/>
              </a:lnSpc>
              <a:spcBef>
                <a:spcPts val="0"/>
              </a:spcBef>
              <a:spcAft>
                <a:spcPts val="1600"/>
              </a:spcAft>
              <a:buNone/>
            </a:pPr>
            <a:r>
              <a:rPr lang="en">
                <a:solidFill>
                  <a:srgbClr val="FFFFFF"/>
                </a:solidFill>
              </a:rPr>
              <a:t>Strategic Moves Rivals Will Make Next</a:t>
            </a:r>
          </a:p>
        </p:txBody>
      </p:sp>
      <p:sp>
        <p:nvSpPr>
          <p:cNvPr id="143" name="Shape 143"/>
          <p:cNvSpPr txBox="1"/>
          <p:nvPr>
            <p:ph idx="1" type="body"/>
          </p:nvPr>
        </p:nvSpPr>
        <p:spPr>
          <a:xfrm>
            <a:off x="471900" y="1919075"/>
            <a:ext cx="8222100" cy="2866200"/>
          </a:xfrm>
          <a:prstGeom prst="rect">
            <a:avLst/>
          </a:prstGeom>
        </p:spPr>
        <p:txBody>
          <a:bodyPr anchorCtr="0" anchor="t" bIns="91425" lIns="91425" rIns="91425" tIns="91425">
            <a:noAutofit/>
          </a:bodyPr>
          <a:lstStyle/>
          <a:p>
            <a:pPr indent="0" lvl="0" marL="0">
              <a:spcBef>
                <a:spcPts val="0"/>
              </a:spcBef>
              <a:buNone/>
            </a:pPr>
            <a:r>
              <a:t/>
            </a:r>
            <a:endParaRPr/>
          </a:p>
          <a:p>
            <a:pPr lvl="0">
              <a:spcBef>
                <a:spcPts val="0"/>
              </a:spcBef>
              <a:buNone/>
            </a:pPr>
            <a:r>
              <a:rPr lang="en"/>
              <a:t>	</a:t>
            </a:r>
          </a:p>
        </p:txBody>
      </p:sp>
      <p:pic>
        <p:nvPicPr>
          <p:cNvPr id="144" name="Shape 144"/>
          <p:cNvPicPr preferRelativeResize="0"/>
          <p:nvPr/>
        </p:nvPicPr>
        <p:blipFill>
          <a:blip r:embed="rId3">
            <a:alphaModFix/>
          </a:blip>
          <a:stretch>
            <a:fillRect/>
          </a:stretch>
        </p:blipFill>
        <p:spPr>
          <a:xfrm>
            <a:off x="836900" y="1784950"/>
            <a:ext cx="6674400" cy="329884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471900" y="738725"/>
            <a:ext cx="8222100" cy="767700"/>
          </a:xfrm>
          <a:prstGeom prst="rect">
            <a:avLst/>
          </a:prstGeom>
        </p:spPr>
        <p:txBody>
          <a:bodyPr anchorCtr="0" anchor="b" bIns="91425" lIns="91425" rIns="91425" tIns="91425">
            <a:noAutofit/>
          </a:bodyPr>
          <a:lstStyle/>
          <a:p>
            <a:pPr lvl="0">
              <a:lnSpc>
                <a:spcPct val="115000"/>
              </a:lnSpc>
              <a:spcBef>
                <a:spcPts val="0"/>
              </a:spcBef>
              <a:spcAft>
                <a:spcPts val="1600"/>
              </a:spcAft>
              <a:buNone/>
            </a:pPr>
            <a:r>
              <a:rPr lang="en">
                <a:solidFill>
                  <a:srgbClr val="FFFFFF"/>
                </a:solidFill>
              </a:rPr>
              <a:t>Strategic Moves Rivals Will Make Next Cont.</a:t>
            </a:r>
          </a:p>
        </p:txBody>
      </p:sp>
      <p:sp>
        <p:nvSpPr>
          <p:cNvPr id="150" name="Shape 150"/>
          <p:cNvSpPr txBox="1"/>
          <p:nvPr>
            <p:ph idx="1" type="body"/>
          </p:nvPr>
        </p:nvSpPr>
        <p:spPr>
          <a:xfrm>
            <a:off x="471900" y="1919075"/>
            <a:ext cx="8222100" cy="3095100"/>
          </a:xfrm>
          <a:prstGeom prst="rect">
            <a:avLst/>
          </a:prstGeom>
        </p:spPr>
        <p:txBody>
          <a:bodyPr anchorCtr="0" anchor="t" bIns="91425" lIns="91425" rIns="91425" tIns="91425">
            <a:noAutofit/>
          </a:bodyPr>
          <a:lstStyle/>
          <a:p>
            <a:pPr indent="-228600" lvl="0" marL="457200" rtl="0">
              <a:spcBef>
                <a:spcPts val="0"/>
              </a:spcBef>
              <a:buChar char="●"/>
            </a:pPr>
            <a:r>
              <a:rPr lang="en"/>
              <a:t>Current Strategy</a:t>
            </a:r>
          </a:p>
          <a:p>
            <a:pPr indent="-228600" lvl="1" marL="914400" rtl="0">
              <a:spcBef>
                <a:spcPts val="0"/>
              </a:spcBef>
              <a:buChar char="○"/>
            </a:pPr>
            <a:r>
              <a:rPr lang="en"/>
              <a:t>Having a good understanding to have an indicator of the rival’s pattern of behavior and best strategic options</a:t>
            </a:r>
          </a:p>
          <a:p>
            <a:pPr indent="-228600" lvl="0" marL="457200" rtl="0">
              <a:spcBef>
                <a:spcPts val="0"/>
              </a:spcBef>
              <a:buChar char="●"/>
            </a:pPr>
            <a:r>
              <a:rPr lang="en"/>
              <a:t>Objectives</a:t>
            </a:r>
          </a:p>
          <a:p>
            <a:pPr indent="-228600" lvl="1" marL="914400" rtl="0">
              <a:spcBef>
                <a:spcPts val="0"/>
              </a:spcBef>
              <a:buChar char="○"/>
            </a:pPr>
            <a:r>
              <a:rPr lang="en"/>
              <a:t>Financial Performance Objectives</a:t>
            </a:r>
          </a:p>
          <a:p>
            <a:pPr indent="-228600" lvl="1" marL="914400" rtl="0">
              <a:spcBef>
                <a:spcPts val="0"/>
              </a:spcBef>
              <a:buChar char="○"/>
            </a:pPr>
            <a:r>
              <a:rPr lang="en"/>
              <a:t>Strategic Objectives</a:t>
            </a:r>
          </a:p>
          <a:p>
            <a:pPr indent="-228600" lvl="0" marL="457200" rtl="0">
              <a:spcBef>
                <a:spcPts val="0"/>
              </a:spcBef>
              <a:buChar char="●"/>
            </a:pPr>
            <a:r>
              <a:rPr lang="en"/>
              <a:t>Resources and Capabilities</a:t>
            </a:r>
          </a:p>
          <a:p>
            <a:pPr indent="-228600" lvl="1" marL="914400" rtl="0">
              <a:spcBef>
                <a:spcPts val="0"/>
              </a:spcBef>
              <a:buChar char="○"/>
            </a:pPr>
            <a:r>
              <a:rPr lang="en"/>
              <a:t>Strategic moves and countermoves are both enabled and constrained by it</a:t>
            </a:r>
          </a:p>
          <a:p>
            <a:pPr indent="-228600" lvl="1" marL="914400" rtl="0">
              <a:spcBef>
                <a:spcPts val="0"/>
              </a:spcBef>
              <a:buChar char="○"/>
            </a:pPr>
            <a:r>
              <a:rPr lang="en"/>
              <a:t>Serve as a strong signal of future strategic actions</a:t>
            </a:r>
          </a:p>
          <a:p>
            <a:pPr indent="-228600" lvl="0" marL="457200" rtl="0">
              <a:spcBef>
                <a:spcPts val="0"/>
              </a:spcBef>
              <a:buChar char="●"/>
            </a:pPr>
            <a:r>
              <a:rPr lang="en"/>
              <a:t>Assumptions</a:t>
            </a:r>
          </a:p>
          <a:p>
            <a:pPr indent="-228600" lvl="1" marL="914400" rtl="0">
              <a:spcBef>
                <a:spcPts val="0"/>
              </a:spcBef>
              <a:buChar char="○"/>
            </a:pPr>
            <a:r>
              <a:rPr lang="en"/>
              <a:t>How top managers view their strategic situation and the impact it has on its rivals</a:t>
            </a:r>
          </a:p>
          <a:p>
            <a:pPr indent="0" lvl="0" marL="0" rtl="0">
              <a:spcBef>
                <a:spcPts val="0"/>
              </a:spcBef>
              <a:buNone/>
            </a:pPr>
            <a:r>
              <a:t/>
            </a:r>
            <a:endParaRPr/>
          </a:p>
          <a:p>
            <a:pPr indent="0" lvl="0" marL="0">
              <a:spcBef>
                <a:spcPts val="0"/>
              </a:spcBef>
              <a:buNone/>
            </a:pPr>
            <a:r>
              <a:rPr lang="en"/>
              <a:t>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Key Success Factors</a:t>
            </a:r>
          </a:p>
        </p:txBody>
      </p:sp>
      <p:sp>
        <p:nvSpPr>
          <p:cNvPr id="156" name="Shape 156"/>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Competitive factors that most affect an industry member’s ability to survive</a:t>
            </a:r>
          </a:p>
          <a:p>
            <a:pPr indent="-228600" lvl="0" marL="457200" rtl="0">
              <a:spcBef>
                <a:spcPts val="0"/>
              </a:spcBef>
            </a:pPr>
            <a:r>
              <a:rPr lang="en"/>
              <a:t>ALL members of an industry must pay attention to KSFs to prevent stagnation or even failure</a:t>
            </a:r>
          </a:p>
          <a:p>
            <a:pPr indent="-228600" lvl="0" marL="457200" rtl="0">
              <a:spcBef>
                <a:spcPts val="0"/>
              </a:spcBef>
            </a:pPr>
            <a:r>
              <a:rPr lang="en"/>
              <a:t>ID’ing KSFs always come before actual strategy making</a:t>
            </a:r>
          </a:p>
          <a:p>
            <a:pPr indent="-228600" lvl="1" marL="914400" rtl="0">
              <a:spcBef>
                <a:spcPts val="0"/>
              </a:spcBef>
            </a:pPr>
            <a:r>
              <a:rPr lang="en"/>
              <a:t>What product attributes/characteristics are the most important?</a:t>
            </a:r>
          </a:p>
          <a:p>
            <a:pPr indent="-228600" lvl="1" marL="914400" rtl="0">
              <a:spcBef>
                <a:spcPts val="0"/>
              </a:spcBef>
            </a:pPr>
            <a:r>
              <a:rPr lang="en"/>
              <a:t>What resources and capabilities are needed to be competitive?</a:t>
            </a:r>
          </a:p>
          <a:p>
            <a:pPr indent="-228600" lvl="1" marL="914400" rtl="0">
              <a:spcBef>
                <a:spcPts val="0"/>
              </a:spcBef>
            </a:pPr>
            <a:r>
              <a:rPr lang="en"/>
              <a:t>What shortcomings will put us at a disadvantage?</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Industry Outlook for Profitability</a:t>
            </a:r>
          </a:p>
        </p:txBody>
      </p:sp>
      <p:sp>
        <p:nvSpPr>
          <p:cNvPr id="162" name="Shape 162"/>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Combining the frameworks from this chapter provides an accurate perspective on future success</a:t>
            </a:r>
          </a:p>
          <a:p>
            <a:pPr indent="-228600" lvl="1" marL="914400" rtl="0">
              <a:spcBef>
                <a:spcPts val="0"/>
              </a:spcBef>
            </a:pPr>
            <a:r>
              <a:rPr lang="en"/>
              <a:t>Shows if the industry has strong prospects and potential to return a high profit</a:t>
            </a:r>
          </a:p>
          <a:p>
            <a:pPr indent="-228600" lvl="0" marL="457200" rtl="0">
              <a:spcBef>
                <a:spcPts val="0"/>
              </a:spcBef>
            </a:pPr>
            <a:r>
              <a:rPr lang="en"/>
              <a:t>But, everything is relative… there are plenty of reasons to decline/greenlight investing in an industry</a:t>
            </a:r>
          </a:p>
          <a:p>
            <a:pPr indent="-228600" lvl="1" marL="914400">
              <a:spcBef>
                <a:spcPts val="0"/>
              </a:spcBef>
            </a:pPr>
            <a:r>
              <a:rPr lang="en"/>
              <a:t>Ex. despite dismal industry conditions, a company may invest because their rivals are vulnerable</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x="0" y="0"/>
          <a:ext cx="0" cy="0"/>
          <a:chOff x="0" y="0"/>
          <a:chExt cx="0" cy="0"/>
        </a:xfrm>
      </p:grpSpPr>
      <p:sp>
        <p:nvSpPr>
          <p:cNvPr id="167" name="Shape 167"/>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Works Cited</a:t>
            </a:r>
          </a:p>
        </p:txBody>
      </p:sp>
      <p:sp>
        <p:nvSpPr>
          <p:cNvPr id="168" name="Shape 168"/>
          <p:cNvSpPr txBox="1"/>
          <p:nvPr>
            <p:ph idx="1" type="body"/>
          </p:nvPr>
        </p:nvSpPr>
        <p:spPr>
          <a:xfrm>
            <a:off x="471900" y="1919075"/>
            <a:ext cx="8222100" cy="2710200"/>
          </a:xfrm>
          <a:prstGeom prst="rect">
            <a:avLst/>
          </a:prstGeom>
        </p:spPr>
        <p:txBody>
          <a:bodyPr anchorCtr="0" anchor="t" bIns="91425" lIns="91425" rIns="91425" tIns="91425">
            <a:noAutofit/>
          </a:bodyPr>
          <a:lstStyle/>
          <a:p>
            <a:pPr lvl="0">
              <a:spcBef>
                <a:spcPts val="0"/>
              </a:spcBef>
              <a:buNone/>
            </a:pPr>
            <a:r>
              <a:rPr lang="en" sz="1200" u="sng">
                <a:solidFill>
                  <a:schemeClr val="hlink"/>
                </a:solidFill>
                <a:hlinkClick r:id="rId3"/>
              </a:rPr>
              <a:t>https://www.ukessays.com/essays/business/business-environment-of-international-business-machines-corporation-business-essay.php</a:t>
            </a:r>
          </a:p>
          <a:p>
            <a:pPr lvl="0">
              <a:spcBef>
                <a:spcPts val="0"/>
              </a:spcBef>
              <a:buNone/>
            </a:pPr>
            <a:r>
              <a:rPr lang="en" sz="1200" u="sng">
                <a:solidFill>
                  <a:schemeClr val="hlink"/>
                </a:solidFill>
                <a:latin typeface="Arial"/>
                <a:ea typeface="Arial"/>
                <a:cs typeface="Arial"/>
                <a:sym typeface="Arial"/>
                <a:hlinkClick r:id="rId4"/>
              </a:rPr>
              <a:t>http://highered.mheducation.com/sites/0078112729/student_view0/chapter3/key_points.html</a:t>
            </a:r>
          </a:p>
          <a:p>
            <a:pPr lvl="0">
              <a:spcBef>
                <a:spcPts val="0"/>
              </a:spcBef>
              <a:buNone/>
            </a:pPr>
            <a:r>
              <a:rPr lang="en" sz="1200" u="sng">
                <a:solidFill>
                  <a:schemeClr val="hlink"/>
                </a:solidFill>
                <a:hlinkClick r:id="rId5"/>
              </a:rPr>
              <a:t>http://filzahaninah.blogspot.com/2013_10_01_archive.html </a:t>
            </a:r>
          </a:p>
          <a:p>
            <a:pPr lvl="0">
              <a:spcBef>
                <a:spcPts val="0"/>
              </a:spcBef>
              <a:buNone/>
            </a:pPr>
            <a:r>
              <a:rPr lang="en" sz="1200" u="sng">
                <a:solidFill>
                  <a:schemeClr val="hlink"/>
                </a:solidFill>
                <a:hlinkClick r:id="rId6"/>
              </a:rPr>
              <a:t>https://www.sec.gov/Archives/edgar/data/51143/000104746914001302/0001047469-14-001302-index.htm</a:t>
            </a:r>
          </a:p>
          <a:p>
            <a:pPr lvl="0">
              <a:spcBef>
                <a:spcPts val="0"/>
              </a:spcBef>
              <a:buNone/>
            </a:pPr>
            <a:r>
              <a:rPr lang="en" sz="1200" u="sng">
                <a:solidFill>
                  <a:schemeClr val="hlink"/>
                </a:solidFill>
                <a:hlinkClick r:id="rId7"/>
              </a:rPr>
              <a:t>https://www.coursehero.com/file/p7svlv0/PC-Industry-Strategic-Group-Map-Gateway-Direct-selling-Dell-Hewlett-Packard-IBM/</a:t>
            </a:r>
          </a:p>
          <a:p>
            <a:pPr lvl="0">
              <a:spcBef>
                <a:spcPts val="0"/>
              </a:spcBef>
              <a:buNone/>
            </a:pPr>
            <a:r>
              <a:rPr lang="en" sz="1200" u="sng">
                <a:solidFill>
                  <a:schemeClr val="hlink"/>
                </a:solidFill>
                <a:hlinkClick r:id="rId8"/>
              </a:rPr>
              <a:t>https://www.idc.com/getdoc.jsp?containerId=prUS41424716</a:t>
            </a:r>
            <a:r>
              <a:rPr lang="en" sz="1200"/>
              <a:t> </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Key Takeaways</a:t>
            </a:r>
          </a:p>
        </p:txBody>
      </p:sp>
      <p:sp>
        <p:nvSpPr>
          <p:cNvPr id="74" name="Shape 74"/>
          <p:cNvSpPr txBox="1"/>
          <p:nvPr>
            <p:ph idx="1" type="body"/>
          </p:nvPr>
        </p:nvSpPr>
        <p:spPr>
          <a:xfrm>
            <a:off x="471900" y="1985326"/>
            <a:ext cx="8222100" cy="2710200"/>
          </a:xfrm>
          <a:prstGeom prst="rect">
            <a:avLst/>
          </a:prstGeom>
        </p:spPr>
        <p:txBody>
          <a:bodyPr anchorCtr="0" anchor="t" bIns="91425" lIns="91425" rIns="91425" tIns="91425">
            <a:noAutofit/>
          </a:bodyPr>
          <a:lstStyle/>
          <a:p>
            <a:pPr indent="-228600" lvl="0" marL="457200" rtl="0">
              <a:spcBef>
                <a:spcPts val="0"/>
              </a:spcBef>
            </a:pPr>
            <a:r>
              <a:rPr lang="en"/>
              <a:t>Strategically relevant factors in the macro-environment</a:t>
            </a:r>
          </a:p>
          <a:p>
            <a:pPr indent="-228600" lvl="0" marL="457200" rtl="0">
              <a:spcBef>
                <a:spcPts val="0"/>
              </a:spcBef>
            </a:pPr>
            <a:r>
              <a:rPr lang="en"/>
              <a:t>Competitive forces industry members are facing</a:t>
            </a:r>
          </a:p>
          <a:p>
            <a:pPr indent="-228600" lvl="0" marL="457200" rtl="0">
              <a:spcBef>
                <a:spcPts val="0"/>
              </a:spcBef>
            </a:pPr>
            <a:r>
              <a:rPr lang="en"/>
              <a:t>Factors driving change in the industry </a:t>
            </a:r>
          </a:p>
          <a:p>
            <a:pPr indent="-228600" lvl="0" marL="457200" rtl="0">
              <a:spcBef>
                <a:spcPts val="0"/>
              </a:spcBef>
            </a:pPr>
            <a:r>
              <a:rPr lang="en"/>
              <a:t>Market positions of industry rivals</a:t>
            </a:r>
          </a:p>
          <a:p>
            <a:pPr indent="-228600" lvl="0" marL="457200" rtl="0">
              <a:spcBef>
                <a:spcPts val="0"/>
              </a:spcBef>
            </a:pPr>
            <a:r>
              <a:rPr lang="en"/>
              <a:t>Strategic moves rivals will make next</a:t>
            </a:r>
          </a:p>
          <a:p>
            <a:pPr indent="-228600" lvl="0" marL="457200" rtl="0">
              <a:spcBef>
                <a:spcPts val="0"/>
              </a:spcBef>
            </a:pPr>
            <a:r>
              <a:rPr lang="en"/>
              <a:t>Key factors for competitive success</a:t>
            </a:r>
          </a:p>
          <a:p>
            <a:pPr indent="-228600" lvl="0" marL="457200" rtl="0">
              <a:spcBef>
                <a:spcPts val="0"/>
              </a:spcBef>
            </a:pPr>
            <a:r>
              <a:rPr lang="en"/>
              <a:t>Industry outlook for profitability</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Strategically Relevant Factors in the Company’s Macro-Environment</a:t>
            </a:r>
          </a:p>
        </p:txBody>
      </p:sp>
      <p:sp>
        <p:nvSpPr>
          <p:cNvPr id="80" name="Shape 80"/>
          <p:cNvSpPr txBox="1"/>
          <p:nvPr>
            <p:ph idx="1" type="body"/>
          </p:nvPr>
        </p:nvSpPr>
        <p:spPr>
          <a:xfrm>
            <a:off x="471900" y="1919075"/>
            <a:ext cx="8222100" cy="3059100"/>
          </a:xfrm>
          <a:prstGeom prst="rect">
            <a:avLst/>
          </a:prstGeom>
        </p:spPr>
        <p:txBody>
          <a:bodyPr anchorCtr="0" anchor="t" bIns="91425" lIns="91425" rIns="91425" tIns="91425">
            <a:noAutofit/>
          </a:bodyPr>
          <a:lstStyle/>
          <a:p>
            <a:pPr indent="-228600" lvl="0" marL="457200" rtl="0">
              <a:spcBef>
                <a:spcPts val="0"/>
              </a:spcBef>
              <a:buChar char="●"/>
            </a:pPr>
            <a:r>
              <a:rPr lang="en"/>
              <a:t>Political factors</a:t>
            </a:r>
          </a:p>
          <a:p>
            <a:pPr indent="-228600" lvl="1" marL="914400" rtl="0">
              <a:spcBef>
                <a:spcPts val="0"/>
              </a:spcBef>
              <a:buChar char="○"/>
            </a:pPr>
            <a:r>
              <a:rPr lang="en"/>
              <a:t>Trade policies and tax laws/tariffs</a:t>
            </a:r>
          </a:p>
          <a:p>
            <a:pPr indent="-228600" lvl="0" marL="457200" rtl="0">
              <a:spcBef>
                <a:spcPts val="0"/>
              </a:spcBef>
              <a:buChar char="●"/>
            </a:pPr>
            <a:r>
              <a:rPr lang="en"/>
              <a:t>Economic conditions</a:t>
            </a:r>
          </a:p>
          <a:p>
            <a:pPr indent="-228600" lvl="1" marL="914400" rtl="0">
              <a:spcBef>
                <a:spcPts val="0"/>
              </a:spcBef>
              <a:buChar char="○"/>
            </a:pPr>
            <a:r>
              <a:rPr lang="en"/>
              <a:t>Inflation rates and GDP</a:t>
            </a:r>
          </a:p>
          <a:p>
            <a:pPr indent="-228600" lvl="0" marL="457200" rtl="0">
              <a:spcBef>
                <a:spcPts val="0"/>
              </a:spcBef>
              <a:buChar char="●"/>
            </a:pPr>
            <a:r>
              <a:rPr lang="en"/>
              <a:t>Sociocultural forces</a:t>
            </a:r>
          </a:p>
          <a:p>
            <a:pPr indent="-228600" lvl="1" marL="914400" rtl="0">
              <a:spcBef>
                <a:spcPts val="0"/>
              </a:spcBef>
              <a:buChar char="○"/>
            </a:pPr>
            <a:r>
              <a:rPr lang="en"/>
              <a:t>Population and demographics/consumer preferences</a:t>
            </a:r>
          </a:p>
          <a:p>
            <a:pPr indent="-228600" lvl="0" marL="457200" rtl="0">
              <a:spcBef>
                <a:spcPts val="0"/>
              </a:spcBef>
              <a:buChar char="●"/>
            </a:pPr>
            <a:r>
              <a:rPr lang="en"/>
              <a:t>Technological factors</a:t>
            </a:r>
          </a:p>
          <a:p>
            <a:pPr indent="-228600" lvl="1" marL="914400" rtl="0">
              <a:spcBef>
                <a:spcPts val="0"/>
              </a:spcBef>
              <a:buChar char="○"/>
            </a:pPr>
            <a:r>
              <a:rPr lang="en"/>
              <a:t>Research and development</a:t>
            </a:r>
          </a:p>
          <a:p>
            <a:pPr indent="-228600" lvl="0" marL="457200" rtl="0">
              <a:spcBef>
                <a:spcPts val="0"/>
              </a:spcBef>
              <a:buChar char="●"/>
            </a:pPr>
            <a:r>
              <a:rPr lang="en"/>
              <a:t>Environmental factors</a:t>
            </a:r>
          </a:p>
          <a:p>
            <a:pPr indent="-228600" lvl="1" marL="914400" rtl="0">
              <a:spcBef>
                <a:spcPts val="0"/>
              </a:spcBef>
              <a:buChar char="○"/>
            </a:pPr>
            <a:r>
              <a:rPr lang="en"/>
              <a:t>Green initiatives and natural disasters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Competitive Forces in the Industry</a:t>
            </a:r>
          </a:p>
        </p:txBody>
      </p:sp>
      <p:sp>
        <p:nvSpPr>
          <p:cNvPr id="86" name="Shape 86"/>
          <p:cNvSpPr txBox="1"/>
          <p:nvPr>
            <p:ph idx="1" type="body"/>
          </p:nvPr>
        </p:nvSpPr>
        <p:spPr>
          <a:xfrm>
            <a:off x="471900" y="1919075"/>
            <a:ext cx="8222100" cy="2710200"/>
          </a:xfrm>
          <a:prstGeom prst="rect">
            <a:avLst/>
          </a:prstGeom>
          <a:ln cap="flat" cmpd="sng" w="9525">
            <a:solidFill>
              <a:srgbClr val="999999"/>
            </a:solidFill>
            <a:prstDash val="solid"/>
            <a:round/>
            <a:headEnd len="med" w="med" type="none"/>
            <a:tailEnd len="med" w="med" type="none"/>
          </a:ln>
        </p:spPr>
        <p:txBody>
          <a:bodyPr anchorCtr="0" anchor="t" bIns="91425" lIns="91425" rIns="91425" tIns="91425">
            <a:noAutofit/>
          </a:bodyPr>
          <a:lstStyle/>
          <a:p>
            <a:pPr lvl="0" rtl="0">
              <a:spcBef>
                <a:spcPts val="1300"/>
              </a:spcBef>
              <a:spcAft>
                <a:spcPts val="0"/>
              </a:spcAft>
              <a:buNone/>
            </a:pPr>
            <a:r>
              <a:rPr lang="en" sz="1600"/>
              <a:t>The Five Competitive Forces:</a:t>
            </a:r>
          </a:p>
          <a:p>
            <a:pPr indent="-330200" lvl="1" marL="914400" rtl="0">
              <a:spcBef>
                <a:spcPts val="1300"/>
              </a:spcBef>
              <a:spcAft>
                <a:spcPts val="0"/>
              </a:spcAft>
              <a:buSzPct val="100000"/>
              <a:buChar char="●"/>
            </a:pPr>
            <a:r>
              <a:rPr lang="en" sz="1600"/>
              <a:t>Competition from rival sellers</a:t>
            </a:r>
          </a:p>
          <a:p>
            <a:pPr indent="-330200" lvl="1" marL="914400" rtl="0">
              <a:spcBef>
                <a:spcPts val="1300"/>
              </a:spcBef>
              <a:spcAft>
                <a:spcPts val="0"/>
              </a:spcAft>
              <a:buSzPct val="100000"/>
              <a:buChar char="●"/>
            </a:pPr>
            <a:r>
              <a:rPr lang="en" sz="1600"/>
              <a:t>Competition from potential new entrants</a:t>
            </a:r>
          </a:p>
          <a:p>
            <a:pPr indent="-330200" lvl="1" marL="914400" rtl="0">
              <a:spcBef>
                <a:spcPts val="1300"/>
              </a:spcBef>
              <a:spcAft>
                <a:spcPts val="0"/>
              </a:spcAft>
              <a:buSzPct val="100000"/>
              <a:buChar char="●"/>
            </a:pPr>
            <a:r>
              <a:rPr lang="en" sz="1600"/>
              <a:t>Competition from producers of substitute products</a:t>
            </a:r>
          </a:p>
          <a:p>
            <a:pPr indent="-330200" lvl="1" marL="914400" rtl="0">
              <a:spcBef>
                <a:spcPts val="1300"/>
              </a:spcBef>
              <a:spcAft>
                <a:spcPts val="0"/>
              </a:spcAft>
              <a:buSzPct val="100000"/>
              <a:buChar char="●"/>
            </a:pPr>
            <a:r>
              <a:rPr lang="en" sz="1600"/>
              <a:t>Supplier bargaining power</a:t>
            </a:r>
          </a:p>
          <a:p>
            <a:pPr indent="-330200" lvl="1" marL="914400" rtl="0">
              <a:spcBef>
                <a:spcPts val="1300"/>
              </a:spcBef>
              <a:spcAft>
                <a:spcPts val="0"/>
              </a:spcAft>
              <a:buSzPct val="100000"/>
              <a:buChar char="●"/>
            </a:pPr>
            <a:r>
              <a:rPr lang="en" sz="1600"/>
              <a:t>Customer bargaining power</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Competitive Forces Cont. </a:t>
            </a:r>
          </a:p>
        </p:txBody>
      </p:sp>
      <p:sp>
        <p:nvSpPr>
          <p:cNvPr id="92" name="Shape 92"/>
          <p:cNvSpPr txBox="1"/>
          <p:nvPr>
            <p:ph idx="1" type="body"/>
          </p:nvPr>
        </p:nvSpPr>
        <p:spPr>
          <a:xfrm>
            <a:off x="378125" y="1898325"/>
            <a:ext cx="8222100" cy="2710200"/>
          </a:xfrm>
          <a:prstGeom prst="rect">
            <a:avLst/>
          </a:prstGeom>
        </p:spPr>
        <p:txBody>
          <a:bodyPr anchorCtr="0" anchor="t" bIns="91425" lIns="91425" rIns="91425" tIns="91425">
            <a:noAutofit/>
          </a:bodyPr>
          <a:lstStyle/>
          <a:p>
            <a:pPr indent="-228600" lvl="0" marL="457200" rtl="0">
              <a:spcBef>
                <a:spcPts val="0"/>
              </a:spcBef>
              <a:buFont typeface="Arial"/>
              <a:buChar char="●"/>
            </a:pPr>
            <a:r>
              <a:rPr lang="en">
                <a:latin typeface="Arial"/>
                <a:ea typeface="Arial"/>
                <a:cs typeface="Arial"/>
                <a:sym typeface="Arial"/>
              </a:rPr>
              <a:t>Competition from rivals</a:t>
            </a:r>
          </a:p>
          <a:p>
            <a:pPr indent="-228600" lvl="1" marL="914400" rtl="0">
              <a:spcBef>
                <a:spcPts val="1000"/>
              </a:spcBef>
              <a:spcAft>
                <a:spcPts val="0"/>
              </a:spcAft>
              <a:buFont typeface="Arial"/>
              <a:buChar char="○"/>
            </a:pPr>
            <a:r>
              <a:rPr lang="en">
                <a:latin typeface="Arial"/>
                <a:ea typeface="Arial"/>
                <a:cs typeface="Arial"/>
                <a:sym typeface="Arial"/>
              </a:rPr>
              <a:t>The number of competitors in the field today.</a:t>
            </a:r>
          </a:p>
          <a:p>
            <a:pPr indent="-228600" lvl="1" marL="914400" rtl="0">
              <a:spcBef>
                <a:spcPts val="1000"/>
              </a:spcBef>
              <a:spcAft>
                <a:spcPts val="0"/>
              </a:spcAft>
              <a:buFont typeface="Arial"/>
              <a:buChar char="○"/>
            </a:pPr>
            <a:r>
              <a:rPr lang="en">
                <a:latin typeface="Arial"/>
                <a:ea typeface="Arial"/>
                <a:cs typeface="Arial"/>
                <a:sym typeface="Arial"/>
              </a:rPr>
              <a:t>Industry products are becoming more alike.</a:t>
            </a:r>
          </a:p>
          <a:p>
            <a:pPr indent="-228600" lvl="0" marL="457200" rtl="0">
              <a:spcBef>
                <a:spcPts val="1000"/>
              </a:spcBef>
              <a:spcAft>
                <a:spcPts val="0"/>
              </a:spcAft>
              <a:buFont typeface="Arial"/>
              <a:buChar char="●"/>
            </a:pPr>
            <a:r>
              <a:rPr lang="en">
                <a:latin typeface="Arial"/>
                <a:ea typeface="Arial"/>
                <a:cs typeface="Arial"/>
                <a:sym typeface="Arial"/>
              </a:rPr>
              <a:t>Potential new entrants</a:t>
            </a:r>
          </a:p>
          <a:p>
            <a:pPr indent="-228600" lvl="1" marL="914400" rtl="0">
              <a:spcBef>
                <a:spcPts val="1000"/>
              </a:spcBef>
              <a:spcAft>
                <a:spcPts val="0"/>
              </a:spcAft>
              <a:buFont typeface="Arial"/>
              <a:buChar char="○"/>
            </a:pPr>
            <a:r>
              <a:rPr lang="en">
                <a:latin typeface="Arial"/>
                <a:ea typeface="Arial"/>
                <a:cs typeface="Arial"/>
                <a:sym typeface="Arial"/>
              </a:rPr>
              <a:t>Strengths barriers to entry</a:t>
            </a:r>
          </a:p>
          <a:p>
            <a:pPr indent="-228600" lvl="1" marL="914400" rtl="0">
              <a:spcBef>
                <a:spcPts val="1000"/>
              </a:spcBef>
              <a:spcAft>
                <a:spcPts val="0"/>
              </a:spcAft>
              <a:buFont typeface="Arial"/>
              <a:buChar char="○"/>
            </a:pPr>
            <a:r>
              <a:rPr lang="en">
                <a:latin typeface="Arial"/>
                <a:ea typeface="Arial"/>
                <a:cs typeface="Arial"/>
                <a:sym typeface="Arial"/>
              </a:rPr>
              <a:t>Capabilities and resources of potential entrants</a:t>
            </a:r>
          </a:p>
          <a:p>
            <a:pPr indent="-228600" lvl="0" marL="457200" rtl="0">
              <a:spcBef>
                <a:spcPts val="1000"/>
              </a:spcBef>
              <a:spcAft>
                <a:spcPts val="0"/>
              </a:spcAft>
              <a:buFont typeface="Arial"/>
              <a:buChar char="●"/>
            </a:pPr>
            <a:r>
              <a:rPr lang="en">
                <a:latin typeface="Arial"/>
                <a:ea typeface="Arial"/>
                <a:cs typeface="Arial"/>
                <a:sym typeface="Arial"/>
              </a:rPr>
              <a:t>Substitute products</a:t>
            </a:r>
          </a:p>
          <a:p>
            <a:pPr indent="-228600" lvl="1" marL="914400" rtl="0">
              <a:spcBef>
                <a:spcPts val="600"/>
              </a:spcBef>
              <a:spcAft>
                <a:spcPts val="0"/>
              </a:spcAft>
              <a:buFont typeface="Arial"/>
              <a:buChar char="○"/>
            </a:pPr>
            <a:r>
              <a:rPr lang="en">
                <a:latin typeface="Arial"/>
                <a:ea typeface="Arial"/>
                <a:cs typeface="Arial"/>
                <a:sym typeface="Arial"/>
              </a:rPr>
              <a:t>Ready availability of substitutes</a:t>
            </a:r>
          </a:p>
          <a:p>
            <a:pPr indent="-228600" lvl="1" marL="914400" rtl="0">
              <a:spcBef>
                <a:spcPts val="600"/>
              </a:spcBef>
              <a:spcAft>
                <a:spcPts val="0"/>
              </a:spcAft>
              <a:buFont typeface="Arial"/>
              <a:buChar char="○"/>
            </a:pPr>
            <a:r>
              <a:rPr lang="en">
                <a:latin typeface="Arial"/>
                <a:ea typeface="Arial"/>
                <a:cs typeface="Arial"/>
                <a:sym typeface="Arial"/>
              </a:rPr>
              <a:t>Pricing, quality, performance, and other relevant attributes of substitutes</a:t>
            </a:r>
          </a:p>
          <a:p>
            <a:pPr lvl="0" marR="0" rtl="0" algn="l">
              <a:lnSpc>
                <a:spcPct val="115000"/>
              </a:lnSpc>
              <a:spcBef>
                <a:spcPts val="600"/>
              </a:spcBef>
              <a:spcAft>
                <a:spcPts val="0"/>
              </a:spcAft>
              <a:buNone/>
            </a:pPr>
            <a:r>
              <a:t/>
            </a:r>
            <a:endParaRPr sz="10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Competitive Forces Cont. </a:t>
            </a:r>
          </a:p>
        </p:txBody>
      </p:sp>
      <p:sp>
        <p:nvSpPr>
          <p:cNvPr id="98" name="Shape 98"/>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600"/>
              </a:spcBef>
              <a:spcAft>
                <a:spcPts val="0"/>
              </a:spcAft>
              <a:buFont typeface="Arial"/>
              <a:buChar char="●"/>
            </a:pPr>
            <a:r>
              <a:rPr lang="en">
                <a:latin typeface="Arial"/>
                <a:ea typeface="Arial"/>
                <a:cs typeface="Arial"/>
                <a:sym typeface="Arial"/>
              </a:rPr>
              <a:t>Supplier bargaining power</a:t>
            </a:r>
          </a:p>
          <a:p>
            <a:pPr indent="-228600" lvl="1" marL="914400" rtl="0">
              <a:spcBef>
                <a:spcPts val="600"/>
              </a:spcBef>
              <a:spcAft>
                <a:spcPts val="0"/>
              </a:spcAft>
              <a:buFont typeface="Arial"/>
              <a:buChar char="○"/>
            </a:pPr>
            <a:r>
              <a:rPr lang="en">
                <a:latin typeface="Arial"/>
                <a:ea typeface="Arial"/>
                <a:cs typeface="Arial"/>
                <a:sym typeface="Arial"/>
              </a:rPr>
              <a:t>Ready availability of supplier products</a:t>
            </a:r>
          </a:p>
          <a:p>
            <a:pPr indent="-228600" lvl="0" marL="457200" rtl="0">
              <a:spcBef>
                <a:spcPts val="600"/>
              </a:spcBef>
              <a:spcAft>
                <a:spcPts val="0"/>
              </a:spcAft>
              <a:buFont typeface="Arial"/>
              <a:buChar char="●"/>
            </a:pPr>
            <a:r>
              <a:rPr lang="en">
                <a:latin typeface="Arial"/>
                <a:ea typeface="Arial"/>
                <a:cs typeface="Arial"/>
                <a:sym typeface="Arial"/>
              </a:rPr>
              <a:t>Customer bargaining power</a:t>
            </a:r>
          </a:p>
          <a:p>
            <a:pPr indent="-228600" lvl="1" marL="914400" rtl="0">
              <a:spcBef>
                <a:spcPts val="700"/>
              </a:spcBef>
              <a:spcAft>
                <a:spcPts val="0"/>
              </a:spcAft>
              <a:buFont typeface="Arial"/>
              <a:buChar char="○"/>
            </a:pPr>
            <a:r>
              <a:rPr lang="en">
                <a:latin typeface="Arial"/>
                <a:ea typeface="Arial"/>
                <a:cs typeface="Arial"/>
                <a:sym typeface="Arial"/>
              </a:rPr>
              <a:t>Degree to which industry products are commoditized</a:t>
            </a:r>
          </a:p>
          <a:p>
            <a:pPr indent="-228600" lvl="1" marL="914400" rtl="0">
              <a:spcBef>
                <a:spcPts val="600"/>
              </a:spcBef>
              <a:spcAft>
                <a:spcPts val="0"/>
              </a:spcAft>
              <a:buFont typeface="Arial"/>
              <a:buChar char="○"/>
            </a:pPr>
            <a:r>
              <a:rPr lang="en">
                <a:latin typeface="Arial"/>
                <a:ea typeface="Arial"/>
                <a:cs typeface="Arial"/>
                <a:sym typeface="Arial"/>
              </a:rPr>
              <a:t>Strength of buyer demand for seller's’ products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Factors Driving Change in the Industry </a:t>
            </a:r>
          </a:p>
        </p:txBody>
      </p:sp>
      <p:sp>
        <p:nvSpPr>
          <p:cNvPr id="104" name="Shape 104"/>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Driving Forces Analysis </a:t>
            </a:r>
          </a:p>
          <a:p>
            <a:pPr indent="-228600" lvl="1" marL="914400" rtl="0">
              <a:spcBef>
                <a:spcPts val="0"/>
              </a:spcBef>
            </a:pPr>
            <a:r>
              <a:rPr lang="en"/>
              <a:t> 3 steps</a:t>
            </a:r>
          </a:p>
          <a:p>
            <a:pPr indent="-228600" lvl="0" marL="457200" rtl="0">
              <a:spcBef>
                <a:spcPts val="0"/>
              </a:spcBef>
            </a:pPr>
            <a:r>
              <a:rPr lang="en"/>
              <a:t>Identify</a:t>
            </a:r>
          </a:p>
          <a:p>
            <a:pPr indent="-228600" lvl="1" marL="914400" rtl="0">
              <a:spcBef>
                <a:spcPts val="0"/>
              </a:spcBef>
            </a:pPr>
            <a:r>
              <a:rPr lang="en"/>
              <a:t>Common categories</a:t>
            </a:r>
          </a:p>
          <a:p>
            <a:pPr indent="-228600" lvl="0" marL="457200" rtl="0">
              <a:spcBef>
                <a:spcPts val="0"/>
              </a:spcBef>
            </a:pPr>
            <a:r>
              <a:rPr lang="en"/>
              <a:t>Assess</a:t>
            </a:r>
          </a:p>
          <a:p>
            <a:pPr indent="-228600" lvl="0" marL="457200" rtl="0">
              <a:spcBef>
                <a:spcPts val="0"/>
              </a:spcBef>
            </a:pPr>
            <a:r>
              <a:rPr lang="en"/>
              <a:t>Determining</a:t>
            </a:r>
          </a:p>
          <a:p>
            <a:pPr indent="-228600" lvl="1" marL="914400" rtl="0">
              <a:spcBef>
                <a:spcPts val="0"/>
              </a:spcBef>
            </a:pPr>
            <a:r>
              <a:rPr lang="en"/>
              <a:t>“The real payoff”</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The Value Net Framework</a:t>
            </a:r>
          </a:p>
        </p:txBody>
      </p:sp>
      <p:sp>
        <p:nvSpPr>
          <p:cNvPr id="110" name="Shape 110"/>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The Value Net Framework</a:t>
            </a:r>
          </a:p>
          <a:p>
            <a:pPr indent="-228600" lvl="1" marL="914400" rtl="0">
              <a:spcBef>
                <a:spcPts val="0"/>
              </a:spcBef>
            </a:pPr>
            <a:r>
              <a:rPr lang="en"/>
              <a:t>Illustrates relationships between the firm and other external parties</a:t>
            </a:r>
          </a:p>
          <a:p>
            <a:pPr indent="-228600" lvl="1" marL="914400" rtl="0">
              <a:spcBef>
                <a:spcPts val="0"/>
              </a:spcBef>
            </a:pPr>
            <a:r>
              <a:rPr lang="en"/>
              <a:t>Includes</a:t>
            </a:r>
          </a:p>
          <a:p>
            <a:pPr indent="-228600" lvl="2" marL="1371600" rtl="0">
              <a:spcBef>
                <a:spcPts val="0"/>
              </a:spcBef>
            </a:pPr>
            <a:r>
              <a:rPr lang="en"/>
              <a:t>The Firm</a:t>
            </a:r>
          </a:p>
          <a:p>
            <a:pPr indent="-228600" lvl="2" marL="1371600" rtl="0">
              <a:spcBef>
                <a:spcPts val="0"/>
              </a:spcBef>
            </a:pPr>
            <a:r>
              <a:rPr lang="en"/>
              <a:t>Suppliers</a:t>
            </a:r>
          </a:p>
          <a:p>
            <a:pPr indent="-228600" lvl="2" marL="1371600" rtl="0">
              <a:spcBef>
                <a:spcPts val="0"/>
              </a:spcBef>
            </a:pPr>
            <a:r>
              <a:rPr lang="en"/>
              <a:t>Competitors</a:t>
            </a:r>
          </a:p>
          <a:p>
            <a:pPr indent="-228600" lvl="3" marL="1828800" rtl="0">
              <a:spcBef>
                <a:spcPts val="0"/>
              </a:spcBef>
            </a:pPr>
            <a:r>
              <a:rPr lang="en"/>
              <a:t>Firms producing similar goods/services</a:t>
            </a:r>
          </a:p>
          <a:p>
            <a:pPr indent="-228600" lvl="2" marL="1371600" rtl="0">
              <a:spcBef>
                <a:spcPts val="0"/>
              </a:spcBef>
            </a:pPr>
            <a:r>
              <a:rPr lang="en"/>
              <a:t>Complementors</a:t>
            </a:r>
          </a:p>
          <a:p>
            <a:pPr indent="-228600" lvl="3" marL="1828800" rtl="0">
              <a:spcBef>
                <a:spcPts val="0"/>
              </a:spcBef>
            </a:pPr>
            <a:r>
              <a:rPr lang="en"/>
              <a:t>Firms that produce goods that enhance the firm’s product</a:t>
            </a:r>
          </a:p>
          <a:p>
            <a:pPr indent="-228600" lvl="2" marL="1371600" rtl="0">
              <a:spcBef>
                <a:spcPts val="0"/>
              </a:spcBef>
            </a:pPr>
            <a:r>
              <a:rPr lang="en"/>
              <a:t>Customers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IBM’s Value Net (Server Products)</a:t>
            </a:r>
          </a:p>
        </p:txBody>
      </p:sp>
      <p:sp>
        <p:nvSpPr>
          <p:cNvPr id="116" name="Shape 116"/>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Customers</a:t>
            </a:r>
          </a:p>
          <a:p>
            <a:pPr indent="-228600" lvl="1" marL="914400" rtl="0">
              <a:spcBef>
                <a:spcPts val="0"/>
              </a:spcBef>
            </a:pPr>
            <a:r>
              <a:rPr lang="en"/>
              <a:t>Firms such as Google and Rackspace</a:t>
            </a:r>
          </a:p>
          <a:p>
            <a:pPr indent="-228600" lvl="1" marL="914400" rtl="0">
              <a:spcBef>
                <a:spcPts val="0"/>
              </a:spcBef>
            </a:pPr>
            <a:r>
              <a:rPr lang="en"/>
              <a:t>Banking systems</a:t>
            </a:r>
          </a:p>
          <a:p>
            <a:pPr indent="-228600" lvl="0" marL="457200" rtl="0">
              <a:spcBef>
                <a:spcPts val="0"/>
              </a:spcBef>
            </a:pPr>
            <a:r>
              <a:rPr lang="en"/>
              <a:t>Suppliers</a:t>
            </a:r>
          </a:p>
          <a:p>
            <a:pPr indent="-228600" lvl="1" marL="914400" rtl="0">
              <a:spcBef>
                <a:spcPts val="0"/>
              </a:spcBef>
            </a:pPr>
            <a:r>
              <a:rPr lang="en"/>
              <a:t>Firms such as Intel and Western Digital</a:t>
            </a:r>
          </a:p>
          <a:p>
            <a:pPr indent="-228600" lvl="0" marL="457200" rtl="0">
              <a:spcBef>
                <a:spcPts val="0"/>
              </a:spcBef>
            </a:pPr>
            <a:r>
              <a:rPr lang="en"/>
              <a:t>Competitors</a:t>
            </a:r>
          </a:p>
          <a:p>
            <a:pPr indent="-228600" lvl="1" marL="914400" rtl="0">
              <a:spcBef>
                <a:spcPts val="0"/>
              </a:spcBef>
            </a:pPr>
            <a:r>
              <a:rPr lang="en"/>
              <a:t>HP Enterprise, Dell Computer, Lenovo</a:t>
            </a:r>
          </a:p>
          <a:p>
            <a:pPr indent="-228600" lvl="0" marL="457200" rtl="0">
              <a:spcBef>
                <a:spcPts val="0"/>
              </a:spcBef>
            </a:pPr>
            <a:r>
              <a:rPr lang="en"/>
              <a:t>Complementors</a:t>
            </a:r>
          </a:p>
          <a:p>
            <a:pPr indent="-228600" lvl="1" marL="914400" rtl="0">
              <a:spcBef>
                <a:spcPts val="0"/>
              </a:spcBef>
            </a:pPr>
            <a:r>
              <a:rPr lang="en"/>
              <a:t>Firms such as Canonical and Oracle</a:t>
            </a:r>
          </a:p>
        </p:txBody>
      </p:sp>
      <p:pic>
        <p:nvPicPr>
          <p:cNvPr id="117" name="Shape 117"/>
          <p:cNvPicPr preferRelativeResize="0"/>
          <p:nvPr/>
        </p:nvPicPr>
        <p:blipFill>
          <a:blip r:embed="rId3">
            <a:alphaModFix/>
          </a:blip>
          <a:stretch>
            <a:fillRect/>
          </a:stretch>
        </p:blipFill>
        <p:spPr>
          <a:xfrm>
            <a:off x="5917905" y="1919075"/>
            <a:ext cx="3226093" cy="322442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