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01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1680492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Declines in the value of the U.S. dollar against foreign currencies have the effect of raising the U.S. dollar–costs of goods manufactured by foreign rivals at plants located in the countries whose currencies have grown stronger relative to the U.S. dollar. A weaker dollar acts to reduce or eliminate whatever cost advantage foreign manufacturers may have had over U.S. manufacturers (and helps  protect the manufacturing jobs of U.S. workers)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Using domestic plants as a production base for exporting goods to foreign markets is an excellent initial strategy for pursuing international sales.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Franchising and licensing share many of the same advantages as licensing.</a:t>
            </a:r>
          </a:p>
          <a:p>
            <a:pPr lvl="0">
              <a:spcBef>
                <a:spcPts val="0"/>
              </a:spcBef>
              <a:buNone/>
            </a:pPr>
            <a:endParaRPr/>
          </a:p>
          <a:p>
            <a:pPr lvl="0" rtl="0">
              <a:spcBef>
                <a:spcPts val="0"/>
              </a:spcBef>
              <a:buNone/>
            </a:pPr>
            <a:r>
              <a:rPr lang="en"/>
              <a:t>While licensing works well for manufacturers and owners of proprietary technology, franchising is often better suited to the global expansion efforts of service and retailing enterprises.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Companies pursuing international expansion may elect to take responsibility for the performance of all essential value chain activities in foreign markets.</a:t>
            </a:r>
          </a:p>
          <a:p>
            <a:pPr lvl="0">
              <a:spcBef>
                <a:spcPts val="0"/>
              </a:spcBef>
              <a:buNone/>
            </a:pPr>
            <a:r>
              <a:rPr lang="en"/>
              <a:t>-&gt; Companies that prefer direct control over all aspects of operating in a foreign market can establish a wholly owned subsidiary</a:t>
            </a:r>
          </a:p>
          <a:p>
            <a:pPr lvl="0">
              <a:spcBef>
                <a:spcPts val="0"/>
              </a:spcBef>
              <a:buNone/>
            </a:pPr>
            <a:r>
              <a:rPr lang="en"/>
              <a:t>-&gt;Acquisition – quicker option and might be the least risky and cost effective means of entry</a:t>
            </a:r>
          </a:p>
          <a:p>
            <a:pPr lvl="0">
              <a:spcBef>
                <a:spcPts val="0"/>
              </a:spcBef>
              <a:buNone/>
            </a:pPr>
            <a:endParaRPr/>
          </a:p>
          <a:p>
            <a:pPr lvl="0" rtl="0">
              <a:spcBef>
                <a:spcPts val="0"/>
              </a:spcBef>
              <a:buNone/>
            </a:pPr>
            <a:r>
              <a:rPr lang="en"/>
              <a:t>The big issue an acquisition-minded firm must consider is whether to pay a premium price for a successful local company or to buy a struggling competitor at a bargain price.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Alliances and Joint Venture Strategies</a:t>
            </a:r>
          </a:p>
          <a:p>
            <a:pPr lvl="0">
              <a:spcBef>
                <a:spcPts val="0"/>
              </a:spcBef>
              <a:buNone/>
            </a:pPr>
            <a:endParaRPr/>
          </a:p>
          <a:p>
            <a:pPr lvl="0" rtl="0">
              <a:spcBef>
                <a:spcPts val="0"/>
              </a:spcBef>
              <a:buNone/>
            </a:pPr>
            <a:r>
              <a:rPr lang="en"/>
              <a:t>Export minded rms in industrialized nations have traditionally sought alliances with firms in less developed countries to import and market their products locally—such approvals were often necessary to win approval for entry from the host country’s government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Explain the diagram., then give examples involving apple.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These are just a few examples. They have many other parts being manufactured in different parts of the world.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Try to do business with North Korea might be a political risk, due to the negative aspects of it’s goverment.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www.macworld.co.uk/feature/apple/are-apple-products-truly-designed-in-california-made-in-china-iphonese-3633832/" TargetMode="External"/><Relationship Id="rId4" Type="http://schemas.openxmlformats.org/officeDocument/2006/relationships/hyperlink" Target="http://d1298eg8eju4xv.cloudfront.net/image/50aa653d572b947a1b000001/210/Exchange%20rate.png?v=2991077720" TargetMode="External"/><Relationship Id="rId5" Type="http://schemas.openxmlformats.org/officeDocument/2006/relationships/hyperlink" Target="http://ujg433eawlo3i4uqknhm8e1b.wpengine.netdna-cdn.com/wp-content/uploads/2014/03/icons-people.png" TargetMode="External"/><Relationship Id="rId6" Type="http://schemas.openxmlformats.org/officeDocument/2006/relationships/hyperlink" Target="https://pixabay.com/p-24502/?no_redirect" TargetMode="External"/><Relationship Id="rId7" Type="http://schemas.openxmlformats.org/officeDocument/2006/relationships/hyperlink" Target="http://fortune.com/2016/05/05/apple-sap-partnership/" TargetMode="External"/><Relationship Id="rId8" Type="http://schemas.openxmlformats.org/officeDocument/2006/relationships/hyperlink" Target="http://highered.mheducation.com/sites/0073530425/student_view0/chapter7/index.html" TargetMode="External"/><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lIns="91425" tIns="91425" rIns="91425" bIns="91425" anchor="b" anchorCtr="0">
            <a:noAutofit/>
          </a:bodyPr>
          <a:lstStyle/>
          <a:p>
            <a:pPr lvl="0">
              <a:spcBef>
                <a:spcPts val="0"/>
              </a:spcBef>
              <a:buNone/>
            </a:pPr>
            <a:r>
              <a:rPr lang="en"/>
              <a:t>Chapter 7: Strategies for Competing in International Markets</a:t>
            </a:r>
          </a:p>
        </p:txBody>
      </p:sp>
      <p:sp>
        <p:nvSpPr>
          <p:cNvPr id="86" name="Shape 86"/>
          <p:cNvSpPr txBox="1">
            <a:spLocks noGrp="1"/>
          </p:cNvSpPr>
          <p:nvPr>
            <p:ph type="subTitle" idx="1"/>
          </p:nvPr>
        </p:nvSpPr>
        <p:spPr>
          <a:xfrm>
            <a:off x="1680300" y="2901300"/>
            <a:ext cx="5649000" cy="918900"/>
          </a:xfrm>
          <a:prstGeom prst="rect">
            <a:avLst/>
          </a:prstGeom>
        </p:spPr>
        <p:txBody>
          <a:bodyPr lIns="91425" tIns="91425" rIns="91425" bIns="91425" anchor="t" anchorCtr="0">
            <a:noAutofit/>
          </a:bodyPr>
          <a:lstStyle/>
          <a:p>
            <a:pPr lvl="0">
              <a:spcBef>
                <a:spcPts val="0"/>
              </a:spcBef>
              <a:buNone/>
            </a:pPr>
            <a:r>
              <a:rPr lang="en">
                <a:solidFill>
                  <a:schemeClr val="lt2"/>
                </a:solidFill>
              </a:rPr>
              <a:t>JESSICA MEDINA, LACEY WARREN, CARSON HOFFMAN, MITCH WILSON, BLAKE WEBSTER</a:t>
            </a:r>
          </a:p>
        </p:txBody>
      </p:sp>
      <p:pic>
        <p:nvPicPr>
          <p:cNvPr id="87" name="Shape 87" descr="File:Аpple .png"/>
          <p:cNvPicPr preferRelativeResize="0"/>
          <p:nvPr/>
        </p:nvPicPr>
        <p:blipFill>
          <a:blip r:embed="rId3">
            <a:alphaModFix/>
          </a:blip>
          <a:stretch>
            <a:fillRect/>
          </a:stretch>
        </p:blipFill>
        <p:spPr>
          <a:xfrm>
            <a:off x="3837087" y="3754024"/>
            <a:ext cx="1335425" cy="1335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7227075" y="241575"/>
            <a:ext cx="1821900" cy="2402100"/>
          </a:xfrm>
          <a:prstGeom prst="rect">
            <a:avLst/>
          </a:prstGeom>
        </p:spPr>
        <p:txBody>
          <a:bodyPr lIns="91425" tIns="91425" rIns="91425" bIns="91425" anchor="t" anchorCtr="0">
            <a:noAutofit/>
          </a:bodyPr>
          <a:lstStyle/>
          <a:p>
            <a:pPr lvl="0" algn="ctr" rtl="0">
              <a:spcBef>
                <a:spcPts val="0"/>
              </a:spcBef>
              <a:buNone/>
            </a:pPr>
            <a:r>
              <a:rPr lang="en" sz="1800"/>
              <a:t>VARIANCES IN GOVERNMENT POLICIES, ECONOMIC CONDITIONS, AND TAX RATES</a:t>
            </a:r>
          </a:p>
          <a:p>
            <a:pPr lvl="0" rtl="0">
              <a:spcBef>
                <a:spcPts val="0"/>
              </a:spcBef>
              <a:buNone/>
            </a:pPr>
            <a:endParaRPr/>
          </a:p>
        </p:txBody>
      </p:sp>
      <p:pic>
        <p:nvPicPr>
          <p:cNvPr id="143" name="Shape 143"/>
          <p:cNvPicPr preferRelativeResize="0"/>
          <p:nvPr/>
        </p:nvPicPr>
        <p:blipFill>
          <a:blip r:embed="rId3">
            <a:alphaModFix/>
          </a:blip>
          <a:stretch>
            <a:fillRect/>
          </a:stretch>
        </p:blipFill>
        <p:spPr>
          <a:xfrm>
            <a:off x="0" y="0"/>
            <a:ext cx="7145425" cy="489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82800"/>
            <a:ext cx="8520600" cy="959100"/>
          </a:xfrm>
          <a:prstGeom prst="rect">
            <a:avLst/>
          </a:prstGeom>
        </p:spPr>
        <p:txBody>
          <a:bodyPr lIns="91425" tIns="91425" rIns="91425" bIns="91425" anchor="t" anchorCtr="0">
            <a:noAutofit/>
          </a:bodyPr>
          <a:lstStyle/>
          <a:p>
            <a:pPr lvl="0" algn="ctr" rtl="0">
              <a:spcBef>
                <a:spcPts val="0"/>
              </a:spcBef>
              <a:buNone/>
            </a:pPr>
            <a:r>
              <a:rPr lang="en"/>
              <a:t>EXCHANGE RATE SHIFT RISKS</a:t>
            </a:r>
          </a:p>
          <a:p>
            <a:pPr lvl="0" rtl="0">
              <a:spcBef>
                <a:spcPts val="0"/>
              </a:spcBef>
              <a:buNone/>
            </a:pPr>
            <a:endParaRPr/>
          </a:p>
        </p:txBody>
      </p:sp>
      <p:sp>
        <p:nvSpPr>
          <p:cNvPr id="149" name="Shape 149"/>
          <p:cNvSpPr txBox="1">
            <a:spLocks noGrp="1"/>
          </p:cNvSpPr>
          <p:nvPr>
            <p:ph type="body" idx="1"/>
          </p:nvPr>
        </p:nvSpPr>
        <p:spPr>
          <a:xfrm>
            <a:off x="311700" y="781575"/>
            <a:ext cx="8520600" cy="3978000"/>
          </a:xfrm>
          <a:prstGeom prst="rect">
            <a:avLst/>
          </a:prstGeom>
        </p:spPr>
        <p:txBody>
          <a:bodyPr lIns="91425" tIns="91425" rIns="91425" bIns="91425" anchor="t" anchorCtr="0">
            <a:noAutofit/>
          </a:bodyPr>
          <a:lstStyle/>
          <a:p>
            <a:pPr lvl="0" algn="ctr" rtl="0">
              <a:spcBef>
                <a:spcPts val="0"/>
              </a:spcBef>
              <a:buNone/>
            </a:pPr>
            <a:r>
              <a:rPr lang="en" b="1"/>
              <a:t>Effects of Exchange Rate Shifts:</a:t>
            </a:r>
          </a:p>
          <a:p>
            <a:pPr marL="457200" lvl="0" indent="-228600" rtl="0">
              <a:lnSpc>
                <a:spcPct val="150000"/>
              </a:lnSpc>
              <a:spcBef>
                <a:spcPts val="0"/>
              </a:spcBef>
            </a:pPr>
            <a:r>
              <a:rPr lang="en"/>
              <a:t>Fluctuating exchange rates can create economic risks to companies in foreign markets</a:t>
            </a:r>
          </a:p>
          <a:p>
            <a:pPr marL="457200" lvl="0" indent="-228600" rtl="0">
              <a:lnSpc>
                <a:spcPct val="150000"/>
              </a:lnSpc>
              <a:spcBef>
                <a:spcPts val="0"/>
              </a:spcBef>
            </a:pPr>
            <a:r>
              <a:rPr lang="en"/>
              <a:t>For exporters:</a:t>
            </a:r>
          </a:p>
          <a:p>
            <a:pPr marL="914400" lvl="1" indent="-228600" rtl="0">
              <a:lnSpc>
                <a:spcPct val="150000"/>
              </a:lnSpc>
              <a:spcBef>
                <a:spcPts val="0"/>
              </a:spcBef>
            </a:pPr>
            <a:r>
              <a:rPr lang="en"/>
              <a:t>Demand</a:t>
            </a:r>
            <a:r>
              <a:rPr lang="en" b="1"/>
              <a:t> </a:t>
            </a:r>
            <a:r>
              <a:rPr lang="en" b="1">
                <a:solidFill>
                  <a:srgbClr val="6AA84F"/>
                </a:solidFill>
              </a:rPr>
              <a:t>rises</a:t>
            </a:r>
            <a:r>
              <a:rPr lang="en"/>
              <a:t> when their currency grows </a:t>
            </a:r>
            <a:r>
              <a:rPr lang="en" u="sng"/>
              <a:t>weaker</a:t>
            </a:r>
            <a:r>
              <a:rPr lang="en"/>
              <a:t> relative to the importing country’s currency</a:t>
            </a:r>
          </a:p>
          <a:p>
            <a:pPr marL="914400" lvl="1" indent="-228600" rtl="0">
              <a:lnSpc>
                <a:spcPct val="150000"/>
              </a:lnSpc>
              <a:spcBef>
                <a:spcPts val="0"/>
              </a:spcBef>
            </a:pPr>
            <a:r>
              <a:rPr lang="en"/>
              <a:t>Demand </a:t>
            </a:r>
            <a:r>
              <a:rPr lang="en" b="1">
                <a:solidFill>
                  <a:schemeClr val="accent3"/>
                </a:solidFill>
              </a:rPr>
              <a:t>falls</a:t>
            </a:r>
            <a:r>
              <a:rPr lang="en"/>
              <a:t> when their currency grows </a:t>
            </a:r>
            <a:r>
              <a:rPr lang="en" u="sng"/>
              <a:t>stronger</a:t>
            </a:r>
            <a:r>
              <a:rPr lang="en"/>
              <a:t> relative to the importing country’s currency</a:t>
            </a:r>
          </a:p>
        </p:txBody>
      </p:sp>
      <p:pic>
        <p:nvPicPr>
          <p:cNvPr id="150" name="Shape 150" descr="exchange rate.png"/>
          <p:cNvPicPr preferRelativeResize="0"/>
          <p:nvPr/>
        </p:nvPicPr>
        <p:blipFill>
          <a:blip r:embed="rId3">
            <a:alphaModFix/>
          </a:blip>
          <a:stretch>
            <a:fillRect/>
          </a:stretch>
        </p:blipFill>
        <p:spPr>
          <a:xfrm>
            <a:off x="7628549" y="39800"/>
            <a:ext cx="1316474" cy="1316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0"/>
            <a:ext cx="8520600" cy="959100"/>
          </a:xfrm>
          <a:prstGeom prst="rect">
            <a:avLst/>
          </a:prstGeom>
        </p:spPr>
        <p:txBody>
          <a:bodyPr lIns="91425" tIns="91425" rIns="91425" bIns="91425" anchor="t" anchorCtr="0">
            <a:noAutofit/>
          </a:bodyPr>
          <a:lstStyle/>
          <a:p>
            <a:pPr lvl="0" algn="ctr" rtl="0">
              <a:spcBef>
                <a:spcPts val="0"/>
              </a:spcBef>
              <a:buNone/>
            </a:pPr>
            <a:r>
              <a:rPr lang="en"/>
              <a:t>DIFFERENCES IN DEMOGRAPHICS, CULTURES, AND MARKET CONDITIONS</a:t>
            </a:r>
          </a:p>
          <a:p>
            <a:pPr lvl="0" rtl="0">
              <a:spcBef>
                <a:spcPts val="0"/>
              </a:spcBef>
              <a:buNone/>
            </a:pPr>
            <a:endParaRPr/>
          </a:p>
        </p:txBody>
      </p:sp>
      <p:sp>
        <p:nvSpPr>
          <p:cNvPr id="156" name="Shape 156"/>
          <p:cNvSpPr txBox="1">
            <a:spLocks noGrp="1"/>
          </p:cNvSpPr>
          <p:nvPr>
            <p:ph type="body" idx="1"/>
          </p:nvPr>
        </p:nvSpPr>
        <p:spPr>
          <a:xfrm>
            <a:off x="96300" y="1011875"/>
            <a:ext cx="8951400" cy="25857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Buyer demand for particular products and services can differ substantially from country to country</a:t>
            </a:r>
          </a:p>
          <a:p>
            <a:pPr marL="457200" lvl="0" indent="-228600" rtl="0">
              <a:lnSpc>
                <a:spcPct val="150000"/>
              </a:lnSpc>
              <a:spcBef>
                <a:spcPts val="0"/>
              </a:spcBef>
            </a:pPr>
            <a:r>
              <a:rPr lang="en"/>
              <a:t>Differences in population size, income levels, and other demographic factors create differences in market size and growth rates from country to country</a:t>
            </a:r>
          </a:p>
          <a:p>
            <a:pPr marL="457200" lvl="0" indent="-228600" rtl="0">
              <a:lnSpc>
                <a:spcPct val="150000"/>
              </a:lnSpc>
              <a:spcBef>
                <a:spcPts val="0"/>
              </a:spcBef>
            </a:pPr>
            <a:r>
              <a:rPr lang="en"/>
              <a:t>Companies should customize their products/services to match the preferences and tastes of local buyers</a:t>
            </a:r>
          </a:p>
        </p:txBody>
      </p:sp>
      <p:pic>
        <p:nvPicPr>
          <p:cNvPr id="157" name="Shape 157" descr="demographics image.png"/>
          <p:cNvPicPr preferRelativeResize="0"/>
          <p:nvPr/>
        </p:nvPicPr>
        <p:blipFill>
          <a:blip r:embed="rId3">
            <a:alphaModFix/>
          </a:blip>
          <a:stretch>
            <a:fillRect/>
          </a:stretch>
        </p:blipFill>
        <p:spPr>
          <a:xfrm>
            <a:off x="2486839" y="3597574"/>
            <a:ext cx="3383823" cy="1274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7217150" y="222675"/>
            <a:ext cx="1772400" cy="2093700"/>
          </a:xfrm>
          <a:prstGeom prst="rect">
            <a:avLst/>
          </a:prstGeom>
        </p:spPr>
        <p:txBody>
          <a:bodyPr lIns="91425" tIns="91425" rIns="91425" bIns="91425" anchor="t" anchorCtr="0">
            <a:noAutofit/>
          </a:bodyPr>
          <a:lstStyle/>
          <a:p>
            <a:pPr lvl="0" algn="ctr" rtl="0">
              <a:spcBef>
                <a:spcPts val="0"/>
              </a:spcBef>
              <a:buNone/>
            </a:pPr>
            <a:r>
              <a:rPr lang="en" sz="1800" b="1"/>
              <a:t>THE 5 STRATEGIC OPTIONS FOR ENTERING FOREIGN MARKETS</a:t>
            </a:r>
          </a:p>
        </p:txBody>
      </p:sp>
      <p:pic>
        <p:nvPicPr>
          <p:cNvPr id="163" name="Shape 163" descr="ch7 diagram 5 options final.png"/>
          <p:cNvPicPr preferRelativeResize="0"/>
          <p:nvPr/>
        </p:nvPicPr>
        <p:blipFill>
          <a:blip r:embed="rId3">
            <a:alphaModFix/>
          </a:blip>
          <a:stretch>
            <a:fillRect/>
          </a:stretch>
        </p:blipFill>
        <p:spPr>
          <a:xfrm>
            <a:off x="0" y="48816"/>
            <a:ext cx="7165449" cy="48464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0"/>
            <a:ext cx="8520600" cy="663900"/>
          </a:xfrm>
          <a:prstGeom prst="rect">
            <a:avLst/>
          </a:prstGeom>
        </p:spPr>
        <p:txBody>
          <a:bodyPr lIns="91425" tIns="91425" rIns="91425" bIns="91425" anchor="t" anchorCtr="0">
            <a:noAutofit/>
          </a:bodyPr>
          <a:lstStyle/>
          <a:p>
            <a:pPr lvl="0" algn="ctr" rtl="0">
              <a:spcBef>
                <a:spcPts val="0"/>
              </a:spcBef>
              <a:buNone/>
            </a:pPr>
            <a:r>
              <a:rPr lang="en"/>
              <a:t>Export Strategies</a:t>
            </a:r>
          </a:p>
        </p:txBody>
      </p:sp>
      <p:sp>
        <p:nvSpPr>
          <p:cNvPr id="169" name="Shape 169"/>
          <p:cNvSpPr txBox="1">
            <a:spLocks noGrp="1"/>
          </p:cNvSpPr>
          <p:nvPr>
            <p:ph type="body" idx="1"/>
          </p:nvPr>
        </p:nvSpPr>
        <p:spPr>
          <a:xfrm>
            <a:off x="311700" y="663900"/>
            <a:ext cx="4048200" cy="4144500"/>
          </a:xfrm>
          <a:prstGeom prst="rect">
            <a:avLst/>
          </a:prstGeom>
        </p:spPr>
        <p:txBody>
          <a:bodyPr lIns="91425" tIns="91425" rIns="91425" bIns="91425" anchor="t" anchorCtr="0">
            <a:noAutofit/>
          </a:bodyPr>
          <a:lstStyle/>
          <a:p>
            <a:pPr lvl="0" algn="ctr" rtl="0">
              <a:spcBef>
                <a:spcPts val="0"/>
              </a:spcBef>
              <a:buNone/>
            </a:pPr>
            <a:r>
              <a:rPr lang="en" b="1">
                <a:solidFill>
                  <a:srgbClr val="6AA84F"/>
                </a:solidFill>
              </a:rPr>
              <a:t>Strengths </a:t>
            </a:r>
          </a:p>
          <a:p>
            <a:pPr marL="457200" lvl="0" indent="-228600" rtl="0">
              <a:lnSpc>
                <a:spcPct val="150000"/>
              </a:lnSpc>
              <a:spcBef>
                <a:spcPts val="0"/>
              </a:spcBef>
            </a:pPr>
            <a:r>
              <a:rPr lang="en"/>
              <a:t>Limited involvement in foreign markets</a:t>
            </a:r>
          </a:p>
          <a:p>
            <a:pPr marL="457200" lvl="0" indent="-228600" rtl="0">
              <a:lnSpc>
                <a:spcPct val="150000"/>
              </a:lnSpc>
              <a:spcBef>
                <a:spcPts val="0"/>
              </a:spcBef>
            </a:pPr>
            <a:r>
              <a:rPr lang="en"/>
              <a:t>Efficiency in utilizing existing productions</a:t>
            </a:r>
          </a:p>
          <a:p>
            <a:pPr marL="457200" lvl="0" indent="-228600" rtl="0">
              <a:lnSpc>
                <a:spcPct val="150000"/>
              </a:lnSpc>
              <a:spcBef>
                <a:spcPts val="0"/>
              </a:spcBef>
            </a:pPr>
            <a:r>
              <a:rPr lang="en"/>
              <a:t>Low capital needed</a:t>
            </a:r>
          </a:p>
          <a:p>
            <a:pPr marL="457200" lvl="0" indent="-228600" rtl="0">
              <a:lnSpc>
                <a:spcPct val="150000"/>
              </a:lnSpc>
              <a:spcBef>
                <a:spcPts val="0"/>
              </a:spcBef>
            </a:pPr>
            <a:r>
              <a:rPr lang="en"/>
              <a:t>No investment risks</a:t>
            </a:r>
          </a:p>
        </p:txBody>
      </p:sp>
      <p:sp>
        <p:nvSpPr>
          <p:cNvPr id="170" name="Shape 170"/>
          <p:cNvSpPr txBox="1">
            <a:spLocks noGrp="1"/>
          </p:cNvSpPr>
          <p:nvPr>
            <p:ph type="body" idx="1"/>
          </p:nvPr>
        </p:nvSpPr>
        <p:spPr>
          <a:xfrm>
            <a:off x="4784100" y="663900"/>
            <a:ext cx="4048200" cy="4144500"/>
          </a:xfrm>
          <a:prstGeom prst="rect">
            <a:avLst/>
          </a:prstGeom>
        </p:spPr>
        <p:txBody>
          <a:bodyPr lIns="91425" tIns="91425" rIns="91425" bIns="91425" anchor="t" anchorCtr="0">
            <a:noAutofit/>
          </a:bodyPr>
          <a:lstStyle/>
          <a:p>
            <a:pPr lvl="0" algn="ctr" rtl="0">
              <a:spcBef>
                <a:spcPts val="0"/>
              </a:spcBef>
              <a:buNone/>
            </a:pPr>
            <a:r>
              <a:rPr lang="en" b="1">
                <a:solidFill>
                  <a:schemeClr val="accent3"/>
                </a:solidFill>
              </a:rPr>
              <a:t>Weaknesses</a:t>
            </a:r>
          </a:p>
          <a:p>
            <a:pPr marL="457200" lvl="0" indent="-228600" rtl="0">
              <a:lnSpc>
                <a:spcPct val="150000"/>
              </a:lnSpc>
              <a:spcBef>
                <a:spcPts val="0"/>
              </a:spcBef>
            </a:pPr>
            <a:r>
              <a:rPr lang="en"/>
              <a:t>High shipping costs</a:t>
            </a:r>
          </a:p>
          <a:p>
            <a:pPr marL="457200" lvl="0" indent="-228600" rtl="0">
              <a:lnSpc>
                <a:spcPct val="150000"/>
              </a:lnSpc>
              <a:spcBef>
                <a:spcPts val="0"/>
              </a:spcBef>
            </a:pPr>
            <a:r>
              <a:rPr lang="en"/>
              <a:t>Tariffs or other trade barriers</a:t>
            </a:r>
          </a:p>
          <a:p>
            <a:pPr marL="457200" lvl="0" indent="-228600" rtl="0">
              <a:lnSpc>
                <a:spcPct val="150000"/>
              </a:lnSpc>
              <a:spcBef>
                <a:spcPts val="0"/>
              </a:spcBef>
            </a:pPr>
            <a:r>
              <a:rPr lang="en"/>
              <a:t>Fluctuating exchange rates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0"/>
            <a:ext cx="8520600" cy="663900"/>
          </a:xfrm>
          <a:prstGeom prst="rect">
            <a:avLst/>
          </a:prstGeom>
        </p:spPr>
        <p:txBody>
          <a:bodyPr lIns="91425" tIns="91425" rIns="91425" bIns="91425" anchor="t" anchorCtr="0">
            <a:noAutofit/>
          </a:bodyPr>
          <a:lstStyle/>
          <a:p>
            <a:pPr lvl="0" algn="ctr" rtl="0">
              <a:spcBef>
                <a:spcPts val="0"/>
              </a:spcBef>
              <a:buNone/>
            </a:pPr>
            <a:r>
              <a:rPr lang="en"/>
              <a:t>Licensing/Franchising Strategies</a:t>
            </a:r>
          </a:p>
        </p:txBody>
      </p:sp>
      <p:sp>
        <p:nvSpPr>
          <p:cNvPr id="176" name="Shape 176"/>
          <p:cNvSpPr txBox="1">
            <a:spLocks noGrp="1"/>
          </p:cNvSpPr>
          <p:nvPr>
            <p:ph type="body" idx="1"/>
          </p:nvPr>
        </p:nvSpPr>
        <p:spPr>
          <a:xfrm>
            <a:off x="311700" y="663900"/>
            <a:ext cx="4048200" cy="4144500"/>
          </a:xfrm>
          <a:prstGeom prst="rect">
            <a:avLst/>
          </a:prstGeom>
        </p:spPr>
        <p:txBody>
          <a:bodyPr lIns="91425" tIns="91425" rIns="91425" bIns="91425" anchor="t" anchorCtr="0">
            <a:noAutofit/>
          </a:bodyPr>
          <a:lstStyle/>
          <a:p>
            <a:pPr lvl="0" algn="ctr" rtl="0">
              <a:spcBef>
                <a:spcPts val="0"/>
              </a:spcBef>
              <a:buNone/>
            </a:pPr>
            <a:r>
              <a:rPr lang="en" b="1">
                <a:solidFill>
                  <a:srgbClr val="6AA84F"/>
                </a:solidFill>
              </a:rPr>
              <a:t>Strengths </a:t>
            </a:r>
          </a:p>
          <a:p>
            <a:pPr marL="457200" lvl="0" indent="-228600" rtl="0">
              <a:lnSpc>
                <a:spcPct val="150000"/>
              </a:lnSpc>
              <a:spcBef>
                <a:spcPts val="0"/>
              </a:spcBef>
            </a:pPr>
            <a:r>
              <a:rPr lang="en"/>
              <a:t>Avoid risk of foreign markets that are economically unstable</a:t>
            </a:r>
          </a:p>
          <a:p>
            <a:pPr marL="457200" lvl="0" indent="-228600" rtl="0">
              <a:lnSpc>
                <a:spcPct val="150000"/>
              </a:lnSpc>
              <a:spcBef>
                <a:spcPts val="0"/>
              </a:spcBef>
            </a:pPr>
            <a:r>
              <a:rPr lang="en"/>
              <a:t>Low resource requirements</a:t>
            </a:r>
          </a:p>
          <a:p>
            <a:pPr marL="457200" lvl="0" indent="-228600" rtl="0">
              <a:lnSpc>
                <a:spcPct val="150000"/>
              </a:lnSpc>
              <a:spcBef>
                <a:spcPts val="0"/>
              </a:spcBef>
            </a:pPr>
            <a:r>
              <a:rPr lang="en"/>
              <a:t>Quick expansion into many foreign markets</a:t>
            </a:r>
          </a:p>
          <a:p>
            <a:pPr marL="457200" lvl="0" indent="-228600" rtl="0">
              <a:lnSpc>
                <a:spcPct val="150000"/>
              </a:lnSpc>
              <a:spcBef>
                <a:spcPts val="0"/>
              </a:spcBef>
            </a:pPr>
            <a:r>
              <a:rPr lang="en"/>
              <a:t>Income from royalties and franchising fees</a:t>
            </a:r>
            <a:br>
              <a:rPr lang="en"/>
            </a:br>
            <a:r>
              <a:rPr lang="en"/>
              <a:t/>
            </a:r>
            <a:br>
              <a:rPr lang="en"/>
            </a:br>
            <a:r>
              <a:rPr lang="en"/>
              <a:t/>
            </a:r>
            <a:br>
              <a:rPr lang="en"/>
            </a:br>
            <a:endParaRPr lang="en"/>
          </a:p>
        </p:txBody>
      </p:sp>
      <p:sp>
        <p:nvSpPr>
          <p:cNvPr id="177" name="Shape 177"/>
          <p:cNvSpPr txBox="1">
            <a:spLocks noGrp="1"/>
          </p:cNvSpPr>
          <p:nvPr>
            <p:ph type="body" idx="1"/>
          </p:nvPr>
        </p:nvSpPr>
        <p:spPr>
          <a:xfrm>
            <a:off x="4784100" y="663900"/>
            <a:ext cx="4048200" cy="4144500"/>
          </a:xfrm>
          <a:prstGeom prst="rect">
            <a:avLst/>
          </a:prstGeom>
        </p:spPr>
        <p:txBody>
          <a:bodyPr lIns="91425" tIns="91425" rIns="91425" bIns="91425" anchor="t" anchorCtr="0">
            <a:noAutofit/>
          </a:bodyPr>
          <a:lstStyle/>
          <a:p>
            <a:pPr lvl="0" algn="ctr" rtl="0">
              <a:spcBef>
                <a:spcPts val="0"/>
              </a:spcBef>
              <a:buNone/>
            </a:pPr>
            <a:r>
              <a:rPr lang="en" b="1">
                <a:solidFill>
                  <a:schemeClr val="accent3"/>
                </a:solidFill>
              </a:rPr>
              <a:t>Weaknesses</a:t>
            </a:r>
          </a:p>
          <a:p>
            <a:pPr marL="457200" lvl="0" indent="-228600" rtl="0">
              <a:lnSpc>
                <a:spcPct val="150000"/>
              </a:lnSpc>
              <a:spcBef>
                <a:spcPts val="0"/>
              </a:spcBef>
            </a:pPr>
            <a:r>
              <a:rPr lang="en"/>
              <a:t>Loss of operational and quality control</a:t>
            </a:r>
          </a:p>
          <a:p>
            <a:pPr marL="457200" lvl="0" indent="-228600" rtl="0">
              <a:lnSpc>
                <a:spcPct val="150000"/>
              </a:lnSpc>
              <a:spcBef>
                <a:spcPts val="0"/>
              </a:spcBef>
            </a:pPr>
            <a:r>
              <a:rPr lang="en"/>
              <a:t>Risk of losing valuable knowledge to foreign companies</a:t>
            </a:r>
          </a:p>
          <a:p>
            <a:pPr marL="457200" lvl="0" indent="-228600" rtl="0">
              <a:lnSpc>
                <a:spcPct val="150000"/>
              </a:lnSpc>
              <a:spcBef>
                <a:spcPts val="0"/>
              </a:spcBef>
            </a:pPr>
            <a:r>
              <a:rPr lang="en"/>
              <a:t>Adjust to different market expectations &amp; tastes</a:t>
            </a:r>
            <a:br>
              <a:rPr lang="en"/>
            </a:br>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0"/>
            <a:ext cx="8520600" cy="663900"/>
          </a:xfrm>
          <a:prstGeom prst="rect">
            <a:avLst/>
          </a:prstGeom>
        </p:spPr>
        <p:txBody>
          <a:bodyPr lIns="91425" tIns="91425" rIns="91425" bIns="91425" anchor="t" anchorCtr="0">
            <a:noAutofit/>
          </a:bodyPr>
          <a:lstStyle/>
          <a:p>
            <a:pPr lvl="0" algn="ctr" rtl="0">
              <a:spcBef>
                <a:spcPts val="0"/>
              </a:spcBef>
              <a:buNone/>
            </a:pPr>
            <a:r>
              <a:rPr lang="en"/>
              <a:t>Foreign Subsidiary Strategies</a:t>
            </a:r>
          </a:p>
        </p:txBody>
      </p:sp>
      <p:sp>
        <p:nvSpPr>
          <p:cNvPr id="183" name="Shape 183"/>
          <p:cNvSpPr txBox="1">
            <a:spLocks noGrp="1"/>
          </p:cNvSpPr>
          <p:nvPr>
            <p:ph type="body" idx="1"/>
          </p:nvPr>
        </p:nvSpPr>
        <p:spPr>
          <a:xfrm>
            <a:off x="311700" y="663900"/>
            <a:ext cx="4048200" cy="4144500"/>
          </a:xfrm>
          <a:prstGeom prst="rect">
            <a:avLst/>
          </a:prstGeom>
        </p:spPr>
        <p:txBody>
          <a:bodyPr lIns="91425" tIns="91425" rIns="91425" bIns="91425" anchor="t" anchorCtr="0">
            <a:noAutofit/>
          </a:bodyPr>
          <a:lstStyle/>
          <a:p>
            <a:pPr lvl="0" algn="ctr" rtl="0">
              <a:spcBef>
                <a:spcPts val="0"/>
              </a:spcBef>
              <a:buNone/>
            </a:pPr>
            <a:r>
              <a:rPr lang="en" b="1">
                <a:solidFill>
                  <a:srgbClr val="6AA84F"/>
                </a:solidFill>
              </a:rPr>
              <a:t>Strengths </a:t>
            </a:r>
          </a:p>
          <a:p>
            <a:pPr marL="457200" lvl="0" indent="-228600" rtl="0">
              <a:lnSpc>
                <a:spcPct val="150000"/>
              </a:lnSpc>
              <a:spcBef>
                <a:spcPts val="0"/>
              </a:spcBef>
            </a:pPr>
            <a:r>
              <a:rPr lang="en"/>
              <a:t>High level of control</a:t>
            </a:r>
          </a:p>
          <a:p>
            <a:pPr marL="457200" lvl="0" indent="-228600" rtl="0">
              <a:lnSpc>
                <a:spcPct val="150000"/>
              </a:lnSpc>
              <a:spcBef>
                <a:spcPts val="0"/>
              </a:spcBef>
            </a:pPr>
            <a:r>
              <a:rPr lang="en"/>
              <a:t>Avoids entry barriers</a:t>
            </a:r>
          </a:p>
          <a:p>
            <a:pPr marL="914400" lvl="1" indent="-228600" rtl="0">
              <a:lnSpc>
                <a:spcPct val="150000"/>
              </a:lnSpc>
              <a:spcBef>
                <a:spcPts val="0"/>
              </a:spcBef>
            </a:pPr>
            <a:r>
              <a:rPr lang="en"/>
              <a:t>Local distribution channels</a:t>
            </a:r>
          </a:p>
          <a:p>
            <a:pPr marL="914400" lvl="1" indent="-228600" rtl="0">
              <a:lnSpc>
                <a:spcPct val="150000"/>
              </a:lnSpc>
              <a:spcBef>
                <a:spcPts val="0"/>
              </a:spcBef>
            </a:pPr>
            <a:r>
              <a:rPr lang="en"/>
              <a:t>Government relationships</a:t>
            </a:r>
          </a:p>
          <a:p>
            <a:pPr marL="914400" lvl="1" indent="-228600" rtl="0">
              <a:lnSpc>
                <a:spcPct val="150000"/>
              </a:lnSpc>
              <a:spcBef>
                <a:spcPts val="0"/>
              </a:spcBef>
            </a:pPr>
            <a:r>
              <a:rPr lang="en"/>
              <a:t>Supplier connections</a:t>
            </a:r>
          </a:p>
          <a:p>
            <a:pPr marL="457200" lvl="0" indent="-228600" rtl="0">
              <a:lnSpc>
                <a:spcPct val="150000"/>
              </a:lnSpc>
              <a:spcBef>
                <a:spcPts val="0"/>
              </a:spcBef>
            </a:pPr>
            <a:r>
              <a:rPr lang="en"/>
              <a:t>Fast large-scale market entry</a:t>
            </a:r>
            <a:br>
              <a:rPr lang="en"/>
            </a:br>
            <a:endParaRPr lang="en"/>
          </a:p>
        </p:txBody>
      </p:sp>
      <p:sp>
        <p:nvSpPr>
          <p:cNvPr id="184" name="Shape 184"/>
          <p:cNvSpPr txBox="1">
            <a:spLocks noGrp="1"/>
          </p:cNvSpPr>
          <p:nvPr>
            <p:ph type="body" idx="1"/>
          </p:nvPr>
        </p:nvSpPr>
        <p:spPr>
          <a:xfrm>
            <a:off x="4784100" y="663900"/>
            <a:ext cx="4048200" cy="4144500"/>
          </a:xfrm>
          <a:prstGeom prst="rect">
            <a:avLst/>
          </a:prstGeom>
        </p:spPr>
        <p:txBody>
          <a:bodyPr lIns="91425" tIns="91425" rIns="91425" bIns="91425" anchor="t" anchorCtr="0">
            <a:noAutofit/>
          </a:bodyPr>
          <a:lstStyle/>
          <a:p>
            <a:pPr lvl="0" algn="ctr" rtl="0">
              <a:spcBef>
                <a:spcPts val="0"/>
              </a:spcBef>
              <a:buNone/>
            </a:pPr>
            <a:r>
              <a:rPr lang="en" b="1">
                <a:solidFill>
                  <a:schemeClr val="accent3"/>
                </a:solidFill>
              </a:rPr>
              <a:t>Weaknesses</a:t>
            </a:r>
          </a:p>
          <a:p>
            <a:pPr marL="457200" lvl="0" indent="-228600" rtl="0">
              <a:lnSpc>
                <a:spcPct val="150000"/>
              </a:lnSpc>
              <a:spcBef>
                <a:spcPts val="0"/>
              </a:spcBef>
            </a:pPr>
            <a:r>
              <a:rPr lang="en"/>
              <a:t>High acquisition costs</a:t>
            </a:r>
          </a:p>
          <a:p>
            <a:pPr marL="457200" lvl="0" indent="-228600" rtl="0">
              <a:lnSpc>
                <a:spcPct val="150000"/>
              </a:lnSpc>
              <a:spcBef>
                <a:spcPts val="0"/>
              </a:spcBef>
            </a:pPr>
            <a:r>
              <a:rPr lang="en"/>
              <a:t>Complexity of acquisition process</a:t>
            </a:r>
          </a:p>
          <a:p>
            <a:pPr marL="457200" lvl="0" indent="-228600" rtl="0">
              <a:lnSpc>
                <a:spcPct val="150000"/>
              </a:lnSpc>
              <a:spcBef>
                <a:spcPts val="0"/>
              </a:spcBef>
            </a:pPr>
            <a:r>
              <a:rPr lang="en"/>
              <a:t>Integration of the firm's’ structures, cultures, operations and personnel</a:t>
            </a:r>
            <a:br>
              <a:rPr lang="en"/>
            </a:br>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0"/>
            <a:ext cx="8520600" cy="663900"/>
          </a:xfrm>
          <a:prstGeom prst="rect">
            <a:avLst/>
          </a:prstGeom>
        </p:spPr>
        <p:txBody>
          <a:bodyPr lIns="91425" tIns="91425" rIns="91425" bIns="91425" anchor="t" anchorCtr="0">
            <a:noAutofit/>
          </a:bodyPr>
          <a:lstStyle/>
          <a:p>
            <a:pPr lvl="0" algn="ctr" rtl="0">
              <a:spcBef>
                <a:spcPts val="0"/>
              </a:spcBef>
              <a:buNone/>
            </a:pPr>
            <a:r>
              <a:rPr lang="en"/>
              <a:t>Alliance &amp; Joint Venture Strategies</a:t>
            </a:r>
          </a:p>
        </p:txBody>
      </p:sp>
      <p:sp>
        <p:nvSpPr>
          <p:cNvPr id="190" name="Shape 190"/>
          <p:cNvSpPr txBox="1">
            <a:spLocks noGrp="1"/>
          </p:cNvSpPr>
          <p:nvPr>
            <p:ph type="body" idx="1"/>
          </p:nvPr>
        </p:nvSpPr>
        <p:spPr>
          <a:xfrm>
            <a:off x="311700" y="663900"/>
            <a:ext cx="4048200" cy="4144500"/>
          </a:xfrm>
          <a:prstGeom prst="rect">
            <a:avLst/>
          </a:prstGeom>
        </p:spPr>
        <p:txBody>
          <a:bodyPr lIns="91425" tIns="91425" rIns="91425" bIns="91425" anchor="t" anchorCtr="0">
            <a:noAutofit/>
          </a:bodyPr>
          <a:lstStyle/>
          <a:p>
            <a:pPr lvl="0" algn="ctr" rtl="0">
              <a:spcBef>
                <a:spcPts val="0"/>
              </a:spcBef>
              <a:buNone/>
            </a:pPr>
            <a:r>
              <a:rPr lang="en" b="1">
                <a:solidFill>
                  <a:srgbClr val="6AA84F"/>
                </a:solidFill>
              </a:rPr>
              <a:t>Strengths </a:t>
            </a:r>
          </a:p>
          <a:p>
            <a:pPr marL="457200" lvl="0" indent="-228600" rtl="0">
              <a:lnSpc>
                <a:spcPct val="150000"/>
              </a:lnSpc>
              <a:spcBef>
                <a:spcPts val="0"/>
              </a:spcBef>
            </a:pPr>
            <a:r>
              <a:rPr lang="en"/>
              <a:t>Firms can benefit greatly from a foreign partner’s familiarity with:</a:t>
            </a:r>
          </a:p>
          <a:p>
            <a:pPr marL="914400" lvl="1" indent="-228600" rtl="0">
              <a:lnSpc>
                <a:spcPct val="150000"/>
              </a:lnSpc>
              <a:spcBef>
                <a:spcPts val="0"/>
              </a:spcBef>
            </a:pPr>
            <a:r>
              <a:rPr lang="en"/>
              <a:t>Local market conditions</a:t>
            </a:r>
          </a:p>
          <a:p>
            <a:pPr marL="914400" lvl="1" indent="-228600" rtl="0">
              <a:lnSpc>
                <a:spcPct val="150000"/>
              </a:lnSpc>
              <a:spcBef>
                <a:spcPts val="0"/>
              </a:spcBef>
            </a:pPr>
            <a:r>
              <a:rPr lang="en"/>
              <a:t>Local government regulations</a:t>
            </a:r>
          </a:p>
          <a:p>
            <a:pPr marL="914400" lvl="1" indent="-228600" rtl="0">
              <a:lnSpc>
                <a:spcPct val="150000"/>
              </a:lnSpc>
              <a:spcBef>
                <a:spcPts val="0"/>
              </a:spcBef>
            </a:pPr>
            <a:r>
              <a:rPr lang="en"/>
              <a:t>Buying habits &amp; preferences of local consumers</a:t>
            </a:r>
          </a:p>
          <a:p>
            <a:pPr marL="457200" lvl="0" indent="-228600" rtl="0">
              <a:lnSpc>
                <a:spcPct val="150000"/>
              </a:lnSpc>
              <a:spcBef>
                <a:spcPts val="0"/>
              </a:spcBef>
            </a:pPr>
            <a:r>
              <a:rPr lang="en"/>
              <a:t>Achieving economies of scale through joint operations</a:t>
            </a:r>
            <a:br>
              <a:rPr lang="en"/>
            </a:br>
            <a:endParaRPr lang="en"/>
          </a:p>
          <a:p>
            <a:pPr marL="457200" lvl="0" indent="0" rtl="0">
              <a:lnSpc>
                <a:spcPct val="150000"/>
              </a:lnSpc>
              <a:spcBef>
                <a:spcPts val="0"/>
              </a:spcBef>
              <a:buNone/>
            </a:pPr>
            <a:r>
              <a:rPr lang="en"/>
              <a:t/>
            </a:r>
            <a:br>
              <a:rPr lang="en"/>
            </a:br>
            <a:endParaRPr lang="en"/>
          </a:p>
        </p:txBody>
      </p:sp>
      <p:sp>
        <p:nvSpPr>
          <p:cNvPr id="191" name="Shape 191"/>
          <p:cNvSpPr txBox="1">
            <a:spLocks noGrp="1"/>
          </p:cNvSpPr>
          <p:nvPr>
            <p:ph type="body" idx="1"/>
          </p:nvPr>
        </p:nvSpPr>
        <p:spPr>
          <a:xfrm>
            <a:off x="4784100" y="663900"/>
            <a:ext cx="4048200" cy="4144500"/>
          </a:xfrm>
          <a:prstGeom prst="rect">
            <a:avLst/>
          </a:prstGeom>
        </p:spPr>
        <p:txBody>
          <a:bodyPr lIns="91425" tIns="91425" rIns="91425" bIns="91425" anchor="t" anchorCtr="0">
            <a:noAutofit/>
          </a:bodyPr>
          <a:lstStyle/>
          <a:p>
            <a:pPr lvl="0" algn="ctr" rtl="0">
              <a:spcBef>
                <a:spcPts val="0"/>
              </a:spcBef>
              <a:buNone/>
            </a:pPr>
            <a:r>
              <a:rPr lang="en" b="1">
                <a:solidFill>
                  <a:schemeClr val="accent3"/>
                </a:solidFill>
              </a:rPr>
              <a:t>Weaknesses</a:t>
            </a:r>
          </a:p>
          <a:p>
            <a:pPr marL="457200" lvl="0" indent="-228600" rtl="0">
              <a:lnSpc>
                <a:spcPct val="150000"/>
              </a:lnSpc>
              <a:spcBef>
                <a:spcPts val="0"/>
              </a:spcBef>
            </a:pPr>
            <a:r>
              <a:rPr lang="en"/>
              <a:t>Costs of establishing the working arrangement</a:t>
            </a:r>
          </a:p>
          <a:p>
            <a:pPr marL="457200" lvl="0" indent="-228600" rtl="0">
              <a:lnSpc>
                <a:spcPct val="150000"/>
              </a:lnSpc>
              <a:spcBef>
                <a:spcPts val="0"/>
              </a:spcBef>
            </a:pPr>
            <a:r>
              <a:rPr lang="en"/>
              <a:t>Differences in corporate values and ethical standards.</a:t>
            </a:r>
          </a:p>
          <a:p>
            <a:pPr marL="457200" lvl="0" indent="-228600" rtl="0">
              <a:lnSpc>
                <a:spcPct val="150000"/>
              </a:lnSpc>
              <a:spcBef>
                <a:spcPts val="0"/>
              </a:spcBef>
            </a:pPr>
            <a:r>
              <a:rPr lang="en"/>
              <a:t>Cultural and language barriers</a:t>
            </a:r>
            <a:br>
              <a:rPr lang="en"/>
            </a:br>
            <a:r>
              <a:rPr lang="en"/>
              <a:t/>
            </a:r>
            <a:br>
              <a:rPr lang="en"/>
            </a:br>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55950" y="170975"/>
            <a:ext cx="8520600" cy="944100"/>
          </a:xfrm>
          <a:prstGeom prst="rect">
            <a:avLst/>
          </a:prstGeom>
        </p:spPr>
        <p:txBody>
          <a:bodyPr lIns="91425" tIns="91425" rIns="91425" bIns="91425" anchor="t" anchorCtr="0">
            <a:noAutofit/>
          </a:bodyPr>
          <a:lstStyle/>
          <a:p>
            <a:pPr lvl="0" algn="ctr" rtl="0">
              <a:spcBef>
                <a:spcPts val="0"/>
              </a:spcBef>
              <a:buNone/>
            </a:pPr>
            <a:r>
              <a:rPr lang="en"/>
              <a:t>Apple’s alliance with SAP</a:t>
            </a:r>
          </a:p>
        </p:txBody>
      </p:sp>
      <p:sp>
        <p:nvSpPr>
          <p:cNvPr id="197" name="Shape 197"/>
          <p:cNvSpPr txBox="1">
            <a:spLocks noGrp="1"/>
          </p:cNvSpPr>
          <p:nvPr>
            <p:ph type="body" idx="1"/>
          </p:nvPr>
        </p:nvSpPr>
        <p:spPr>
          <a:xfrm>
            <a:off x="311700" y="974925"/>
            <a:ext cx="8520600" cy="37317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Apple just partnered with SAP, a German enterprise software company</a:t>
            </a:r>
          </a:p>
          <a:p>
            <a:pPr marL="457200" lvl="0" indent="-228600" rtl="0">
              <a:lnSpc>
                <a:spcPct val="150000"/>
              </a:lnSpc>
              <a:spcBef>
                <a:spcPts val="0"/>
              </a:spcBef>
            </a:pPr>
            <a:r>
              <a:rPr lang="en"/>
              <a:t>“This partnership will see SAP building corporate apps tailored for Apple’s mobile devices like the iPhone and iPad.”</a:t>
            </a:r>
          </a:p>
          <a:p>
            <a:pPr marL="457200" lvl="0" indent="-228600" rtl="0">
              <a:lnSpc>
                <a:spcPct val="150000"/>
              </a:lnSpc>
              <a:spcBef>
                <a:spcPts val="0"/>
              </a:spcBef>
            </a:pPr>
            <a:r>
              <a:rPr lang="en"/>
              <a:t>SAP CEO: “This is the key to staying ahead in business”</a:t>
            </a:r>
          </a:p>
        </p:txBody>
      </p:sp>
      <p:pic>
        <p:nvPicPr>
          <p:cNvPr id="198" name="Shape 198" descr="sap logo.jpg"/>
          <p:cNvPicPr preferRelativeResize="0"/>
          <p:nvPr/>
        </p:nvPicPr>
        <p:blipFill>
          <a:blip r:embed="rId3">
            <a:alphaModFix/>
          </a:blip>
          <a:stretch>
            <a:fillRect/>
          </a:stretch>
        </p:blipFill>
        <p:spPr>
          <a:xfrm>
            <a:off x="2346825" y="3001300"/>
            <a:ext cx="1927125" cy="1927125"/>
          </a:xfrm>
          <a:prstGeom prst="rect">
            <a:avLst/>
          </a:prstGeom>
          <a:noFill/>
          <a:ln>
            <a:noFill/>
          </a:ln>
        </p:spPr>
      </p:pic>
      <p:pic>
        <p:nvPicPr>
          <p:cNvPr id="199" name="Shape 199" descr="File:Аpple .png"/>
          <p:cNvPicPr preferRelativeResize="0"/>
          <p:nvPr/>
        </p:nvPicPr>
        <p:blipFill>
          <a:blip r:embed="rId4">
            <a:alphaModFix/>
          </a:blip>
          <a:stretch>
            <a:fillRect/>
          </a:stretch>
        </p:blipFill>
        <p:spPr>
          <a:xfrm>
            <a:off x="4273950" y="3191649"/>
            <a:ext cx="1335425" cy="1335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55950" y="170975"/>
            <a:ext cx="8520600" cy="944100"/>
          </a:xfrm>
          <a:prstGeom prst="rect">
            <a:avLst/>
          </a:prstGeom>
        </p:spPr>
        <p:txBody>
          <a:bodyPr lIns="91425" tIns="91425" rIns="91425" bIns="91425" anchor="t" anchorCtr="0">
            <a:noAutofit/>
          </a:bodyPr>
          <a:lstStyle/>
          <a:p>
            <a:pPr lvl="0" algn="ctr" rtl="0">
              <a:spcBef>
                <a:spcPts val="0"/>
              </a:spcBef>
              <a:buNone/>
            </a:pPr>
            <a:r>
              <a:rPr lang="en"/>
              <a:t>THE 3 MAIN STRATEGIC APPROACHES FOR COMPETING INTERNATIONALLY</a:t>
            </a:r>
          </a:p>
        </p:txBody>
      </p:sp>
      <p:pic>
        <p:nvPicPr>
          <p:cNvPr id="205" name="Shape 205"/>
          <p:cNvPicPr preferRelativeResize="0"/>
          <p:nvPr/>
        </p:nvPicPr>
        <p:blipFill>
          <a:blip r:embed="rId3">
            <a:alphaModFix/>
          </a:blip>
          <a:stretch>
            <a:fillRect/>
          </a:stretch>
        </p:blipFill>
        <p:spPr>
          <a:xfrm>
            <a:off x="2333150" y="1371600"/>
            <a:ext cx="4353399" cy="2159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10000"/>
            <a:ext cx="8520600" cy="982500"/>
          </a:xfrm>
          <a:prstGeom prst="rect">
            <a:avLst/>
          </a:prstGeom>
        </p:spPr>
        <p:txBody>
          <a:bodyPr lIns="91425" tIns="91425" rIns="91425" bIns="91425" anchor="t" anchorCtr="0">
            <a:noAutofit/>
          </a:bodyPr>
          <a:lstStyle/>
          <a:p>
            <a:pPr lvl="0" algn="ctr">
              <a:spcBef>
                <a:spcPts val="0"/>
              </a:spcBef>
              <a:buNone/>
            </a:pPr>
            <a:r>
              <a:rPr lang="en"/>
              <a:t>REASONS COMPANIES COMPETE IN INTERNATIONAL MARKETS</a:t>
            </a:r>
          </a:p>
        </p:txBody>
      </p:sp>
      <p:sp>
        <p:nvSpPr>
          <p:cNvPr id="93" name="Shape 93"/>
          <p:cNvSpPr txBox="1">
            <a:spLocks noGrp="1"/>
          </p:cNvSpPr>
          <p:nvPr>
            <p:ph type="body" idx="1"/>
          </p:nvPr>
        </p:nvSpPr>
        <p:spPr>
          <a:xfrm>
            <a:off x="311700" y="1599375"/>
            <a:ext cx="8520600" cy="2969400"/>
          </a:xfrm>
          <a:prstGeom prst="rect">
            <a:avLst/>
          </a:prstGeom>
        </p:spPr>
        <p:txBody>
          <a:bodyPr lIns="91425" tIns="91425" rIns="91425" bIns="91425" anchor="t" anchorCtr="0">
            <a:noAutofit/>
          </a:bodyPr>
          <a:lstStyle/>
          <a:p>
            <a:pPr marL="457200" lvl="0" indent="-228600" rtl="0">
              <a:spcBef>
                <a:spcPts val="0"/>
              </a:spcBef>
            </a:pPr>
            <a:r>
              <a:rPr lang="en"/>
              <a:t>To gain access to new customers</a:t>
            </a:r>
          </a:p>
          <a:p>
            <a:pPr marL="457200" lvl="0" indent="-228600" rtl="0">
              <a:spcBef>
                <a:spcPts val="0"/>
              </a:spcBef>
            </a:pPr>
            <a:r>
              <a:rPr lang="en"/>
              <a:t>To achieve lower costs through economies of scale, experience, and increased purchasing power.</a:t>
            </a:r>
          </a:p>
          <a:p>
            <a:pPr marL="457200" lvl="0" indent="-228600" rtl="0">
              <a:spcBef>
                <a:spcPts val="0"/>
              </a:spcBef>
            </a:pPr>
            <a:r>
              <a:rPr lang="en"/>
              <a:t>To further exploit core competencies</a:t>
            </a:r>
          </a:p>
          <a:p>
            <a:pPr marL="457200" lvl="0" indent="-228600" rtl="0">
              <a:spcBef>
                <a:spcPts val="0"/>
              </a:spcBef>
            </a:pPr>
            <a:r>
              <a:rPr lang="en"/>
              <a:t>To gain access to resources and capabilities located in foreign markets.</a:t>
            </a:r>
          </a:p>
          <a:p>
            <a:pPr marL="457200" lvl="0" indent="-228600">
              <a:spcBef>
                <a:spcPts val="0"/>
              </a:spcBef>
            </a:pPr>
            <a:r>
              <a:rPr lang="en"/>
              <a:t>To spread business risk across a wider market base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Multidomestic Strategy</a:t>
            </a:r>
          </a:p>
          <a:p>
            <a:pPr lvl="0">
              <a:spcBef>
                <a:spcPts val="0"/>
              </a:spcBef>
              <a:buNone/>
            </a:pPr>
            <a:endParaRPr/>
          </a:p>
        </p:txBody>
      </p:sp>
      <p:pic>
        <p:nvPicPr>
          <p:cNvPr id="211" name="Shape 211"/>
          <p:cNvPicPr preferRelativeResize="0"/>
          <p:nvPr/>
        </p:nvPicPr>
        <p:blipFill>
          <a:blip r:embed="rId3">
            <a:alphaModFix/>
          </a:blip>
          <a:stretch>
            <a:fillRect/>
          </a:stretch>
        </p:blipFill>
        <p:spPr>
          <a:xfrm>
            <a:off x="3940425" y="2425174"/>
            <a:ext cx="2887825" cy="1732700"/>
          </a:xfrm>
          <a:prstGeom prst="rect">
            <a:avLst/>
          </a:prstGeom>
          <a:noFill/>
          <a:ln>
            <a:noFill/>
          </a:ln>
        </p:spPr>
      </p:pic>
      <p:sp>
        <p:nvSpPr>
          <p:cNvPr id="212" name="Shape 212"/>
          <p:cNvSpPr txBox="1">
            <a:spLocks noGrp="1"/>
          </p:cNvSpPr>
          <p:nvPr>
            <p:ph type="body" idx="1"/>
          </p:nvPr>
        </p:nvSpPr>
        <p:spPr>
          <a:xfrm>
            <a:off x="311700" y="1246775"/>
            <a:ext cx="8520600" cy="3339000"/>
          </a:xfrm>
          <a:prstGeom prst="rect">
            <a:avLst/>
          </a:prstGeom>
        </p:spPr>
        <p:txBody>
          <a:bodyPr lIns="91425" tIns="91425" rIns="91425" bIns="91425" anchor="t" anchorCtr="0">
            <a:noAutofit/>
          </a:bodyPr>
          <a:lstStyle/>
          <a:p>
            <a:pPr marL="0" lvl="0" indent="0">
              <a:spcBef>
                <a:spcPts val="0"/>
              </a:spcBef>
              <a:buNone/>
            </a:pPr>
            <a:r>
              <a:rPr lang="en"/>
              <a:t>“Think Local, Act Local”</a:t>
            </a:r>
          </a:p>
          <a:p>
            <a:pPr marL="457200" marR="0" lvl="0" indent="-228600" algn="l" rtl="0">
              <a:lnSpc>
                <a:spcPct val="150000"/>
              </a:lnSpc>
              <a:spcBef>
                <a:spcPts val="0"/>
              </a:spcBef>
              <a:spcAft>
                <a:spcPts val="1600"/>
              </a:spcAft>
            </a:pPr>
            <a:r>
              <a:rPr lang="en"/>
              <a:t>Companies tailor their products and services to the specific need of each country the Company competes in</a:t>
            </a:r>
          </a:p>
          <a:p>
            <a:pPr marL="914400" marR="0" lvl="1" indent="-228600" algn="l" rtl="0">
              <a:lnSpc>
                <a:spcPct val="150000"/>
              </a:lnSpc>
              <a:spcBef>
                <a:spcPts val="0"/>
              </a:spcBef>
              <a:spcAft>
                <a:spcPts val="1600"/>
              </a:spcAft>
            </a:pPr>
            <a:r>
              <a:rPr lang="en"/>
              <a:t>Cultural traditions</a:t>
            </a:r>
          </a:p>
          <a:p>
            <a:pPr marL="914400" marR="0" lvl="1" indent="-228600" algn="l" rtl="0">
              <a:lnSpc>
                <a:spcPct val="150000"/>
              </a:lnSpc>
              <a:spcBef>
                <a:spcPts val="0"/>
              </a:spcBef>
              <a:spcAft>
                <a:spcPts val="1600"/>
              </a:spcAft>
            </a:pPr>
            <a:r>
              <a:rPr lang="en"/>
              <a:t>Buyer tastes</a:t>
            </a:r>
          </a:p>
          <a:p>
            <a:pPr marL="914400" marR="0" lvl="1" indent="-228600" algn="l" rtl="0">
              <a:lnSpc>
                <a:spcPct val="150000"/>
              </a:lnSpc>
              <a:spcBef>
                <a:spcPts val="0"/>
              </a:spcBef>
              <a:spcAft>
                <a:spcPts val="1600"/>
              </a:spcAft>
            </a:pPr>
            <a:r>
              <a:rPr lang="en"/>
              <a:t>Market conditions</a:t>
            </a:r>
          </a:p>
          <a:p>
            <a:pPr marR="0" lvl="0" algn="l" rtl="0">
              <a:lnSpc>
                <a:spcPct val="150000"/>
              </a:lnSpc>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Multidomestic Strategy</a:t>
            </a:r>
          </a:p>
          <a:p>
            <a:pPr lvl="0" rtl="0">
              <a:spcBef>
                <a:spcPts val="0"/>
              </a:spcBef>
              <a:buNone/>
            </a:pPr>
            <a:endParaRPr/>
          </a:p>
        </p:txBody>
      </p:sp>
      <p:sp>
        <p:nvSpPr>
          <p:cNvPr id="218" name="Shape 21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0" lvl="0" indent="0" rtl="0">
              <a:spcBef>
                <a:spcPts val="0"/>
              </a:spcBef>
              <a:buNone/>
            </a:pPr>
            <a:r>
              <a:rPr lang="en"/>
              <a:t>Disadvantages</a:t>
            </a:r>
          </a:p>
          <a:p>
            <a:pPr marL="457200" marR="0" lvl="0" indent="-342900" algn="l" rtl="0">
              <a:lnSpc>
                <a:spcPct val="150000"/>
              </a:lnSpc>
              <a:spcBef>
                <a:spcPts val="0"/>
              </a:spcBef>
              <a:spcAft>
                <a:spcPts val="1600"/>
              </a:spcAft>
              <a:buClr>
                <a:schemeClr val="dk2"/>
              </a:buClr>
              <a:buSzPct val="100000"/>
              <a:buFont typeface="Roboto"/>
            </a:pPr>
            <a:r>
              <a:rPr lang="en"/>
              <a:t>Hinders the Company’s ability to transfer knowledge and other resources across the border</a:t>
            </a:r>
          </a:p>
          <a:p>
            <a:pPr marL="457200" marR="0" lvl="0" indent="-228600" algn="l" rtl="0">
              <a:lnSpc>
                <a:spcPct val="150000"/>
              </a:lnSpc>
              <a:spcBef>
                <a:spcPts val="0"/>
              </a:spcBef>
              <a:spcAft>
                <a:spcPts val="1600"/>
              </a:spcAft>
            </a:pPr>
            <a:r>
              <a:rPr lang="en"/>
              <a:t>Raises production costs</a:t>
            </a:r>
          </a:p>
          <a:p>
            <a:pPr marL="457200" marR="0" lvl="0" indent="-228600" algn="l" rtl="0">
              <a:lnSpc>
                <a:spcPct val="150000"/>
              </a:lnSpc>
              <a:spcBef>
                <a:spcPts val="0"/>
              </a:spcBef>
              <a:spcAft>
                <a:spcPts val="1600"/>
              </a:spcAft>
            </a:pPr>
            <a:r>
              <a:rPr lang="en"/>
              <a:t>Doesn’t create a worldwide competitive advantage</a:t>
            </a:r>
          </a:p>
          <a:p>
            <a:pPr marR="0" lvl="0" algn="l" rtl="0">
              <a:lnSpc>
                <a:spcPct val="150000"/>
              </a:lnSpc>
              <a:spcBef>
                <a:spcPts val="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Global Strategy</a:t>
            </a:r>
          </a:p>
          <a:p>
            <a:pPr lvl="0" rtl="0">
              <a:spcBef>
                <a:spcPts val="0"/>
              </a:spcBef>
              <a:buNone/>
            </a:pPr>
            <a:endParaRPr/>
          </a:p>
        </p:txBody>
      </p:sp>
      <p:sp>
        <p:nvSpPr>
          <p:cNvPr id="224" name="Shape 22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0" lvl="0" indent="0" rtl="0">
              <a:spcBef>
                <a:spcPts val="0"/>
              </a:spcBef>
              <a:buNone/>
            </a:pPr>
            <a:r>
              <a:rPr lang="en"/>
              <a:t>“Think Global, Act Global”</a:t>
            </a:r>
          </a:p>
          <a:p>
            <a:pPr marL="457200" marR="0" lvl="0" indent="-342900" algn="l" rtl="0">
              <a:lnSpc>
                <a:spcPct val="150000"/>
              </a:lnSpc>
              <a:spcBef>
                <a:spcPts val="0"/>
              </a:spcBef>
              <a:spcAft>
                <a:spcPts val="1600"/>
              </a:spcAft>
              <a:buClr>
                <a:schemeClr val="dk2"/>
              </a:buClr>
              <a:buSzPct val="100000"/>
              <a:buFont typeface="Roboto"/>
            </a:pPr>
            <a:r>
              <a:rPr lang="en"/>
              <a:t>Companies sells the same products under the same brand name everywhere </a:t>
            </a:r>
          </a:p>
          <a:p>
            <a:pPr marL="914400" marR="0" lvl="1" indent="-228600" algn="l" rtl="0">
              <a:lnSpc>
                <a:spcPct val="150000"/>
              </a:lnSpc>
              <a:spcBef>
                <a:spcPts val="0"/>
              </a:spcBef>
              <a:spcAft>
                <a:spcPts val="1600"/>
              </a:spcAft>
            </a:pPr>
            <a:r>
              <a:rPr lang="en"/>
              <a:t>Allows the use of the same distribution channels </a:t>
            </a:r>
          </a:p>
          <a:p>
            <a:pPr marL="914400" marR="0" lvl="1" indent="-228600" algn="l" rtl="0">
              <a:lnSpc>
                <a:spcPct val="150000"/>
              </a:lnSpc>
              <a:spcBef>
                <a:spcPts val="0"/>
              </a:spcBef>
              <a:spcAft>
                <a:spcPts val="1600"/>
              </a:spcAft>
            </a:pPr>
            <a:r>
              <a:rPr lang="en"/>
              <a:t>Allows for mass production</a:t>
            </a:r>
          </a:p>
          <a:p>
            <a:pPr marL="914400" marR="0" lvl="1" indent="-228600" algn="l" rtl="0">
              <a:lnSpc>
                <a:spcPct val="150000"/>
              </a:lnSpc>
              <a:spcBef>
                <a:spcPts val="0"/>
              </a:spcBef>
              <a:spcAft>
                <a:spcPts val="1600"/>
              </a:spcAft>
            </a:pPr>
            <a:r>
              <a:rPr lang="en"/>
              <a:t>Similar marketing approaches</a:t>
            </a:r>
          </a:p>
          <a:p>
            <a:pPr marR="0" lvl="0" algn="l" rtl="0">
              <a:lnSpc>
                <a:spcPct val="150000"/>
              </a:lnSpc>
              <a:spcBef>
                <a:spcPts val="0"/>
              </a:spcBef>
              <a:spcAft>
                <a:spcPts val="1600"/>
              </a:spcAft>
              <a:buNone/>
            </a:pPr>
            <a:endParaRPr/>
          </a:p>
          <a:p>
            <a:pPr marR="0" lvl="0" algn="l" rtl="0">
              <a:lnSpc>
                <a:spcPct val="150000"/>
              </a:lnSpc>
              <a:spcBef>
                <a:spcPts val="0"/>
              </a:spcBef>
              <a:spcAft>
                <a:spcPts val="1600"/>
              </a:spcAft>
              <a:buNone/>
            </a:pPr>
            <a:endParaRPr/>
          </a:p>
        </p:txBody>
      </p:sp>
      <p:pic>
        <p:nvPicPr>
          <p:cNvPr id="225" name="Shape 225"/>
          <p:cNvPicPr preferRelativeResize="0"/>
          <p:nvPr/>
        </p:nvPicPr>
        <p:blipFill>
          <a:blip r:embed="rId3">
            <a:alphaModFix/>
          </a:blip>
          <a:stretch>
            <a:fillRect/>
          </a:stretch>
        </p:blipFill>
        <p:spPr>
          <a:xfrm>
            <a:off x="5412824" y="2242599"/>
            <a:ext cx="1494199" cy="1840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Global Strategy</a:t>
            </a:r>
          </a:p>
          <a:p>
            <a:pPr lvl="0" rtl="0">
              <a:spcBef>
                <a:spcPts val="0"/>
              </a:spcBef>
              <a:buNone/>
            </a:pPr>
            <a:endParaRPr/>
          </a:p>
        </p:txBody>
      </p:sp>
      <p:sp>
        <p:nvSpPr>
          <p:cNvPr id="231" name="Shape 23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0" lvl="0" indent="0" rtl="0">
              <a:spcBef>
                <a:spcPts val="0"/>
              </a:spcBef>
              <a:buNone/>
            </a:pPr>
            <a:r>
              <a:rPr lang="en"/>
              <a:t>Disadvantages</a:t>
            </a:r>
          </a:p>
          <a:p>
            <a:pPr marL="457200" marR="0" lvl="0" indent="-342900" algn="l" rtl="0">
              <a:lnSpc>
                <a:spcPct val="150000"/>
              </a:lnSpc>
              <a:spcBef>
                <a:spcPts val="0"/>
              </a:spcBef>
              <a:spcAft>
                <a:spcPts val="1600"/>
              </a:spcAft>
              <a:buClr>
                <a:schemeClr val="dk2"/>
              </a:buClr>
              <a:buSzPct val="100000"/>
              <a:buFont typeface="Roboto"/>
            </a:pPr>
            <a:r>
              <a:rPr lang="en"/>
              <a:t>Doesn’t address local needs</a:t>
            </a:r>
          </a:p>
          <a:p>
            <a:pPr marL="457200" marR="0" lvl="0" indent="-228600" algn="l" rtl="0">
              <a:lnSpc>
                <a:spcPct val="150000"/>
              </a:lnSpc>
              <a:spcBef>
                <a:spcPts val="0"/>
              </a:spcBef>
              <a:spcAft>
                <a:spcPts val="1600"/>
              </a:spcAft>
            </a:pPr>
            <a:r>
              <a:rPr lang="en"/>
              <a:t>Is less responsive to changes in market conditions</a:t>
            </a:r>
          </a:p>
          <a:p>
            <a:pPr marL="457200" marR="0" lvl="0" indent="-228600" algn="l" rtl="0">
              <a:lnSpc>
                <a:spcPct val="150000"/>
              </a:lnSpc>
              <a:spcBef>
                <a:spcPts val="0"/>
              </a:spcBef>
              <a:spcAft>
                <a:spcPts val="1600"/>
              </a:spcAft>
            </a:pPr>
            <a:r>
              <a:rPr lang="en"/>
              <a:t>Raises transportation costs</a:t>
            </a:r>
          </a:p>
          <a:p>
            <a:pPr marL="457200" marR="0" lvl="0" indent="-228600" algn="l" rtl="0">
              <a:lnSpc>
                <a:spcPct val="150000"/>
              </a:lnSpc>
              <a:spcBef>
                <a:spcPts val="0"/>
              </a:spcBef>
              <a:spcAft>
                <a:spcPts val="1600"/>
              </a:spcAft>
            </a:pPr>
            <a:r>
              <a:rPr lang="en"/>
              <a:t>Raises coordination costs</a:t>
            </a:r>
          </a:p>
          <a:p>
            <a:pPr marR="0" lvl="0" algn="l" rtl="0">
              <a:lnSpc>
                <a:spcPct val="150000"/>
              </a:lnSpc>
              <a:spcBef>
                <a:spcPts val="0"/>
              </a:spcBef>
              <a:spcAft>
                <a:spcPts val="1600"/>
              </a:spcAft>
              <a:buNone/>
            </a:pPr>
            <a:endParaRPr/>
          </a:p>
          <a:p>
            <a:pPr marR="0" lvl="0" algn="l" rtl="0">
              <a:lnSpc>
                <a:spcPct val="150000"/>
              </a:lnSpc>
              <a:spcBef>
                <a:spcPts val="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Transnational Strategy</a:t>
            </a:r>
          </a:p>
          <a:p>
            <a:pPr lvl="0" rtl="0">
              <a:spcBef>
                <a:spcPts val="0"/>
              </a:spcBef>
              <a:buNone/>
            </a:pPr>
            <a:endParaRPr/>
          </a:p>
        </p:txBody>
      </p:sp>
      <p:sp>
        <p:nvSpPr>
          <p:cNvPr id="237" name="Shape 23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0" lvl="0" indent="0" rtl="0">
              <a:spcBef>
                <a:spcPts val="0"/>
              </a:spcBef>
              <a:buNone/>
            </a:pPr>
            <a:r>
              <a:rPr lang="en"/>
              <a:t>“Think Global, Act Local”</a:t>
            </a:r>
          </a:p>
          <a:p>
            <a:pPr marL="457200" marR="0" lvl="0" indent="-342900" algn="l" rtl="0">
              <a:lnSpc>
                <a:spcPct val="150000"/>
              </a:lnSpc>
              <a:spcBef>
                <a:spcPts val="0"/>
              </a:spcBef>
              <a:spcAft>
                <a:spcPts val="1600"/>
              </a:spcAft>
              <a:buClr>
                <a:schemeClr val="dk2"/>
              </a:buClr>
              <a:buSzPct val="100000"/>
              <a:buFont typeface="Roboto"/>
            </a:pPr>
            <a:r>
              <a:rPr lang="en"/>
              <a:t>Middle ground approach</a:t>
            </a:r>
          </a:p>
          <a:p>
            <a:pPr marL="457200" marR="0" lvl="0" indent="-228600" algn="l" rtl="0">
              <a:lnSpc>
                <a:spcPct val="150000"/>
              </a:lnSpc>
              <a:spcBef>
                <a:spcPts val="0"/>
              </a:spcBef>
              <a:spcAft>
                <a:spcPts val="1600"/>
              </a:spcAft>
            </a:pPr>
            <a:r>
              <a:rPr lang="en"/>
              <a:t>Incorporate country-specific products</a:t>
            </a:r>
          </a:p>
          <a:p>
            <a:pPr marL="457200" marR="0" lvl="0" indent="-228600" algn="l" rtl="0">
              <a:lnSpc>
                <a:spcPct val="150000"/>
              </a:lnSpc>
              <a:spcBef>
                <a:spcPts val="0"/>
              </a:spcBef>
              <a:spcAft>
                <a:spcPts val="1600"/>
              </a:spcAft>
            </a:pPr>
            <a:r>
              <a:rPr lang="en"/>
              <a:t>Allows for the adjustment of marketing, distribution, and production of products in response to local markets </a:t>
            </a:r>
          </a:p>
          <a:p>
            <a:pPr marR="0" lvl="0" algn="l" rtl="0">
              <a:lnSpc>
                <a:spcPct val="150000"/>
              </a:lnSpc>
              <a:spcBef>
                <a:spcPts val="0"/>
              </a:spcBef>
              <a:spcAft>
                <a:spcPts val="1600"/>
              </a:spcAft>
              <a:buNone/>
            </a:pPr>
            <a:endParaRPr/>
          </a:p>
          <a:p>
            <a:pPr marR="0" lvl="0" algn="l" rtl="0">
              <a:lnSpc>
                <a:spcPct val="150000"/>
              </a:lnSpc>
              <a:spcBef>
                <a:spcPts val="0"/>
              </a:spcBef>
              <a:spcAft>
                <a:spcPts val="1600"/>
              </a:spcAft>
              <a:buNone/>
            </a:pPr>
            <a:endParaRPr/>
          </a:p>
        </p:txBody>
      </p:sp>
      <p:pic>
        <p:nvPicPr>
          <p:cNvPr id="238" name="Shape 238"/>
          <p:cNvPicPr preferRelativeResize="0"/>
          <p:nvPr/>
        </p:nvPicPr>
        <p:blipFill>
          <a:blip r:embed="rId3">
            <a:alphaModFix/>
          </a:blip>
          <a:stretch>
            <a:fillRect/>
          </a:stretch>
        </p:blipFill>
        <p:spPr>
          <a:xfrm>
            <a:off x="5891926" y="756476"/>
            <a:ext cx="1906999" cy="1906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Transnational Strategy</a:t>
            </a:r>
          </a:p>
          <a:p>
            <a:pPr lvl="0" rtl="0">
              <a:spcBef>
                <a:spcPts val="0"/>
              </a:spcBef>
              <a:buNone/>
            </a:pPr>
            <a:endParaRPr/>
          </a:p>
        </p:txBody>
      </p:sp>
      <p:sp>
        <p:nvSpPr>
          <p:cNvPr id="244" name="Shape 24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0" lvl="0" indent="0" rtl="0">
              <a:spcBef>
                <a:spcPts val="0"/>
              </a:spcBef>
              <a:buNone/>
            </a:pPr>
            <a:r>
              <a:rPr lang="en"/>
              <a:t>Disadvantages</a:t>
            </a:r>
          </a:p>
          <a:p>
            <a:pPr marL="457200" marR="0" lvl="0" indent="-342900" algn="l" rtl="0">
              <a:lnSpc>
                <a:spcPct val="150000"/>
              </a:lnSpc>
              <a:spcBef>
                <a:spcPts val="0"/>
              </a:spcBef>
              <a:spcAft>
                <a:spcPts val="1600"/>
              </a:spcAft>
              <a:buClr>
                <a:schemeClr val="dk2"/>
              </a:buClr>
              <a:buSzPct val="100000"/>
              <a:buFont typeface="Roboto"/>
            </a:pPr>
            <a:r>
              <a:rPr lang="en"/>
              <a:t>Most difficult to implement</a:t>
            </a:r>
          </a:p>
          <a:p>
            <a:pPr marL="457200" marR="0" lvl="0" indent="-228600" algn="l" rtl="0">
              <a:lnSpc>
                <a:spcPct val="150000"/>
              </a:lnSpc>
              <a:spcBef>
                <a:spcPts val="0"/>
              </a:spcBef>
              <a:spcAft>
                <a:spcPts val="1600"/>
              </a:spcAft>
            </a:pPr>
            <a:r>
              <a:rPr lang="en"/>
              <a:t>Places demands on an organization to pursue different objectives</a:t>
            </a:r>
          </a:p>
          <a:p>
            <a:pPr marL="457200" marR="0" lvl="0" indent="-228600" algn="l" rtl="0">
              <a:lnSpc>
                <a:spcPct val="150000"/>
              </a:lnSpc>
              <a:spcBef>
                <a:spcPts val="0"/>
              </a:spcBef>
              <a:spcAft>
                <a:spcPts val="1600"/>
              </a:spcAft>
            </a:pPr>
            <a:r>
              <a:rPr lang="en"/>
              <a:t>Costly and time consuming to implement</a:t>
            </a:r>
          </a:p>
          <a:p>
            <a:pPr marR="0" lvl="0" algn="l" rtl="0">
              <a:lnSpc>
                <a:spcPct val="150000"/>
              </a:lnSpc>
              <a:spcBef>
                <a:spcPts val="0"/>
              </a:spcBef>
              <a:spcAft>
                <a:spcPts val="1600"/>
              </a:spcAft>
              <a:buNone/>
            </a:pPr>
            <a:endParaRPr/>
          </a:p>
          <a:p>
            <a:pPr marR="0" lvl="0" algn="l" rtl="0">
              <a:lnSpc>
                <a:spcPct val="150000"/>
              </a:lnSpc>
              <a:spcBef>
                <a:spcPts val="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67000" y="93975"/>
            <a:ext cx="8520600" cy="944100"/>
          </a:xfrm>
          <a:prstGeom prst="rect">
            <a:avLst/>
          </a:prstGeom>
        </p:spPr>
        <p:txBody>
          <a:bodyPr lIns="91425" tIns="91425" rIns="91425" bIns="91425" anchor="t" anchorCtr="0">
            <a:noAutofit/>
          </a:bodyPr>
          <a:lstStyle/>
          <a:p>
            <a:pPr lvl="0" algn="ctr" rtl="0">
              <a:spcBef>
                <a:spcPts val="0"/>
              </a:spcBef>
              <a:buNone/>
            </a:pPr>
            <a:r>
              <a:rPr lang="en"/>
              <a:t>The Quest for Competitive Advantage in the International Arena </a:t>
            </a:r>
          </a:p>
        </p:txBody>
      </p:sp>
      <p:pic>
        <p:nvPicPr>
          <p:cNvPr id="250" name="Shape 250"/>
          <p:cNvPicPr preferRelativeResize="0"/>
          <p:nvPr/>
        </p:nvPicPr>
        <p:blipFill>
          <a:blip r:embed="rId3">
            <a:alphaModFix/>
          </a:blip>
          <a:stretch>
            <a:fillRect/>
          </a:stretch>
        </p:blipFill>
        <p:spPr>
          <a:xfrm>
            <a:off x="2058900" y="1425500"/>
            <a:ext cx="5250800" cy="2759250"/>
          </a:xfrm>
          <a:prstGeom prst="rect">
            <a:avLst/>
          </a:prstGeom>
          <a:noFill/>
          <a:ln>
            <a:noFill/>
          </a:ln>
        </p:spPr>
      </p:pic>
      <p:pic>
        <p:nvPicPr>
          <p:cNvPr id="251" name="Shape 251"/>
          <p:cNvPicPr preferRelativeResize="0"/>
          <p:nvPr/>
        </p:nvPicPr>
        <p:blipFill>
          <a:blip r:embed="rId4">
            <a:alphaModFix/>
          </a:blip>
          <a:stretch>
            <a:fillRect/>
          </a:stretch>
        </p:blipFill>
        <p:spPr>
          <a:xfrm>
            <a:off x="1286949" y="3192125"/>
            <a:ext cx="1784725" cy="9926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gn="ctr">
              <a:spcBef>
                <a:spcPts val="0"/>
              </a:spcBef>
              <a:buNone/>
            </a:pPr>
            <a:r>
              <a:rPr lang="en"/>
              <a:t>Location to Build Competitive Advantage</a:t>
            </a:r>
          </a:p>
        </p:txBody>
      </p:sp>
      <p:sp>
        <p:nvSpPr>
          <p:cNvPr id="257" name="Shape 257"/>
          <p:cNvSpPr txBox="1">
            <a:spLocks noGrp="1"/>
          </p:cNvSpPr>
          <p:nvPr>
            <p:ph type="body" idx="1"/>
          </p:nvPr>
        </p:nvSpPr>
        <p:spPr>
          <a:xfrm>
            <a:off x="311700" y="1229875"/>
            <a:ext cx="8520600" cy="3339000"/>
          </a:xfrm>
          <a:prstGeom prst="rect">
            <a:avLst/>
          </a:prstGeom>
        </p:spPr>
        <p:txBody>
          <a:bodyPr lIns="91425" tIns="91425" rIns="91425" bIns="91425" anchor="ctr" anchorCtr="0">
            <a:noAutofit/>
          </a:bodyPr>
          <a:lstStyle/>
          <a:p>
            <a:pPr lvl="0">
              <a:spcBef>
                <a:spcPts val="0"/>
              </a:spcBef>
              <a:buNone/>
            </a:pPr>
            <a:r>
              <a:rPr lang="en"/>
              <a:t>To build an advantage there are two issues to consider:</a:t>
            </a:r>
          </a:p>
          <a:p>
            <a:pPr marL="457200" lvl="0" indent="-228600" rtl="0">
              <a:spcBef>
                <a:spcPts val="0"/>
              </a:spcBef>
              <a:buAutoNum type="romanUcPeriod"/>
            </a:pPr>
            <a:r>
              <a:rPr lang="en"/>
              <a:t>Customize product offerings to match each individual local market</a:t>
            </a:r>
          </a:p>
          <a:p>
            <a:pPr lvl="0" algn="ctr" rtl="0">
              <a:spcBef>
                <a:spcPts val="0"/>
              </a:spcBef>
              <a:buNone/>
            </a:pPr>
            <a:r>
              <a:rPr lang="en"/>
              <a:t>Vs.</a:t>
            </a:r>
          </a:p>
          <a:p>
            <a:pPr marL="457200" lvl="0" indent="-228600">
              <a:spcBef>
                <a:spcPts val="0"/>
              </a:spcBef>
              <a:buAutoNum type="romanUcPeriod" startAt="2"/>
            </a:pPr>
            <a:r>
              <a:rPr lang="en"/>
              <a:t>Offer a mostly standardized product worldwide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gn="ctr">
              <a:spcBef>
                <a:spcPts val="0"/>
              </a:spcBef>
              <a:buNone/>
            </a:pPr>
            <a:r>
              <a:rPr lang="en"/>
              <a:t>Few Locations vs. Many Locations </a:t>
            </a:r>
          </a:p>
        </p:txBody>
      </p:sp>
      <p:sp>
        <p:nvSpPr>
          <p:cNvPr id="263" name="Shape 263"/>
          <p:cNvSpPr txBox="1">
            <a:spLocks noGrp="1"/>
          </p:cNvSpPr>
          <p:nvPr>
            <p:ph type="body" idx="1"/>
          </p:nvPr>
        </p:nvSpPr>
        <p:spPr>
          <a:xfrm>
            <a:off x="311700" y="1229875"/>
            <a:ext cx="8520600" cy="3339000"/>
          </a:xfrm>
          <a:prstGeom prst="rect">
            <a:avLst/>
          </a:prstGeom>
        </p:spPr>
        <p:txBody>
          <a:bodyPr lIns="91425" tIns="91425" rIns="91425" bIns="91425" anchor="ctr" anchorCtr="0">
            <a:noAutofit/>
          </a:bodyPr>
          <a:lstStyle/>
          <a:p>
            <a:pPr lvl="0" algn="ctr" rtl="0">
              <a:lnSpc>
                <a:spcPct val="150000"/>
              </a:lnSpc>
              <a:spcBef>
                <a:spcPts val="0"/>
              </a:spcBef>
              <a:buNone/>
            </a:pPr>
            <a:r>
              <a:rPr lang="en" b="1">
                <a:solidFill>
                  <a:schemeClr val="accent4"/>
                </a:solidFill>
              </a:rPr>
              <a:t>Few Locations: </a:t>
            </a:r>
          </a:p>
          <a:p>
            <a:pPr marL="457200" lvl="0" indent="-228600" rtl="0">
              <a:lnSpc>
                <a:spcPct val="200000"/>
              </a:lnSpc>
              <a:spcBef>
                <a:spcPts val="0"/>
              </a:spcBef>
              <a:buChar char="●"/>
            </a:pPr>
            <a:r>
              <a:rPr lang="en"/>
              <a:t>The cost is lower in one place compared to a different location </a:t>
            </a:r>
          </a:p>
          <a:p>
            <a:pPr marL="457200" lvl="0" indent="-228600" rtl="0">
              <a:lnSpc>
                <a:spcPct val="150000"/>
              </a:lnSpc>
              <a:spcBef>
                <a:spcPts val="0"/>
              </a:spcBef>
              <a:buChar char="●"/>
            </a:pPr>
            <a:r>
              <a:rPr lang="en"/>
              <a:t>More beneficial to have a </a:t>
            </a:r>
            <a:r>
              <a:rPr lang="en" i="1" u="sng"/>
              <a:t>few </a:t>
            </a:r>
            <a:r>
              <a:rPr lang="en"/>
              <a:t>efficient plants compared to small plants across the country </a:t>
            </a:r>
          </a:p>
          <a:p>
            <a:pPr marL="457200" lvl="0" indent="-228600">
              <a:lnSpc>
                <a:spcPct val="200000"/>
              </a:lnSpc>
              <a:spcBef>
                <a:spcPts val="0"/>
              </a:spcBef>
              <a:buChar char="●"/>
            </a:pPr>
            <a:r>
              <a:rPr lang="en"/>
              <a:t>Certain locations have more valuable advantages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gn="ctr">
              <a:spcBef>
                <a:spcPts val="0"/>
              </a:spcBef>
              <a:buNone/>
            </a:pPr>
            <a:r>
              <a:rPr lang="en"/>
              <a:t>Few Locations vs. Many Locations </a:t>
            </a:r>
          </a:p>
        </p:txBody>
      </p:sp>
      <p:sp>
        <p:nvSpPr>
          <p:cNvPr id="269" name="Shape 269"/>
          <p:cNvSpPr txBox="1">
            <a:spLocks noGrp="1"/>
          </p:cNvSpPr>
          <p:nvPr>
            <p:ph type="body" idx="1"/>
          </p:nvPr>
        </p:nvSpPr>
        <p:spPr>
          <a:xfrm>
            <a:off x="311700" y="1229875"/>
            <a:ext cx="8520600" cy="3339000"/>
          </a:xfrm>
          <a:prstGeom prst="rect">
            <a:avLst/>
          </a:prstGeom>
        </p:spPr>
        <p:txBody>
          <a:bodyPr lIns="91425" tIns="91425" rIns="91425" bIns="91425" anchor="ctr" anchorCtr="0">
            <a:noAutofit/>
          </a:bodyPr>
          <a:lstStyle/>
          <a:p>
            <a:pPr lvl="0" algn="ctr" rtl="0">
              <a:spcBef>
                <a:spcPts val="0"/>
              </a:spcBef>
              <a:buNone/>
            </a:pPr>
            <a:r>
              <a:rPr lang="en" b="1">
                <a:solidFill>
                  <a:schemeClr val="accent2"/>
                </a:solidFill>
              </a:rPr>
              <a:t>Many Locations:</a:t>
            </a:r>
          </a:p>
          <a:p>
            <a:pPr marL="457200" lvl="0" indent="-228600" rtl="0">
              <a:lnSpc>
                <a:spcPct val="150000"/>
              </a:lnSpc>
              <a:spcBef>
                <a:spcPts val="0"/>
              </a:spcBef>
            </a:pPr>
            <a:r>
              <a:rPr lang="en"/>
              <a:t>Buyer-related activities can be conducted from a distance </a:t>
            </a:r>
          </a:p>
          <a:p>
            <a:pPr marL="457200" lvl="0" indent="-228600" rtl="0">
              <a:lnSpc>
                <a:spcPct val="150000"/>
              </a:lnSpc>
              <a:spcBef>
                <a:spcPts val="0"/>
              </a:spcBef>
            </a:pPr>
            <a:r>
              <a:rPr lang="en"/>
              <a:t>Transportation costs are high </a:t>
            </a:r>
          </a:p>
          <a:p>
            <a:pPr marL="457200" lvl="0" indent="-228600" rtl="0">
              <a:lnSpc>
                <a:spcPct val="150000"/>
              </a:lnSpc>
              <a:spcBef>
                <a:spcPts val="0"/>
              </a:spcBef>
            </a:pPr>
            <a:r>
              <a:rPr lang="en"/>
              <a:t>Central location is too costly due to trade barriers</a:t>
            </a:r>
          </a:p>
          <a:p>
            <a:pPr marL="457200" lvl="0" indent="-228600">
              <a:lnSpc>
                <a:spcPct val="150000"/>
              </a:lnSpc>
              <a:spcBef>
                <a:spcPts val="0"/>
              </a:spcBef>
            </a:pPr>
            <a:r>
              <a:rPr lang="en"/>
              <a:t>Dispersion helps: prevent supply interruptions, avoid political developments, and reduces exchange rates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10000"/>
            <a:ext cx="8520600" cy="970200"/>
          </a:xfrm>
          <a:prstGeom prst="rect">
            <a:avLst/>
          </a:prstGeom>
        </p:spPr>
        <p:txBody>
          <a:bodyPr lIns="91425" tIns="91425" rIns="91425" bIns="91425" anchor="t" anchorCtr="0">
            <a:noAutofit/>
          </a:bodyPr>
          <a:lstStyle/>
          <a:p>
            <a:pPr lvl="0" algn="ctr">
              <a:spcBef>
                <a:spcPts val="0"/>
              </a:spcBef>
              <a:buNone/>
            </a:pPr>
            <a:r>
              <a:rPr lang="en"/>
              <a:t>COMPETING INTERNATIONALLY V. COMPETING GLOBALLY</a:t>
            </a:r>
          </a:p>
        </p:txBody>
      </p:sp>
      <p:sp>
        <p:nvSpPr>
          <p:cNvPr id="99" name="Shape 99"/>
          <p:cNvSpPr txBox="1">
            <a:spLocks noGrp="1"/>
          </p:cNvSpPr>
          <p:nvPr>
            <p:ph type="body" idx="1"/>
          </p:nvPr>
        </p:nvSpPr>
        <p:spPr>
          <a:xfrm>
            <a:off x="311700" y="1510025"/>
            <a:ext cx="8520600" cy="3058800"/>
          </a:xfrm>
          <a:prstGeom prst="rect">
            <a:avLst/>
          </a:prstGeom>
        </p:spPr>
        <p:txBody>
          <a:bodyPr lIns="91425" tIns="91425" rIns="91425" bIns="91425" anchor="t" anchorCtr="0">
            <a:noAutofit/>
          </a:bodyPr>
          <a:lstStyle/>
          <a:p>
            <a:pPr marL="457200" lvl="0" indent="-228600" rtl="0">
              <a:spcBef>
                <a:spcPts val="0"/>
              </a:spcBef>
            </a:pPr>
            <a:r>
              <a:rPr lang="en"/>
              <a:t>Typically a company will start to compete internationally by entering just one or a few foreign markets.</a:t>
            </a:r>
          </a:p>
          <a:p>
            <a:pPr marL="457200" lvl="0" indent="-228600">
              <a:spcBef>
                <a:spcPts val="0"/>
              </a:spcBef>
            </a:pPr>
            <a:r>
              <a:rPr lang="en"/>
              <a:t>When the company has established operations in several continents and foreign markets and begins competing with rivals for global market leadership is when the company globally.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11700" y="164000"/>
            <a:ext cx="8520600" cy="607800"/>
          </a:xfrm>
          <a:prstGeom prst="rect">
            <a:avLst/>
          </a:prstGeom>
        </p:spPr>
        <p:txBody>
          <a:bodyPr lIns="91425" tIns="91425" rIns="91425" bIns="91425" anchor="t" anchorCtr="0">
            <a:noAutofit/>
          </a:bodyPr>
          <a:lstStyle/>
          <a:p>
            <a:pPr lvl="0" algn="ctr">
              <a:spcBef>
                <a:spcPts val="0"/>
              </a:spcBef>
              <a:buNone/>
            </a:pPr>
            <a:r>
              <a:rPr lang="en"/>
              <a:t>Sharing and Transferring Resources and Capabilities to Build Competitive Advantage</a:t>
            </a:r>
          </a:p>
        </p:txBody>
      </p:sp>
      <p:sp>
        <p:nvSpPr>
          <p:cNvPr id="275" name="Shape 275"/>
          <p:cNvSpPr txBox="1">
            <a:spLocks noGrp="1"/>
          </p:cNvSpPr>
          <p:nvPr>
            <p:ph type="body" idx="1"/>
          </p:nvPr>
        </p:nvSpPr>
        <p:spPr>
          <a:xfrm>
            <a:off x="311700" y="1229875"/>
            <a:ext cx="8520600" cy="3339000"/>
          </a:xfrm>
          <a:prstGeom prst="rect">
            <a:avLst/>
          </a:prstGeom>
        </p:spPr>
        <p:txBody>
          <a:bodyPr lIns="91425" tIns="91425" rIns="91425" bIns="91425" anchor="ctr" anchorCtr="0">
            <a:noAutofit/>
          </a:bodyPr>
          <a:lstStyle/>
          <a:p>
            <a:pPr marL="457200" lvl="0" indent="-228600" rtl="0">
              <a:lnSpc>
                <a:spcPct val="200000"/>
              </a:lnSpc>
              <a:spcBef>
                <a:spcPts val="0"/>
              </a:spcBef>
              <a:buClr>
                <a:schemeClr val="accent4"/>
              </a:buClr>
            </a:pPr>
            <a:r>
              <a:rPr lang="en">
                <a:solidFill>
                  <a:schemeClr val="accent4"/>
                </a:solidFill>
              </a:rPr>
              <a:t>Build a Resource-Based Competitive Advantage:</a:t>
            </a:r>
          </a:p>
          <a:p>
            <a:pPr marL="457200" lvl="0" indent="-228600" algn="ctr" rtl="0">
              <a:lnSpc>
                <a:spcPct val="150000"/>
              </a:lnSpc>
              <a:spcBef>
                <a:spcPts val="0"/>
              </a:spcBef>
              <a:buClr>
                <a:schemeClr val="accent2"/>
              </a:buClr>
            </a:pPr>
            <a:r>
              <a:rPr lang="en">
                <a:solidFill>
                  <a:schemeClr val="accent2"/>
                </a:solidFill>
              </a:rPr>
              <a:t>Using powerful brand names to extend a differentiation-based competitive advantage beyond the home market</a:t>
            </a:r>
          </a:p>
          <a:p>
            <a:pPr marL="457200" lvl="0" indent="-228600" algn="ctr">
              <a:lnSpc>
                <a:spcPct val="150000"/>
              </a:lnSpc>
              <a:spcBef>
                <a:spcPts val="0"/>
              </a:spcBef>
              <a:buClr>
                <a:schemeClr val="accent2"/>
              </a:buClr>
            </a:pPr>
            <a:r>
              <a:rPr lang="en">
                <a:solidFill>
                  <a:schemeClr val="accent2"/>
                </a:solidFill>
              </a:rPr>
              <a:t>Coordinating activities for snaring and transferring resources and production capabilities across different countries’ domains to develop market dominating depth in key competencies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254375" y="78150"/>
            <a:ext cx="8738700" cy="944100"/>
          </a:xfrm>
          <a:prstGeom prst="rect">
            <a:avLst/>
          </a:prstGeom>
        </p:spPr>
        <p:txBody>
          <a:bodyPr lIns="91425" tIns="91425" rIns="91425" bIns="91425" anchor="t" anchorCtr="0">
            <a:noAutofit/>
          </a:bodyPr>
          <a:lstStyle/>
          <a:p>
            <a:pPr lvl="0" algn="ctr" rtl="0">
              <a:spcBef>
                <a:spcPts val="0"/>
              </a:spcBef>
              <a:buNone/>
            </a:pPr>
            <a:r>
              <a:rPr lang="en"/>
              <a:t>UNIQUE CHARACTERISTICS OF COMPETING IN FOREIGN MARKETS</a:t>
            </a:r>
          </a:p>
        </p:txBody>
      </p:sp>
      <p:sp>
        <p:nvSpPr>
          <p:cNvPr id="281" name="Shape 281"/>
          <p:cNvSpPr txBox="1">
            <a:spLocks noGrp="1"/>
          </p:cNvSpPr>
          <p:nvPr>
            <p:ph type="body" idx="1"/>
          </p:nvPr>
        </p:nvSpPr>
        <p:spPr>
          <a:xfrm>
            <a:off x="311700" y="1245550"/>
            <a:ext cx="8520600" cy="3323400"/>
          </a:xfrm>
          <a:prstGeom prst="rect">
            <a:avLst/>
          </a:prstGeom>
        </p:spPr>
        <p:txBody>
          <a:bodyPr lIns="91425" tIns="91425" rIns="91425" bIns="91425" anchor="t" anchorCtr="0">
            <a:noAutofit/>
          </a:bodyPr>
          <a:lstStyle/>
          <a:p>
            <a:pPr marL="457200" marR="0" lvl="0" indent="-228600" rtl="0">
              <a:lnSpc>
                <a:spcPct val="115000"/>
              </a:lnSpc>
              <a:spcBef>
                <a:spcPts val="0"/>
              </a:spcBef>
              <a:spcAft>
                <a:spcPts val="1600"/>
              </a:spcAft>
              <a:buClr>
                <a:srgbClr val="000000"/>
              </a:buClr>
            </a:pPr>
            <a:r>
              <a:rPr lang="en">
                <a:solidFill>
                  <a:srgbClr val="000000"/>
                </a:solidFill>
              </a:rPr>
              <a:t>Whether to customize the company's offerings in each different country market to match the tastes and preference</a:t>
            </a:r>
          </a:p>
          <a:p>
            <a:pPr marL="457200" marR="0" lvl="0" indent="-228600" rtl="0">
              <a:lnSpc>
                <a:spcPct val="115000"/>
              </a:lnSpc>
              <a:spcBef>
                <a:spcPts val="0"/>
              </a:spcBef>
              <a:spcAft>
                <a:spcPts val="1600"/>
              </a:spcAft>
              <a:buClr>
                <a:srgbClr val="000000"/>
              </a:buClr>
            </a:pPr>
            <a:r>
              <a:rPr lang="en">
                <a:solidFill>
                  <a:srgbClr val="000000"/>
                </a:solidFill>
              </a:rPr>
              <a:t>Whether to employ the same basic competitive strategy in all countries or modify the strategy </a:t>
            </a:r>
          </a:p>
          <a:p>
            <a:pPr marL="457200" marR="0" lvl="0" indent="-228600" rtl="0">
              <a:lnSpc>
                <a:spcPct val="115000"/>
              </a:lnSpc>
              <a:spcBef>
                <a:spcPts val="0"/>
              </a:spcBef>
              <a:spcAft>
                <a:spcPts val="1600"/>
              </a:spcAft>
              <a:buClr>
                <a:srgbClr val="000000"/>
              </a:buClr>
            </a:pPr>
            <a:r>
              <a:rPr lang="en">
                <a:solidFill>
                  <a:srgbClr val="000000"/>
                </a:solidFill>
              </a:rPr>
              <a:t>Where to locate the company's production facilities, distribution centers, and customer service operations </a:t>
            </a:r>
          </a:p>
          <a:p>
            <a:pPr marL="457200" marR="0" lvl="0" indent="-228600" rtl="0">
              <a:lnSpc>
                <a:spcPct val="115000"/>
              </a:lnSpc>
              <a:spcBef>
                <a:spcPts val="0"/>
              </a:spcBef>
              <a:spcAft>
                <a:spcPts val="1600"/>
              </a:spcAft>
              <a:buClr>
                <a:srgbClr val="000000"/>
              </a:buClr>
            </a:pPr>
            <a:r>
              <a:rPr lang="en">
                <a:solidFill>
                  <a:srgbClr val="000000"/>
                </a:solidFill>
              </a:rPr>
              <a:t>How to efficiently transfer the company's resource strengths and capabilities from one country to another.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References </a:t>
            </a:r>
          </a:p>
        </p:txBody>
      </p:sp>
      <p:sp>
        <p:nvSpPr>
          <p:cNvPr id="287" name="Shape 287"/>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304800" rtl="0">
              <a:spcBef>
                <a:spcPts val="0"/>
              </a:spcBef>
              <a:buSzPct val="100000"/>
            </a:pPr>
            <a:r>
              <a:rPr lang="en" sz="1200" u="sng">
                <a:solidFill>
                  <a:schemeClr val="hlink"/>
                </a:solidFill>
                <a:hlinkClick r:id="rId3"/>
              </a:rPr>
              <a:t>http://www.macworld.co.uk/feature/apple/are-apple-products-truly-designed-in-california-made-in-china-iphonese-3633832/</a:t>
            </a:r>
          </a:p>
          <a:p>
            <a:pPr marL="457200" lvl="0" indent="-304800" rtl="0">
              <a:spcBef>
                <a:spcPts val="0"/>
              </a:spcBef>
              <a:buSzPct val="100000"/>
            </a:pPr>
            <a:r>
              <a:rPr lang="en" sz="1200" u="sng">
                <a:solidFill>
                  <a:schemeClr val="hlink"/>
                </a:solidFill>
                <a:hlinkClick r:id="rId4"/>
              </a:rPr>
              <a:t>http://d1298eg8eju4xv.cloudfront.net/image/50aa653d572b947a1b000001/210/Exchange%20rate.png?v=2991077720</a:t>
            </a:r>
          </a:p>
          <a:p>
            <a:pPr marL="457200" lvl="0" indent="-304800" rtl="0">
              <a:spcBef>
                <a:spcPts val="0"/>
              </a:spcBef>
              <a:buSzPct val="100000"/>
            </a:pPr>
            <a:r>
              <a:rPr lang="en" sz="1200" u="sng">
                <a:solidFill>
                  <a:schemeClr val="hlink"/>
                </a:solidFill>
                <a:hlinkClick r:id="rId5"/>
              </a:rPr>
              <a:t>http://ujg433eawlo3i4uqknhm8e1b.wpengine.netdna-cdn.com/wp-content/uploads/2014/03/icons-people.png</a:t>
            </a:r>
          </a:p>
          <a:p>
            <a:pPr marL="457200" lvl="0" indent="-304800" rtl="0">
              <a:spcBef>
                <a:spcPts val="0"/>
              </a:spcBef>
              <a:buSzPct val="100000"/>
            </a:pPr>
            <a:r>
              <a:rPr lang="en" sz="1200" u="sng">
                <a:solidFill>
                  <a:schemeClr val="hlink"/>
                </a:solidFill>
                <a:hlinkClick r:id="rId6"/>
              </a:rPr>
              <a:t>https://pixabay.com/p-24502/?no_redirect</a:t>
            </a:r>
          </a:p>
          <a:p>
            <a:pPr marL="457200" lvl="0" indent="-304800" rtl="0">
              <a:spcBef>
                <a:spcPts val="0"/>
              </a:spcBef>
              <a:buSzPct val="100000"/>
            </a:pPr>
            <a:r>
              <a:rPr lang="en" sz="1200" u="sng">
                <a:solidFill>
                  <a:schemeClr val="hlink"/>
                </a:solidFill>
                <a:hlinkClick r:id="rId7"/>
              </a:rPr>
              <a:t>http://fortune.com/2016/05/05/apple-sap-partnership/</a:t>
            </a:r>
          </a:p>
          <a:p>
            <a:pPr marL="457200" lvl="0" indent="-304800" rtl="0">
              <a:spcBef>
                <a:spcPts val="0"/>
              </a:spcBef>
              <a:buSzPct val="100000"/>
            </a:pPr>
            <a:r>
              <a:rPr lang="en" sz="1200" u="sng">
                <a:solidFill>
                  <a:schemeClr val="hlink"/>
                </a:solidFill>
                <a:hlinkClick r:id="rId8"/>
              </a:rPr>
              <a:t>http://highered.mheducation.com/sites/0073530425/student_view0/chapter7/index.html</a:t>
            </a:r>
          </a:p>
          <a:p>
            <a:pPr marL="457200" lvl="0" indent="-304800">
              <a:spcBef>
                <a:spcPts val="0"/>
              </a:spcBef>
              <a:buClr>
                <a:schemeClr val="hlink"/>
              </a:buClr>
              <a:buSzPct val="100000"/>
            </a:pPr>
            <a:r>
              <a:rPr lang="en" sz="1200" u="sng">
                <a:solidFill>
                  <a:schemeClr val="hlink"/>
                </a:solidFill>
              </a:rPr>
              <a:t>http://appleinsider.com/articles/16/01/09/apples-competition-is-going-to-have-a-tough-year-in-2016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202175"/>
            <a:ext cx="8520600" cy="876000"/>
          </a:xfrm>
          <a:prstGeom prst="rect">
            <a:avLst/>
          </a:prstGeom>
        </p:spPr>
        <p:txBody>
          <a:bodyPr lIns="91425" tIns="91425" rIns="91425" bIns="91425" anchor="t" anchorCtr="0">
            <a:noAutofit/>
          </a:bodyPr>
          <a:lstStyle/>
          <a:p>
            <a:pPr lvl="0" algn="ctr">
              <a:spcBef>
                <a:spcPts val="0"/>
              </a:spcBef>
              <a:buNone/>
            </a:pPr>
            <a:r>
              <a:rPr lang="en"/>
              <a:t>WHY COMPETING INTERNATIONALLY MAKES STRATEGY-MAKING MORE COMPLEX</a:t>
            </a:r>
          </a:p>
        </p:txBody>
      </p:sp>
      <p:sp>
        <p:nvSpPr>
          <p:cNvPr id="105" name="Shape 105"/>
          <p:cNvSpPr txBox="1">
            <a:spLocks noGrp="1"/>
          </p:cNvSpPr>
          <p:nvPr>
            <p:ph type="body" idx="1"/>
          </p:nvPr>
        </p:nvSpPr>
        <p:spPr>
          <a:xfrm>
            <a:off x="137975" y="1338750"/>
            <a:ext cx="8914800" cy="3347700"/>
          </a:xfrm>
          <a:prstGeom prst="rect">
            <a:avLst/>
          </a:prstGeom>
        </p:spPr>
        <p:txBody>
          <a:bodyPr lIns="91425" tIns="91425" rIns="91425" bIns="91425" anchor="t" anchorCtr="0">
            <a:noAutofit/>
          </a:bodyPr>
          <a:lstStyle/>
          <a:p>
            <a:pPr marR="0" lvl="0" algn="ctr" rtl="0">
              <a:lnSpc>
                <a:spcPct val="115000"/>
              </a:lnSpc>
              <a:spcBef>
                <a:spcPts val="0"/>
              </a:spcBef>
              <a:spcAft>
                <a:spcPts val="1600"/>
              </a:spcAft>
              <a:buNone/>
            </a:pPr>
            <a:r>
              <a:rPr lang="en" b="1"/>
              <a:t>Creating a strategy in different countries is more complex for 5 reasons</a:t>
            </a:r>
          </a:p>
          <a:p>
            <a:pPr marL="457200" marR="0" lvl="0" indent="-228600" algn="l" rtl="0">
              <a:lnSpc>
                <a:spcPct val="150000"/>
              </a:lnSpc>
              <a:spcBef>
                <a:spcPts val="0"/>
              </a:spcBef>
              <a:spcAft>
                <a:spcPts val="1600"/>
              </a:spcAft>
              <a:buClr>
                <a:srgbClr val="000000"/>
              </a:buClr>
              <a:buAutoNum type="arabicPeriod"/>
            </a:pPr>
            <a:r>
              <a:rPr lang="en">
                <a:solidFill>
                  <a:srgbClr val="000000"/>
                </a:solidFill>
              </a:rPr>
              <a:t>Different countries have different competitive strengths</a:t>
            </a:r>
          </a:p>
          <a:p>
            <a:pPr marL="457200" marR="0" lvl="0" indent="-228600" algn="l" rtl="0">
              <a:lnSpc>
                <a:spcPct val="150000"/>
              </a:lnSpc>
              <a:spcBef>
                <a:spcPts val="0"/>
              </a:spcBef>
              <a:spcAft>
                <a:spcPts val="1600"/>
              </a:spcAft>
              <a:buClr>
                <a:srgbClr val="000000"/>
              </a:buClr>
              <a:buAutoNum type="arabicPeriod"/>
            </a:pPr>
            <a:r>
              <a:rPr lang="en">
                <a:solidFill>
                  <a:srgbClr val="000000"/>
                </a:solidFill>
              </a:rPr>
              <a:t>Location-based value chain advantages for certain countries</a:t>
            </a:r>
          </a:p>
          <a:p>
            <a:pPr marL="457200" marR="0" lvl="0" indent="-228600" algn="l" rtl="0">
              <a:lnSpc>
                <a:spcPct val="150000"/>
              </a:lnSpc>
              <a:spcBef>
                <a:spcPts val="0"/>
              </a:spcBef>
              <a:spcAft>
                <a:spcPts val="1600"/>
              </a:spcAft>
              <a:buClr>
                <a:srgbClr val="000000"/>
              </a:buClr>
              <a:buAutoNum type="arabicPeriod"/>
            </a:pPr>
            <a:r>
              <a:rPr lang="en">
                <a:solidFill>
                  <a:srgbClr val="000000"/>
                </a:solidFill>
              </a:rPr>
              <a:t>Variances in government policies, economic conditions, and tax rates</a:t>
            </a:r>
          </a:p>
          <a:p>
            <a:pPr marL="457200" marR="0" lvl="0" indent="-228600" algn="l" rtl="0">
              <a:lnSpc>
                <a:spcPct val="150000"/>
              </a:lnSpc>
              <a:spcBef>
                <a:spcPts val="0"/>
              </a:spcBef>
              <a:spcAft>
                <a:spcPts val="1600"/>
              </a:spcAft>
              <a:buAutoNum type="arabicPeriod"/>
            </a:pPr>
            <a:r>
              <a:rPr lang="en">
                <a:solidFill>
                  <a:srgbClr val="000000"/>
                </a:solidFill>
              </a:rPr>
              <a:t>Exchange rate shift risks</a:t>
            </a:r>
          </a:p>
          <a:p>
            <a:pPr marL="457200" marR="0" lvl="0" indent="-228600" algn="l" rtl="0">
              <a:lnSpc>
                <a:spcPct val="150000"/>
              </a:lnSpc>
              <a:spcBef>
                <a:spcPts val="0"/>
              </a:spcBef>
              <a:spcAft>
                <a:spcPts val="1600"/>
              </a:spcAft>
              <a:buAutoNum type="arabicPeriod"/>
            </a:pPr>
            <a:r>
              <a:rPr lang="en">
                <a:solidFill>
                  <a:srgbClr val="000000"/>
                </a:solidFill>
              </a:rPr>
              <a:t>Differences in demographics, cultures, and market conditions </a:t>
            </a:r>
            <a:r>
              <a:rPr lang="en"/>
              <a:t/>
            </a:r>
            <a:br>
              <a:rPr lang="en"/>
            </a:br>
            <a:r>
              <a:rPr lang="en"/>
              <a:t/>
            </a:r>
            <a:br>
              <a:rPr lang="en"/>
            </a:br>
            <a:endParaRPr lang="en"/>
          </a:p>
          <a:p>
            <a:pPr marR="0" lvl="0" algn="l" rtl="0">
              <a:lnSpc>
                <a:spcPct val="115000"/>
              </a:lnSpc>
              <a:spcBef>
                <a:spcPts val="0"/>
              </a:spcBef>
              <a:spcAft>
                <a:spcPts val="1600"/>
              </a:spcAft>
              <a:buNone/>
            </a:pPr>
            <a:r>
              <a:rPr lang="en"/>
              <a:t/>
            </a:r>
            <a:br>
              <a:rPr lang="en"/>
            </a:br>
            <a:r>
              <a:rPr lang="en"/>
              <a:t/>
            </a:r>
            <a:br>
              <a:rPr lang="en"/>
            </a:br>
            <a:r>
              <a:rPr lang="en"/>
              <a:t/>
            </a:r>
            <a:br>
              <a:rPr lang="en"/>
            </a:br>
            <a:endParaRPr lang="en"/>
          </a:p>
          <a:p>
            <a:pPr marL="457200" lvl="0" indent="0" rtl="0">
              <a:spcBef>
                <a:spcPts val="0"/>
              </a:spcBef>
              <a:buNone/>
            </a:pPr>
            <a:endParaRPr/>
          </a:p>
          <a:p>
            <a:pPr marL="457200" lvl="0" indent="0" rt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50025" y="118725"/>
            <a:ext cx="8520600" cy="944100"/>
          </a:xfrm>
          <a:prstGeom prst="rect">
            <a:avLst/>
          </a:prstGeom>
        </p:spPr>
        <p:txBody>
          <a:bodyPr lIns="91425" tIns="91425" rIns="91425" bIns="91425" anchor="t" anchorCtr="0">
            <a:noAutofit/>
          </a:bodyPr>
          <a:lstStyle/>
          <a:p>
            <a:pPr lvl="0" algn="ctr" rtl="0">
              <a:spcBef>
                <a:spcPts val="0"/>
              </a:spcBef>
              <a:buNone/>
            </a:pPr>
            <a:r>
              <a:rPr lang="en"/>
              <a:t>PORTER’S DIAMOND OF NATIONAL COMPETITIVE ADVANTAGE FRAMEWORK</a:t>
            </a:r>
          </a:p>
        </p:txBody>
      </p:sp>
      <p:sp>
        <p:nvSpPr>
          <p:cNvPr id="111" name="Shape 111"/>
          <p:cNvSpPr txBox="1">
            <a:spLocks noGrp="1"/>
          </p:cNvSpPr>
          <p:nvPr>
            <p:ph type="body" idx="1"/>
          </p:nvPr>
        </p:nvSpPr>
        <p:spPr>
          <a:xfrm>
            <a:off x="311700" y="1360175"/>
            <a:ext cx="8520600" cy="33450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Different countries are known for certain strengths</a:t>
            </a:r>
          </a:p>
          <a:p>
            <a:pPr marL="457200" lvl="0" indent="-228600" rtl="0">
              <a:lnSpc>
                <a:spcPct val="150000"/>
              </a:lnSpc>
              <a:spcBef>
                <a:spcPts val="0"/>
              </a:spcBef>
            </a:pPr>
            <a:r>
              <a:rPr lang="en"/>
              <a:t>Example strength of Japan: Electronics</a:t>
            </a:r>
          </a:p>
          <a:p>
            <a:pPr marL="914400" lvl="1" indent="-228600" rtl="0">
              <a:lnSpc>
                <a:spcPct val="150000"/>
              </a:lnSpc>
              <a:spcBef>
                <a:spcPts val="0"/>
              </a:spcBef>
            </a:pPr>
            <a:r>
              <a:rPr lang="en"/>
              <a:t>Apple outsources various phone parts from Japan</a:t>
            </a:r>
          </a:p>
          <a:p>
            <a:pPr marL="457200" lvl="0" indent="-228600" rtl="0">
              <a:lnSpc>
                <a:spcPct val="150000"/>
              </a:lnSpc>
              <a:spcBef>
                <a:spcPts val="0"/>
              </a:spcBef>
            </a:pPr>
            <a:r>
              <a:rPr lang="en"/>
              <a:t>Developing competitive advantages depends on 4 main factors:</a:t>
            </a:r>
          </a:p>
          <a:p>
            <a:pPr marL="914400" lvl="0" indent="-228600" rtl="0">
              <a:spcBef>
                <a:spcPts val="0"/>
              </a:spcBef>
              <a:buAutoNum type="arabicPeriod"/>
            </a:pPr>
            <a:r>
              <a:rPr lang="en"/>
              <a:t>Demand Conditions</a:t>
            </a:r>
          </a:p>
          <a:p>
            <a:pPr marL="914400" lvl="0" indent="-228600" rtl="0">
              <a:spcBef>
                <a:spcPts val="0"/>
              </a:spcBef>
              <a:buAutoNum type="arabicPeriod"/>
            </a:pPr>
            <a:r>
              <a:rPr lang="en"/>
              <a:t>Factor Conditions</a:t>
            </a:r>
          </a:p>
          <a:p>
            <a:pPr marL="914400" lvl="0" indent="-228600" rtl="0">
              <a:spcBef>
                <a:spcPts val="0"/>
              </a:spcBef>
              <a:buAutoNum type="arabicPeriod"/>
            </a:pPr>
            <a:r>
              <a:rPr lang="en"/>
              <a:t>Related and Supporting Industries</a:t>
            </a:r>
          </a:p>
          <a:p>
            <a:pPr marL="914400" lvl="0" indent="-228600" rtl="0">
              <a:spcBef>
                <a:spcPts val="0"/>
              </a:spcBef>
              <a:buAutoNum type="arabicPeriod"/>
            </a:pPr>
            <a:r>
              <a:rPr lang="en"/>
              <a:t>Firm Strategy, Structure, and Rivalry</a:t>
            </a:r>
          </a:p>
          <a:p>
            <a:pPr lvl="0" rt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74075" y="49725"/>
            <a:ext cx="2194800" cy="1611000"/>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 sz="1800">
                <a:solidFill>
                  <a:schemeClr val="accent3"/>
                </a:solidFill>
              </a:rPr>
              <a:t>Figure 7.1</a:t>
            </a:r>
          </a:p>
          <a:p>
            <a:pPr lvl="0" algn="ctr" rtl="0">
              <a:lnSpc>
                <a:spcPct val="115000"/>
              </a:lnSpc>
              <a:spcBef>
                <a:spcPts val="0"/>
              </a:spcBef>
              <a:spcAft>
                <a:spcPts val="1600"/>
              </a:spcAft>
              <a:buNone/>
            </a:pPr>
            <a:r>
              <a:rPr lang="en" sz="1800"/>
              <a:t> The Diamond of National Advantage Diagram</a:t>
            </a:r>
          </a:p>
        </p:txBody>
      </p:sp>
      <p:pic>
        <p:nvPicPr>
          <p:cNvPr id="117" name="Shape 117"/>
          <p:cNvPicPr preferRelativeResize="0"/>
          <p:nvPr/>
        </p:nvPicPr>
        <p:blipFill>
          <a:blip r:embed="rId3">
            <a:alphaModFix/>
          </a:blip>
          <a:stretch>
            <a:fillRect/>
          </a:stretch>
        </p:blipFill>
        <p:spPr>
          <a:xfrm>
            <a:off x="2268875" y="49725"/>
            <a:ext cx="4527674" cy="4822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189025"/>
            <a:ext cx="8520600" cy="948900"/>
          </a:xfrm>
          <a:prstGeom prst="rect">
            <a:avLst/>
          </a:prstGeom>
        </p:spPr>
        <p:txBody>
          <a:bodyPr lIns="91425" tIns="91425" rIns="91425" bIns="91425" anchor="t" anchorCtr="0">
            <a:noAutofit/>
          </a:bodyPr>
          <a:lstStyle/>
          <a:p>
            <a:pPr lvl="0" algn="ctr">
              <a:spcBef>
                <a:spcPts val="0"/>
              </a:spcBef>
              <a:buNone/>
            </a:pPr>
            <a:r>
              <a:rPr lang="en"/>
              <a:t>LOCATION-BASED VALUE CHAIN ADVANTAGES FOR CERTAIN COUNTRIES</a:t>
            </a:r>
            <a:br>
              <a:rPr lang="en"/>
            </a:br>
            <a:endParaRPr lang="en"/>
          </a:p>
        </p:txBody>
      </p:sp>
      <p:sp>
        <p:nvSpPr>
          <p:cNvPr id="123" name="Shape 123"/>
          <p:cNvSpPr txBox="1">
            <a:spLocks noGrp="1"/>
          </p:cNvSpPr>
          <p:nvPr>
            <p:ph type="body" idx="1"/>
          </p:nvPr>
        </p:nvSpPr>
        <p:spPr>
          <a:xfrm>
            <a:off x="311700" y="1286825"/>
            <a:ext cx="8520600" cy="36267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Value chain activities in different countries provide varying advantages</a:t>
            </a:r>
          </a:p>
          <a:p>
            <a:pPr marL="457200" lvl="0" indent="-228600" rtl="0">
              <a:lnSpc>
                <a:spcPct val="115000"/>
              </a:lnSpc>
              <a:spcBef>
                <a:spcPts val="0"/>
              </a:spcBef>
            </a:pPr>
            <a:r>
              <a:rPr lang="en"/>
              <a:t>The following differences can greatly impact manufacturing costs:</a:t>
            </a:r>
          </a:p>
          <a:p>
            <a:pPr marL="914400" lvl="1" indent="-228600" rtl="0">
              <a:lnSpc>
                <a:spcPct val="115000"/>
              </a:lnSpc>
              <a:spcBef>
                <a:spcPts val="0"/>
              </a:spcBef>
            </a:pPr>
            <a:r>
              <a:rPr lang="en"/>
              <a:t>Wage rates</a:t>
            </a:r>
          </a:p>
          <a:p>
            <a:pPr marL="914400" lvl="1" indent="-228600" rtl="0">
              <a:lnSpc>
                <a:spcPct val="115000"/>
              </a:lnSpc>
              <a:spcBef>
                <a:spcPts val="0"/>
              </a:spcBef>
            </a:pPr>
            <a:r>
              <a:rPr lang="en"/>
              <a:t>Energy Costs</a:t>
            </a:r>
          </a:p>
          <a:p>
            <a:pPr marL="914400" lvl="1" indent="-228600" rtl="0">
              <a:lnSpc>
                <a:spcPct val="115000"/>
              </a:lnSpc>
              <a:spcBef>
                <a:spcPts val="0"/>
              </a:spcBef>
            </a:pPr>
            <a:r>
              <a:rPr lang="en"/>
              <a:t>Government regulations</a:t>
            </a:r>
          </a:p>
          <a:p>
            <a:pPr marL="457200" lvl="0" indent="-228600" rtl="0">
              <a:lnSpc>
                <a:spcPct val="115000"/>
              </a:lnSpc>
              <a:spcBef>
                <a:spcPts val="0"/>
              </a:spcBef>
            </a:pPr>
            <a:r>
              <a:rPr lang="en"/>
              <a:t>Hourly wage average difference by country:</a:t>
            </a:r>
          </a:p>
          <a:p>
            <a:pPr marL="914400" lvl="1" indent="-228600" rtl="0">
              <a:lnSpc>
                <a:spcPct val="115000"/>
              </a:lnSpc>
              <a:spcBef>
                <a:spcPts val="0"/>
              </a:spcBef>
            </a:pPr>
            <a:r>
              <a:rPr lang="en"/>
              <a:t>China: $1.36</a:t>
            </a:r>
          </a:p>
          <a:p>
            <a:pPr marL="914400" lvl="1" indent="-228600" rtl="0">
              <a:lnSpc>
                <a:spcPct val="115000"/>
              </a:lnSpc>
              <a:spcBef>
                <a:spcPts val="0"/>
              </a:spcBef>
            </a:pPr>
            <a:r>
              <a:rPr lang="en"/>
              <a:t>Mexico: $5.48</a:t>
            </a:r>
          </a:p>
          <a:p>
            <a:pPr marL="914400" lvl="1" indent="-228600" rtl="0">
              <a:lnSpc>
                <a:spcPct val="115000"/>
              </a:lnSpc>
              <a:spcBef>
                <a:spcPts val="0"/>
              </a:spcBef>
            </a:pPr>
            <a:r>
              <a:rPr lang="en"/>
              <a:t>Portugal: $11.95</a:t>
            </a:r>
          </a:p>
          <a:p>
            <a:pPr marL="914400" lvl="1" indent="-228600" rtl="0">
              <a:lnSpc>
                <a:spcPct val="115000"/>
              </a:lnSpc>
              <a:spcBef>
                <a:spcPts val="0"/>
              </a:spcBef>
            </a:pPr>
            <a:r>
              <a:rPr lang="en"/>
              <a:t>U.S.: $33.53</a:t>
            </a:r>
          </a:p>
        </p:txBody>
      </p:sp>
      <p:pic>
        <p:nvPicPr>
          <p:cNvPr id="124" name="Shape 124" descr="globe.png"/>
          <p:cNvPicPr preferRelativeResize="0"/>
          <p:nvPr/>
        </p:nvPicPr>
        <p:blipFill>
          <a:blip r:embed="rId3">
            <a:alphaModFix/>
          </a:blip>
          <a:stretch>
            <a:fillRect/>
          </a:stretch>
        </p:blipFill>
        <p:spPr>
          <a:xfrm>
            <a:off x="3867250" y="3418874"/>
            <a:ext cx="1181174" cy="1176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6650" y="136325"/>
            <a:ext cx="8990700" cy="948900"/>
          </a:xfrm>
          <a:prstGeom prst="rect">
            <a:avLst/>
          </a:prstGeom>
        </p:spPr>
        <p:txBody>
          <a:bodyPr lIns="91425" tIns="91425" rIns="91425" bIns="91425" anchor="t" anchorCtr="0">
            <a:noAutofit/>
          </a:bodyPr>
          <a:lstStyle/>
          <a:p>
            <a:pPr lvl="0" algn="ctr" rtl="0">
              <a:spcBef>
                <a:spcPts val="0"/>
              </a:spcBef>
              <a:buNone/>
            </a:pPr>
            <a:r>
              <a:rPr lang="en" sz="2600"/>
              <a:t>APPLE’S VALUE CHAIN INCLUDES DIFFERENT COUNTRIES</a:t>
            </a:r>
            <a:r>
              <a:rPr lang="en"/>
              <a:t/>
            </a:r>
            <a:br>
              <a:rPr lang="en"/>
            </a:br>
            <a:endParaRPr lang="en"/>
          </a:p>
        </p:txBody>
      </p:sp>
      <p:sp>
        <p:nvSpPr>
          <p:cNvPr id="130" name="Shape 130"/>
          <p:cNvSpPr txBox="1">
            <a:spLocks noGrp="1"/>
          </p:cNvSpPr>
          <p:nvPr>
            <p:ph type="body" idx="1"/>
          </p:nvPr>
        </p:nvSpPr>
        <p:spPr>
          <a:xfrm>
            <a:off x="311700" y="686050"/>
            <a:ext cx="8520600" cy="21771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Apple utilizes value chain advantages from many countries</a:t>
            </a:r>
          </a:p>
          <a:p>
            <a:pPr marL="457200" lvl="0" indent="-228600" rtl="0">
              <a:lnSpc>
                <a:spcPct val="150000"/>
              </a:lnSpc>
              <a:spcBef>
                <a:spcPts val="0"/>
              </a:spcBef>
            </a:pPr>
            <a:r>
              <a:rPr lang="en"/>
              <a:t>The following iPhone 6 parts are made in these different countries:</a:t>
            </a:r>
          </a:p>
          <a:p>
            <a:pPr marL="914400" lvl="1" indent="-228600" rtl="0">
              <a:lnSpc>
                <a:spcPct val="150000"/>
              </a:lnSpc>
              <a:spcBef>
                <a:spcPts val="0"/>
              </a:spcBef>
            </a:pPr>
            <a:r>
              <a:rPr lang="en"/>
              <a:t>Batteries: made in </a:t>
            </a:r>
            <a:r>
              <a:rPr lang="en" b="1"/>
              <a:t>South Korea</a:t>
            </a:r>
          </a:p>
          <a:p>
            <a:pPr marL="914400" lvl="1" indent="-228600" rtl="0">
              <a:lnSpc>
                <a:spcPct val="150000"/>
              </a:lnSpc>
              <a:spcBef>
                <a:spcPts val="0"/>
              </a:spcBef>
            </a:pPr>
            <a:r>
              <a:rPr lang="en"/>
              <a:t>Fingerprint sensors: made in </a:t>
            </a:r>
            <a:r>
              <a:rPr lang="en" b="1"/>
              <a:t>Taiwan</a:t>
            </a:r>
          </a:p>
          <a:p>
            <a:pPr marL="914400" lvl="1" indent="-228600" rtl="0">
              <a:lnSpc>
                <a:spcPct val="150000"/>
              </a:lnSpc>
              <a:spcBef>
                <a:spcPts val="0"/>
              </a:spcBef>
            </a:pPr>
            <a:r>
              <a:rPr lang="en"/>
              <a:t>Flash memory: made in </a:t>
            </a:r>
            <a:r>
              <a:rPr lang="en" b="1"/>
              <a:t>Japan</a:t>
            </a:r>
          </a:p>
          <a:p>
            <a:pPr marL="914400" lvl="1" indent="-228600" rtl="0">
              <a:lnSpc>
                <a:spcPct val="150000"/>
              </a:lnSpc>
              <a:spcBef>
                <a:spcPts val="0"/>
              </a:spcBef>
            </a:pPr>
            <a:r>
              <a:rPr lang="en"/>
              <a:t>Main chassis assembly: made in </a:t>
            </a:r>
            <a:r>
              <a:rPr lang="en" b="1"/>
              <a:t>China</a:t>
            </a:r>
            <a:br>
              <a:rPr lang="en" b="1"/>
            </a:br>
            <a:endParaRPr lang="en" b="1"/>
          </a:p>
          <a:p>
            <a:pPr lvl="0" rtl="0">
              <a:lnSpc>
                <a:spcPct val="150000"/>
              </a:lnSpc>
              <a:spcBef>
                <a:spcPts val="0"/>
              </a:spcBef>
              <a:buNone/>
            </a:pPr>
            <a:endParaRPr/>
          </a:p>
          <a:p>
            <a:pPr marR="0" lvl="0" algn="l" rtl="0">
              <a:lnSpc>
                <a:spcPct val="115000"/>
              </a:lnSpc>
              <a:spcBef>
                <a:spcPts val="0"/>
              </a:spcBef>
              <a:spcAft>
                <a:spcPts val="1600"/>
              </a:spcAft>
              <a:buNone/>
            </a:pPr>
            <a:endParaRPr/>
          </a:p>
        </p:txBody>
      </p:sp>
      <p:pic>
        <p:nvPicPr>
          <p:cNvPr id="131" name="Shape 131" descr="iphone6 parts.png"/>
          <p:cNvPicPr preferRelativeResize="0"/>
          <p:nvPr/>
        </p:nvPicPr>
        <p:blipFill>
          <a:blip r:embed="rId3">
            <a:alphaModFix/>
          </a:blip>
          <a:stretch>
            <a:fillRect/>
          </a:stretch>
        </p:blipFill>
        <p:spPr>
          <a:xfrm>
            <a:off x="4747689" y="1585429"/>
            <a:ext cx="4406850" cy="33051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153275"/>
            <a:ext cx="8520600" cy="959100"/>
          </a:xfrm>
          <a:prstGeom prst="rect">
            <a:avLst/>
          </a:prstGeom>
        </p:spPr>
        <p:txBody>
          <a:bodyPr lIns="91425" tIns="91425" rIns="91425" bIns="91425" anchor="t" anchorCtr="0">
            <a:noAutofit/>
          </a:bodyPr>
          <a:lstStyle/>
          <a:p>
            <a:pPr lvl="0" algn="ctr">
              <a:spcBef>
                <a:spcPts val="0"/>
              </a:spcBef>
              <a:buNone/>
            </a:pPr>
            <a:r>
              <a:rPr lang="en"/>
              <a:t>VARIANCES IN GOVERNMENT POLICIES, ECONOMIC CONDITIONS, AND TAX RATES</a:t>
            </a:r>
          </a:p>
          <a:p>
            <a:pPr lvl="0">
              <a:spcBef>
                <a:spcPts val="0"/>
              </a:spcBef>
              <a:buNone/>
            </a:pPr>
            <a:endParaRPr/>
          </a:p>
        </p:txBody>
      </p:sp>
      <p:sp>
        <p:nvSpPr>
          <p:cNvPr id="137" name="Shape 137"/>
          <p:cNvSpPr txBox="1">
            <a:spLocks noGrp="1"/>
          </p:cNvSpPr>
          <p:nvPr>
            <p:ph type="body" idx="1"/>
          </p:nvPr>
        </p:nvSpPr>
        <p:spPr>
          <a:xfrm>
            <a:off x="311700" y="1425775"/>
            <a:ext cx="8520600" cy="33339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Government policies and economic conditions can affect foreign businesses negatively or positively</a:t>
            </a:r>
          </a:p>
          <a:p>
            <a:pPr marL="457200" lvl="0" indent="-228600" rtl="0">
              <a:lnSpc>
                <a:spcPct val="150000"/>
              </a:lnSpc>
              <a:spcBef>
                <a:spcPts val="0"/>
              </a:spcBef>
            </a:pPr>
            <a:r>
              <a:rPr lang="en"/>
              <a:t>Political risks: instability or weakness in governments</a:t>
            </a:r>
          </a:p>
          <a:p>
            <a:pPr marL="457200" lvl="0" indent="-228600" rtl="0">
              <a:lnSpc>
                <a:spcPct val="150000"/>
              </a:lnSpc>
              <a:spcBef>
                <a:spcPts val="0"/>
              </a:spcBef>
            </a:pPr>
            <a:r>
              <a:rPr lang="en"/>
              <a:t>Economics risks: instability of a country’s:</a:t>
            </a:r>
          </a:p>
          <a:p>
            <a:pPr marL="914400" lvl="1" indent="-228600" rtl="0">
              <a:spcBef>
                <a:spcPts val="0"/>
              </a:spcBef>
            </a:pPr>
            <a:r>
              <a:rPr lang="en"/>
              <a:t>Monetary system</a:t>
            </a:r>
          </a:p>
          <a:p>
            <a:pPr marL="914400" lvl="1" indent="-228600" rtl="0">
              <a:spcBef>
                <a:spcPts val="0"/>
              </a:spcBef>
            </a:pPr>
            <a:r>
              <a:rPr lang="en"/>
              <a:t>Regulatory policies</a:t>
            </a:r>
          </a:p>
          <a:p>
            <a:pPr marL="914400" lvl="1" indent="-228600" rtl="0">
              <a:spcBef>
                <a:spcPts val="0"/>
              </a:spcBef>
            </a:pPr>
            <a:r>
              <a:rPr lang="en"/>
              <a:t>Property rights protections</a:t>
            </a:r>
          </a:p>
          <a:p>
            <a:pPr marL="914400" lvl="1" indent="-228600">
              <a:spcBef>
                <a:spcPts val="0"/>
              </a:spcBef>
            </a:pPr>
            <a:r>
              <a:rPr lang="en"/>
              <a:t>Economic Policies</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1535</Words>
  <Application>Microsoft Macintosh PowerPoint</Application>
  <PresentationFormat>On-screen Show (16:9)</PresentationFormat>
  <Paragraphs>200</Paragraphs>
  <Slides>32</Slides>
  <Notes>32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Roboto</vt:lpstr>
      <vt:lpstr>geometric</vt:lpstr>
      <vt:lpstr>Chapter 7: Strategies for Competing in International Markets</vt:lpstr>
      <vt:lpstr>REASONS COMPANIES COMPETE IN INTERNATIONAL MARKETS</vt:lpstr>
      <vt:lpstr>COMPETING INTERNATIONALLY V. COMPETING GLOBALLY</vt:lpstr>
      <vt:lpstr>WHY COMPETING INTERNATIONALLY MAKES STRATEGY-MAKING MORE COMPLEX</vt:lpstr>
      <vt:lpstr>PORTER’S DIAMOND OF NATIONAL COMPETITIVE ADVANTAGE FRAMEWORK</vt:lpstr>
      <vt:lpstr>Figure 7.1  The Diamond of National Advantage Diagram</vt:lpstr>
      <vt:lpstr>LOCATION-BASED VALUE CHAIN ADVANTAGES FOR CERTAIN COUNTRIES </vt:lpstr>
      <vt:lpstr>APPLE’S VALUE CHAIN INCLUDES DIFFERENT COUNTRIES </vt:lpstr>
      <vt:lpstr>VARIANCES IN GOVERNMENT POLICIES, ECONOMIC CONDITIONS, AND TAX RATES </vt:lpstr>
      <vt:lpstr>VARIANCES IN GOVERNMENT POLICIES, ECONOMIC CONDITIONS, AND TAX RATES </vt:lpstr>
      <vt:lpstr>EXCHANGE RATE SHIFT RISKS </vt:lpstr>
      <vt:lpstr>DIFFERENCES IN DEMOGRAPHICS, CULTURES, AND MARKET CONDITIONS </vt:lpstr>
      <vt:lpstr>THE 5 STRATEGIC OPTIONS FOR ENTERING FOREIGN MARKETS</vt:lpstr>
      <vt:lpstr>Export Strategies</vt:lpstr>
      <vt:lpstr>Licensing/Franchising Strategies</vt:lpstr>
      <vt:lpstr>Foreign Subsidiary Strategies</vt:lpstr>
      <vt:lpstr>Alliance &amp; Joint Venture Strategies</vt:lpstr>
      <vt:lpstr>Apple’s alliance with SAP</vt:lpstr>
      <vt:lpstr>THE 3 MAIN STRATEGIC APPROACHES FOR COMPETING INTERNATIONALLY</vt:lpstr>
      <vt:lpstr>Multidomestic Strategy </vt:lpstr>
      <vt:lpstr>Multidomestic Strategy </vt:lpstr>
      <vt:lpstr>Global Strategy </vt:lpstr>
      <vt:lpstr>Global Strategy </vt:lpstr>
      <vt:lpstr>Transnational Strategy </vt:lpstr>
      <vt:lpstr>Transnational Strategy </vt:lpstr>
      <vt:lpstr>The Quest for Competitive Advantage in the International Arena </vt:lpstr>
      <vt:lpstr>Location to Build Competitive Advantage</vt:lpstr>
      <vt:lpstr>Few Locations vs. Many Locations </vt:lpstr>
      <vt:lpstr>Few Locations vs. Many Locations </vt:lpstr>
      <vt:lpstr>Sharing and Transferring Resources and Capabilities to Build Competitive Advantage</vt:lpstr>
      <vt:lpstr>UNIQUE CHARACTERISTICS OF COMPETING IN FOREIGN MARKETS</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Strategies for Competing in International Markets</dc:title>
  <cp:lastModifiedBy>Blake Webster</cp:lastModifiedBy>
  <cp:revision>1</cp:revision>
  <dcterms:modified xsi:type="dcterms:W3CDTF">2016-10-10T12:44:16Z</dcterms:modified>
</cp:coreProperties>
</file>