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Roboto-regular.fntdata"/><Relationship Id="rId21" Type="http://schemas.openxmlformats.org/officeDocument/2006/relationships/slide" Target="slides/slide17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684974"/>
            <a:ext cx="8222100" cy="192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Chapter 8: Corporate Strategy</a:t>
            </a:r>
          </a:p>
          <a:p>
            <a:pPr lvl="0">
              <a:spcBef>
                <a:spcPts val="0"/>
              </a:spcBef>
              <a:buNone/>
            </a:pPr>
            <a:r>
              <a:rPr i="1" lang="en" sz="3600"/>
              <a:t>Diversification and the Multibusiness Company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100" y="3287848"/>
            <a:ext cx="8222100" cy="66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Kerwin, Brent, Justin, Jake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Evaluating the Strategy of a Diversified Company 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procedure for evaluating a diversified company’s strengths and weaknesses and what actions to take to improve company performance involves six steps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Assessing the attractiveness of the industries the company has diversified into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Assessing the competitive strength of the company’s business units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Determining the competitive value of strategic fit in diversified companies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Checking for resource fit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Ranking business units and assigning a priority for resource allocation</a:t>
            </a:r>
          </a:p>
          <a:p>
            <a:pPr indent="-228600" lvl="0" marL="457200">
              <a:spcBef>
                <a:spcPts val="0"/>
              </a:spcBef>
              <a:buAutoNum type="arabicPeriod"/>
            </a:pPr>
            <a:r>
              <a:rPr lang="en"/>
              <a:t>Crafting new strategic moves to improve overall corporate performance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#1: Evaluating Industry Attractiveness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229875"/>
            <a:ext cx="39888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pic>
        <p:nvPicPr>
          <p:cNvPr descr="Table 8.1.jpg"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0900" y="1017800"/>
            <a:ext cx="4768800" cy="35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Step #2: Evaluating Business-Unit Competitive Strength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229875"/>
            <a:ext cx="34020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Interpreting the Competitive Strength Scores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0-3.2: weak competitive strength/market position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3.3-6.7: moderate competitive strength/market position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6.8-10: Strong competitive strength/market position </a:t>
            </a:r>
          </a:p>
        </p:txBody>
      </p:sp>
      <p:pic>
        <p:nvPicPr>
          <p:cNvPr descr="img97.jpg" id="156" name="Shape 1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20474" y="1175037"/>
            <a:ext cx="4091674" cy="339382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/>
        </p:nvSpPr>
        <p:spPr>
          <a:xfrm>
            <a:off x="6605450" y="4183100"/>
            <a:ext cx="61467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Nine-Cell Matrix Portraying Industry Attractiveness and Competitive Strength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251200"/>
            <a:ext cx="38928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Businesses in the top left corner have favorable strength and attractiveness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Businesses in the diagonal section have moderate strength and attractiveness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Businesses in the bottom right corner have low strength and attractiveness </a:t>
            </a:r>
          </a:p>
        </p:txBody>
      </p:sp>
      <p:pic>
        <p:nvPicPr>
          <p:cNvPr descr="slide_59.jpg"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7000" y="1068725"/>
            <a:ext cx="4695300" cy="352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Step #3: Determining the Competitive Value of Strategic Fit in Diversified Companies 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11700" y="1229875"/>
            <a:ext cx="39393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Assessing the degree of strategic fit across its business is central to evaluating a company’s related diversification strategy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The real test of a diversification strategy is what degree of competitive value can be generated from strategic fit </a:t>
            </a:r>
          </a:p>
        </p:txBody>
      </p:sp>
      <p:pic>
        <p:nvPicPr>
          <p:cNvPr descr="img100.jpg"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0999" y="1229874"/>
            <a:ext cx="4651775" cy="3021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 #4: Checking for Resource Fit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311700" y="1229875"/>
            <a:ext cx="8520600" cy="343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Financial Resource Fit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Exists when: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Businesses add to a company’s resource strengths, either financially or strategically.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A company has the resources to support the resource requirements of its businesses as a group without spreading itself too thin.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There are close matches between a company’s resources and industry key sucess factors. An important test of financial resource fit involves determining whether a company has cash cows and not too many cash hogs.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Nonfinancial Resource Fit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Does the firm have (or can it develop) the specific resources and capabilities needed to be successful in each of its businesses?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Are the firm’s resources being stretched too thinly by the resource                               requirements of one of more of its businesses?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Step #5: Ranking Business units and Assigning a Priority for Resource Allocation. 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Ranking Factors: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Sales Growth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Profit Growth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Contribution to company earning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Return on capital invested in the business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Cash flow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Guide resources to business units with the brightest profit and growth prospects and solid strategic and resource fit.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Step #6: Crafting New Strategic Moves to Improve Overall Corporate Performance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chapter 8 step 6.jpg"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Diversification Strategy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b="1" lang="en" sz="2200"/>
              <a:t>Picking new industry/Means of entry</a:t>
            </a:r>
          </a:p>
          <a:p>
            <a:pPr indent="-3683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b="1" lang="en" sz="2200"/>
              <a:t>Leveraging cross-business value chain relationships</a:t>
            </a:r>
          </a:p>
          <a:p>
            <a:pPr indent="-3683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b="1" lang="en" sz="2200"/>
              <a:t>Establish investment priorities/allocate corporate resources</a:t>
            </a:r>
          </a:p>
          <a:p>
            <a:pPr indent="-3683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b="1" lang="en" sz="2200"/>
              <a:t>Initiate actions to boost performance business collection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Tests of Corporate Advantage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413050"/>
            <a:ext cx="8520600" cy="315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b="1" lang="en" sz="2400"/>
              <a:t>The Industry attractiveness test</a:t>
            </a:r>
          </a:p>
          <a:p>
            <a:pPr indent="-381000" lvl="0" marL="457200" rtl="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b="1" lang="en" sz="2400"/>
              <a:t>The cost of entry test</a:t>
            </a:r>
          </a:p>
          <a:p>
            <a:pPr indent="-381000" lvl="0" marL="457200">
              <a:lnSpc>
                <a:spcPct val="200000"/>
              </a:lnSpc>
              <a:spcBef>
                <a:spcPts val="0"/>
              </a:spcBef>
              <a:buSzPct val="100000"/>
              <a:buAutoNum type="arabicPeriod"/>
            </a:pPr>
            <a:r>
              <a:rPr b="1" lang="en" sz="2400"/>
              <a:t>The better-off test</a:t>
            </a:r>
          </a:p>
        </p:txBody>
      </p:sp>
      <p:pic>
        <p:nvPicPr>
          <p:cNvPr descr="syn.jpg"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9800" y="1328274"/>
            <a:ext cx="3151125" cy="2303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Entering New Businesses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255175" y="1243475"/>
            <a:ext cx="8520600" cy="322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b="1" lang="en" sz="3000"/>
              <a:t>Acquisition</a:t>
            </a:r>
          </a:p>
          <a:p>
            <a:pPr indent="-419100" lvl="0" marL="4572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b="1" lang="en" sz="3000"/>
              <a:t>Internal Startup</a:t>
            </a:r>
          </a:p>
          <a:p>
            <a:pPr indent="-419100" lvl="0" marL="45720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b="1" lang="en" sz="3000"/>
              <a:t>Joint Ventures</a:t>
            </a:r>
          </a:p>
        </p:txBody>
      </p:sp>
      <p:pic>
        <p:nvPicPr>
          <p:cNvPr descr="download (1).jpg"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4900" y="1186950"/>
            <a:ext cx="4210875" cy="283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Diversifying Related vs Unrelated Businesses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2400"/>
              <a:t>Related: Strategic Fit across corresponding value chains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2400"/>
              <a:t>Unrelated: Dissimilar value chain and resource requirements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Related Business: Strategic Fit along Value Chain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Strategic Fit exists with Value Chain activities: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Supply Chain Activities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R&amp;D and Technology Activities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Manufacturing-Related Activities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Sales and Marketing Activities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Distribution-Related Activities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Customer Service Activities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216700"/>
            <a:ext cx="8520600" cy="110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Strategic Fit, Economies of Scope, Competitive Advantage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Related diversification is an attractive strategy because of the ability to convert the Cross Business Strategic Fit into a Competitive Advantage.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Economies of Scope (cost reductions from multiple business operations)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Stems from strategic fit along the value chain.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Resource sharing results in a greater potential for a diversified strategy to give a cost advantage over rivals.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Competitive Advantage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Sharing assets can help value chain activities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Business can contribute to efficiency and lower costs to competition.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Can provide a differentiation basis.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Diversifying Unrelated Business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Perform industry attractiveness, cost of entry, and better off tests.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Building shareholder value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Drawbacks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Demanding managerial requirements.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Limited competitive advantage potential.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Misguided reasons to pursue unrelated business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Risk reduction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Growth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Stability</a:t>
            </a:r>
          </a:p>
          <a:p>
            <a:pPr indent="-228600" lvl="1" marL="914400" rtl="0">
              <a:spcBef>
                <a:spcPts val="0"/>
              </a:spcBef>
              <a:buChar char="○"/>
            </a:pPr>
            <a:r>
              <a:rPr lang="en"/>
              <a:t>Managerial motives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Combination of Related-Unrelated Diversification Strategies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following are categories of diversified strategies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Dominant Business Enterprises: One core business accounts for 50%-80% of total revenue. A collection of small related-unrelated business accounts for the rest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Narrowly Diversified: comprised of 2-5 related/unrelated businesses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Broadly Diversified: a wide range collection of related, unrelated, or mixture of both businesses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Several unrelated groups of related businesses: when a number of multibusiness enterprises have diversified into unrelated areas, but have a collection of related business within each area.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