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14340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380" cy="4114794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183" y="685795"/>
            <a:ext cx="6096293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800" y="1428750"/>
            <a:ext cx="7543800" cy="19454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6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685800" y="3429000"/>
            <a:ext cx="6461759" cy="8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280"/>
              </a:spcBef>
              <a:buClr>
                <a:schemeClr val="accent5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22312" y="4114800"/>
            <a:ext cx="7659687" cy="8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22312" y="2889647"/>
            <a:ext cx="6135686" cy="122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152143"/>
            <a:ext cx="3657600" cy="3442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812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04139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2446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19380" algn="l" rtl="0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71120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7620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419600" y="1152143"/>
            <a:ext cx="3657600" cy="3442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81280" algn="l" rtl="0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04139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2446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19380" algn="l" rtl="0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78739" algn="l" rtl="0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71120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76200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3657600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2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3657600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91439" algn="l" rtl="0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83820" algn="l" rtl="0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4419600" y="1151334"/>
            <a:ext cx="3657600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2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4419600" y="1631156"/>
            <a:ext cx="3657600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91439" algn="l" rtl="0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83820" algn="l" rtl="0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8890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04801" y="4121658"/>
            <a:ext cx="7772400" cy="445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2200" b="1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04798" y="4572000"/>
            <a:ext cx="77724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304800" y="285750"/>
            <a:ext cx="7772400" cy="3707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01752" y="4121458"/>
            <a:ext cx="7772400" cy="445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2200" b="1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411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01752" y="4572000"/>
            <a:ext cx="7772400" cy="459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2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3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 rot="5400000">
            <a:off x="2466974" y="-809624"/>
            <a:ext cx="3600450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 rot="5400000">
            <a:off x="5311378" y="1524000"/>
            <a:ext cx="4388643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8458200" y="0"/>
            <a:ext cx="685799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8458200" y="4114800"/>
            <a:ext cx="685799" cy="514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8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685800" y="1107281"/>
            <a:ext cx="7543800" cy="1945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"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Blue Ocean Strategy: Chapter 5</a:t>
            </a:r>
            <a:br>
              <a:rPr lang="en"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"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"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"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Reach Beyond Existing Demand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subTitle" idx="1"/>
          </p:nvPr>
        </p:nvSpPr>
        <p:spPr>
          <a:xfrm>
            <a:off x="685800" y="3429000"/>
            <a:ext cx="6461759" cy="800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rPr>
              <a:t>Jamie Bowlin, Kristen Righter, 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" sz="2000" b="0" i="0" u="none" strike="noStrike" cap="non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rPr>
              <a:t>Kristine Kauneckas &amp; Chris Williams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Non-Customers 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can be transformed into customers and they are a huge source of possible demand. 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tiers: 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Tier Non-Customers</a:t>
            </a:r>
          </a:p>
          <a:p>
            <a:pPr marL="1005839" marR="0" lvl="2" indent="-231139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Soon to be 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Tier Non-Customers </a:t>
            </a:r>
          </a:p>
          <a:p>
            <a:pPr marL="1005839" marR="0" lvl="2" indent="-231139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Refusing 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Third Tier Non-Customers </a:t>
            </a:r>
          </a:p>
          <a:p>
            <a:pPr marL="1005839" marR="0" lvl="2" indent="-2311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Unexplored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First Tier Non-Customers 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Customers that are actively looking for a new opportunity.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Non-customers who are eagerly waiting to jump ship. 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people change banks? 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Fees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convenience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service 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services  </a:t>
            </a: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0080" marR="0" lvl="1" indent="-2336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400"/>
              </a:spcBef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 descr="Screen Shot 2016-10-05 at 1.31.27 PM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34434" r="-34433"/>
          <a:stretch/>
        </p:blipFill>
        <p:spPr>
          <a:xfrm>
            <a:off x="-834741" y="405538"/>
            <a:ext cx="9301717" cy="4395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Shape 162" descr="Screen Shot 2016-10-05 at 1.27.55 PM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9328" r="-9327"/>
          <a:stretch/>
        </p:blipFill>
        <p:spPr>
          <a:xfrm>
            <a:off x="258554" y="381000"/>
            <a:ext cx="8120271" cy="4502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346472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Second Tier NonCustomers </a:t>
            </a:r>
            <a:br>
              <a:rPr lang="en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lang="en" sz="4600" b="0" i="0" u="none" strike="noStrike" cap="non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either do not use or can not afford to use the current market offerings 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Ocean of untapped demand waiting to be released 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/>
              <a:t>Online banking </a:t>
            </a: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Third Tier </a:t>
            </a:r>
            <a:r>
              <a:rPr lang="en"/>
              <a:t>Noncustomers</a:t>
            </a:r>
            <a:r>
              <a:rPr lang="en"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furthest away from an </a:t>
            </a:r>
            <a:r>
              <a:rPr lang="en"/>
              <a:t>industry’s</a:t>
            </a: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existing customers. 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have not be targeted or thought of as potential customers. </a:t>
            </a:r>
          </a:p>
          <a:p>
            <a:pPr marL="3429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assumed that the needs and business opportunities belong to other markets.</a:t>
            </a: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200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200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1" name="Shape 181" descr="Stagecoach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00" y="205975"/>
            <a:ext cx="8077199" cy="574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" sz="3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The Biggest and Most Dangerous Catch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 should focus on the tier that has the biggest catch that your organization has the capability to act on. </a:t>
            </a: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Macintosh PowerPoint</Application>
  <PresentationFormat>On-screen Show (16:9)</PresentationFormat>
  <Paragraphs>33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Economica</vt:lpstr>
      <vt:lpstr>Open Sans</vt:lpstr>
      <vt:lpstr>luxe</vt:lpstr>
      <vt:lpstr>Adjacency</vt:lpstr>
      <vt:lpstr>Blue Ocean Strategy: Chapter 5  Reach Beyond Existing Demand</vt:lpstr>
      <vt:lpstr>Non-Customers </vt:lpstr>
      <vt:lpstr>First Tier Non-Customers </vt:lpstr>
      <vt:lpstr>PowerPoint Presentation</vt:lpstr>
      <vt:lpstr>PowerPoint Presentation</vt:lpstr>
      <vt:lpstr>Second Tier NonCustomers  </vt:lpstr>
      <vt:lpstr>Third Tier Noncustomers </vt:lpstr>
      <vt:lpstr>PowerPoint Presentation</vt:lpstr>
      <vt:lpstr>The Biggest and Most Dangerous Catch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Ocean Strategy: Chapter 5  Reach Beyond Existing Demand</dc:title>
  <cp:lastModifiedBy>Kristen Righter</cp:lastModifiedBy>
  <cp:revision>1</cp:revision>
  <dcterms:modified xsi:type="dcterms:W3CDTF">2016-10-07T03:10:43Z</dcterms:modified>
</cp:coreProperties>
</file>