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Average" panose="020B060402020202020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Oswald" panose="020B060402020202020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1F7084-0463-4A3B-A03C-7C8BE7277E3F}">
  <a:tblStyle styleId="{7F1F7084-0463-4A3B-A03C-7C8BE7277E3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29304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381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5709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7078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887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4168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9759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3692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8486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87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5116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09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6561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079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185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567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468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171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09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392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317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297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27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8256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748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9682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5839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924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1208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1401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87202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626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87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69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29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5281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808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103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orld.com/article/2574229/it-outsourcing/bank-of-america-creates-indian-outsourcing-subsidiary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685800" y="534574"/>
            <a:ext cx="7772400" cy="193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4: Evaluating a </a:t>
            </a:r>
            <a:r>
              <a:rPr lang="en" sz="3959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Company’s </a:t>
            </a:r>
            <a:r>
              <a:rPr lang="en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Resources, Capabilities, and Competitiveness 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1371600" y="3137095"/>
            <a:ext cx="6400800" cy="7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" sz="3200" b="0" u="none" strike="noStrike" cap="non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TEAM 5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1100" b="0" u="none" strike="noStrike" cap="none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" sz="3200" b="0" u="none" strike="noStrike" cap="non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Jamie Bowlin, Christopher Williams, Kristine Kauneckas, &amp;  Kristen Righter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Strengths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06322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Competence- an activity that a company has learned to perform with proficiency, i.e. a capability</a:t>
            </a:r>
          </a:p>
          <a:p>
            <a:pPr marL="3429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Competence- is an activity that a company performs proficiently and that is also central to its strategy and competitive success</a:t>
            </a:r>
          </a:p>
          <a:p>
            <a:pPr marL="342900" marR="0" lvl="0" indent="-2921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Distinctive Competence- is a competitively important activity that a company performs better than its rivals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of America: </a:t>
            </a:r>
            <a:r>
              <a:rPr lang="en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Recognition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Banking Network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Broad Product and Service Portfolio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Weakness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shortcoming that constitutes competitive liability</a:t>
            </a: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relate to:</a:t>
            </a:r>
          </a:p>
          <a:p>
            <a:pPr marL="1314450" marR="0" lvl="2" indent="-4762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Inferior or unproven skills, expertise, or intellectual capital in competitively important areas of the business</a:t>
            </a:r>
          </a:p>
          <a:p>
            <a:pPr marL="1314450" marR="0" lvl="2" indent="-4762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Deficiencies in competitively important physical, organizational, or intangible assets</a:t>
            </a:r>
          </a:p>
          <a:p>
            <a:pPr marL="1314450" marR="0" lvl="2" indent="-47625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Missing or competitive inferior capabilities in key areas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of America: </a:t>
            </a:r>
            <a:r>
              <a:rPr lang="en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 top-line Performance</a:t>
            </a:r>
          </a:p>
          <a:p>
            <a:pPr marL="0" marR="0" lvl="1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Overdependence on the U.S.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Opportunities 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company is well advised to pass on a particular market opportunity unless it has or can acquire resources and capabilities needed to capture it.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of America: </a:t>
            </a:r>
            <a:r>
              <a:rPr lang="en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Outlook for Cards and Payments Industry in the U.S.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Growing U.S. Economy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Booming U.S. Market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Threats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Threats to a </a:t>
            </a:r>
            <a:r>
              <a:rPr lang="en"/>
              <a:t>company's</a:t>
            </a: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profitability and competitive well-being.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stem from technologies, cheaper options, foreign competitors, new regulations, ect.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of America: </a:t>
            </a:r>
            <a:r>
              <a:rPr lang="en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Fluctuations in Interest Rates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in Compliance Costs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 Rules and Regulations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SWOT Analysis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Simply making the four lists is not enough, draw conclusions and improve strategies either heighten your competencies or </a:t>
            </a:r>
            <a:r>
              <a:rPr lang="en"/>
              <a:t>fix</a:t>
            </a: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shortcomings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Are the company’s cost structure and customer value proposition competitive?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311708" y="27236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b="0" i="0" u="none" strike="noStrike" cap="none">
                <a:solidFill>
                  <a:schemeClr val="dk1"/>
                </a:solidFill>
              </a:rPr>
              <a:t>How well is the company’s present strategy working?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29410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Value Chain 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86680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200" dirty="0"/>
              <a:t>Primary activities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200" dirty="0"/>
              <a:t>Supply chain management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200" dirty="0"/>
              <a:t>Operations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200" dirty="0"/>
              <a:t>Distribution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200" dirty="0"/>
              <a:t>Sales and marketing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200" dirty="0"/>
              <a:t>Service 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200" dirty="0"/>
              <a:t>Support activities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200" dirty="0"/>
              <a:t>Product R&amp;D, technology, and systems development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200" dirty="0"/>
              <a:t>HR management  </a:t>
            </a:r>
          </a:p>
          <a:p>
            <a:pPr marL="914400" lvl="1" indent="-228600">
              <a:spcBef>
                <a:spcPts val="0"/>
              </a:spcBef>
            </a:pPr>
            <a:r>
              <a:rPr lang="en" sz="1200" dirty="0"/>
              <a:t> General administration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Representative Company Value Chain 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713" y="1060491"/>
            <a:ext cx="8570574" cy="368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Comparing Value Chains of Rival Companies 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Purpose of value chain is comparison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How each segment is done changes costs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Supply chain of supplier and distributer can affect efficiency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Internal cost structure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Activity-based costing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Representative Value Chain System 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77" y="1108287"/>
            <a:ext cx="8972649" cy="350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Value Chains of Suppliers and Distributors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Distribution partners value chain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Their costs and your price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Sales volume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Benchmarking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Remedies for Cost and Value Disadvantages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Main areas for improving efficiency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Internal activities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Supplier value chain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Forward channel 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Encuring people to bank with Bank of America </a:t>
            </a:r>
          </a:p>
          <a:p>
            <a:pPr marL="1371600" lvl="2" indent="-228600">
              <a:spcBef>
                <a:spcPts val="0"/>
              </a:spcBef>
            </a:pPr>
            <a:r>
              <a:rPr lang="en"/>
              <a:t>http://about.bankofamerica.com/en-us/our-story/supplier-relations.html#fbid=HQsEDmMNSF9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Improving Internal Value Chain Activities 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Best practices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Revamp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Outsource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http://www.computerworld.com/article/2574229/it-outsourcing/bank-of-america-creates-indian-outsourcing-subsidiary.html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Back office-office operations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Go around high costs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Redesign product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Improving Effectiveness of Value Proposition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Best practices through company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Good customer service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Reallocate resources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Marketing 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649" y="940100"/>
            <a:ext cx="2867000" cy="4248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Improving and Enhancing Forward Channel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Improving value chain forward channel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Reduce markup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Win-win situation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Cheaper distribution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Enhancing differentiation through forward channel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200" dirty="0"/>
              <a:t>Cooperative advertisement 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 sz="1200" dirty="0"/>
              <a:t>Reward points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200" dirty="0"/>
              <a:t>Exclusive agreements </a:t>
            </a:r>
          </a:p>
          <a:p>
            <a:pPr marL="914400" lvl="1" indent="-228600">
              <a:spcBef>
                <a:spcPts val="0"/>
              </a:spcBef>
            </a:pPr>
            <a:r>
              <a:rPr lang="en" sz="1200" dirty="0"/>
              <a:t>standards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1650" y="1152475"/>
            <a:ext cx="23241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Competitive Advantage 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Value creating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Increase efficiency and decrease costs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Basis for differentiation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How activities relate to resource and capabilities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Competitive advantage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Value creating activity = action 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Rare and valuable resources and capabilities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Indicators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Whether the company is achieving its stated financial and strategic objectives.</a:t>
            </a: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Whether its financial performance is above the industry average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Whether it is gaining customers and increasing its market share.</a:t>
            </a: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Translating Company Performance of Value Chain Activities into Competitive Advantage 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11700" y="1372325"/>
            <a:ext cx="8520600" cy="319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Beat rivals by getting more customer value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Improve quality  → Competencies Emerge → Increase in core competence → Distinctive competence → Gain competitive advantage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Beat rivals with more efficient value chain activities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Cost effective activities  → Cost is driven down → More efficient → Distinctive competence → Gain competitive advantage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ctrTitle"/>
          </p:nvPr>
        </p:nvSpPr>
        <p:spPr>
          <a:xfrm>
            <a:off x="311708" y="6134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b="0" i="0" u="none" strike="noStrike" cap="none">
                <a:solidFill>
                  <a:schemeClr val="dk1"/>
                </a:solidFill>
              </a:rPr>
              <a:t>Is the company competitively stronger or weaker than key rivals?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Competitive Strength Assessment</a:t>
            </a:r>
            <a:br>
              <a:rPr lang="en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industry’s key success factors and other important measures of competitive strengths and weaknesses.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Competitive Strength Assessment</a:t>
            </a:r>
            <a:br>
              <a:rPr lang="en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weights to each of the measures based on their perceived importance.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Competitive Strength Assessment</a:t>
            </a:r>
            <a:br>
              <a:rPr lang="en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 the weighted strength ratings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a 1-10 scale, score each competitor on each strength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Multiply the assigned rating by the assigned weight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Competitive Strength Assessment</a:t>
            </a:r>
            <a:br>
              <a:rPr lang="en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 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 the weighted strength ratings for each factor to get an overall measure of each company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Competitive Strength Assessment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5 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individual strengths and overall measures to develop strategies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of America </a:t>
            </a:r>
            <a:br>
              <a:rPr lang="en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Competitive Strength </a:t>
            </a:r>
            <a:r>
              <a:rPr lang="en" sz="3959"/>
              <a:t>Assessment </a:t>
            </a:r>
            <a:r>
              <a:rPr lang="en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graphicFrame>
        <p:nvGraphicFramePr>
          <p:cNvPr id="281" name="Shape 281"/>
          <p:cNvGraphicFramePr/>
          <p:nvPr/>
        </p:nvGraphicFramePr>
        <p:xfrm>
          <a:off x="424275" y="1296084"/>
          <a:ext cx="8295425" cy="3672200"/>
        </p:xfrm>
        <a:graphic>
          <a:graphicData uri="http://schemas.openxmlformats.org/drawingml/2006/table">
            <a:tbl>
              <a:tblPr firstRow="1" bandRow="1">
                <a:noFill/>
                <a:tableStyleId>{7F1F7084-0463-4A3B-A03C-7C8BE7277E3F}</a:tableStyleId>
              </a:tblPr>
              <a:tblGrid>
                <a:gridCol w="3050300"/>
                <a:gridCol w="1406850"/>
                <a:gridCol w="1742100"/>
                <a:gridCol w="2096175"/>
              </a:tblGrid>
              <a:tr h="80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>
                          <a:solidFill>
                            <a:srgbClr val="000000"/>
                          </a:solidFill>
                        </a:rPr>
                        <a:t>Key Success Factors 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</a:rPr>
                        <a:t>Importance Weight 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</a:rPr>
                        <a:t>Strength Rating 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</a:rPr>
                        <a:t>Weighted Score 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</a:tr>
              <a:tr h="47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Customer Service Capabilities 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0.25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2.0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7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Reputation/Image 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0.15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1.05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7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Technological Skills 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0.10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0.6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7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Financial Resources 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0.4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3.2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7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Quality/Product Performance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0.10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</a:rPr>
                        <a:t>0.7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7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 b="1">
                          <a:solidFill>
                            <a:srgbClr val="000000"/>
                          </a:solidFill>
                        </a:rPr>
                        <a:t>1.0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 b="1">
                          <a:solidFill>
                            <a:srgbClr val="000000"/>
                          </a:solidFill>
                        </a:rPr>
                        <a:t>7.55</a:t>
                      </a: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Financial Indicators 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Gross profit margin</a:t>
            </a: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 profit margin</a:t>
            </a: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cash flows</a:t>
            </a:r>
          </a:p>
          <a:p>
            <a:pPr marL="457200" marR="0" lvl="1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27.7 Billion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228600" y="94975"/>
            <a:ext cx="8686800" cy="301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9" b="0" i="0" u="none" strike="noStrike" cap="none">
                <a:solidFill>
                  <a:schemeClr val="dk1"/>
                </a:solidFill>
              </a:rPr>
              <a:t>What are the company’s most important resources and capabilities, and will they give the company a lasting competitive advantage over rival companies?</a:t>
            </a:r>
            <a:br>
              <a:rPr lang="en" sz="3959" b="0" i="0" u="none" strike="noStrike" cap="none">
                <a:solidFill>
                  <a:schemeClr val="dk1"/>
                </a:solidFill>
              </a:rPr>
            </a:br>
            <a:endParaRPr lang="en" sz="3959" b="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the Company’s Resources and Capabilities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989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Resource-a competitive asset that is owned or controlled by a company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33333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Capability- capacity of a firm to perform some internal activity competently</a:t>
            </a: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VRIN Test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resource or capability Valuable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resource or capability Rare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resource or capability Inimitable</a:t>
            </a:r>
          </a:p>
          <a:p>
            <a:pPr marL="514350" marR="0" lvl="0" indent="-51435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resource or capability Non-substitutable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685800" y="307749"/>
            <a:ext cx="7772400" cy="20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9" b="0" i="0" u="none" strike="noStrike" cap="none">
                <a:solidFill>
                  <a:schemeClr val="dk1"/>
                </a:solidFill>
              </a:rPr>
              <a:t>What are the company’s strengths and weakness in relation to the market opportunities and external threats?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SWOT</a:t>
            </a: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Analysis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</a:t>
            </a:r>
            <a:r>
              <a:rPr lang="e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trength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</a:t>
            </a:r>
            <a:r>
              <a:rPr lang="e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eakness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</a:t>
            </a:r>
            <a:r>
              <a:rPr lang="e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pportunities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</a:t>
            </a:r>
            <a:r>
              <a:rPr lang="e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hreats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841</Words>
  <Application>Microsoft Office PowerPoint</Application>
  <PresentationFormat>On-screen Show (16:9)</PresentationFormat>
  <Paragraphs>187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Average</vt:lpstr>
      <vt:lpstr>Calibri</vt:lpstr>
      <vt:lpstr>Oswald</vt:lpstr>
      <vt:lpstr>Arial</vt:lpstr>
      <vt:lpstr>slate</vt:lpstr>
      <vt:lpstr>Chapter 4: Evaluating a Company’s Resources, Capabilities, and Competitiveness </vt:lpstr>
      <vt:lpstr>How well is the company’s present strategy working? </vt:lpstr>
      <vt:lpstr>Strategy Indicators</vt:lpstr>
      <vt:lpstr>Key Financial Indicators </vt:lpstr>
      <vt:lpstr>What are the company’s most important resources and capabilities, and will they give the company a lasting competitive advantage over rival companies? </vt:lpstr>
      <vt:lpstr>Identifying the Company’s Resources and Capabilities</vt:lpstr>
      <vt:lpstr>VRIN Test</vt:lpstr>
      <vt:lpstr>What are the company’s strengths and weakness in relation to the market opportunities and external threats?</vt:lpstr>
      <vt:lpstr>SWOT Analysis</vt:lpstr>
      <vt:lpstr>Internal Strengths</vt:lpstr>
      <vt:lpstr>Bank of America: S</vt:lpstr>
      <vt:lpstr>Internal Weakness</vt:lpstr>
      <vt:lpstr>Bank of America: W</vt:lpstr>
      <vt:lpstr>Market Opportunities  </vt:lpstr>
      <vt:lpstr>Bank of America: O</vt:lpstr>
      <vt:lpstr>Environmental Threats</vt:lpstr>
      <vt:lpstr>Bank of America: T</vt:lpstr>
      <vt:lpstr>SWOT Analysis</vt:lpstr>
      <vt:lpstr>Are the company’s cost structure and customer value proposition competitive?</vt:lpstr>
      <vt:lpstr>Value Chain </vt:lpstr>
      <vt:lpstr>Representative Company Value Chain </vt:lpstr>
      <vt:lpstr>Comparing Value Chains of Rival Companies </vt:lpstr>
      <vt:lpstr>Representative Value Chain System </vt:lpstr>
      <vt:lpstr>Value Chains of Suppliers and Distributors</vt:lpstr>
      <vt:lpstr>Remedies for Cost and Value Disadvantages</vt:lpstr>
      <vt:lpstr>Improving Internal Value Chain Activities </vt:lpstr>
      <vt:lpstr>Improving Effectiveness of Value Proposition</vt:lpstr>
      <vt:lpstr>Improving and Enhancing Forward Channel</vt:lpstr>
      <vt:lpstr>Competitive Advantage </vt:lpstr>
      <vt:lpstr>Translating Company Performance of Value Chain Activities into Competitive Advantage </vt:lpstr>
      <vt:lpstr>Is the company competitively stronger or weaker than key rivals? </vt:lpstr>
      <vt:lpstr>Competitive Strength Assessment  </vt:lpstr>
      <vt:lpstr>Competitive Strength Assessment </vt:lpstr>
      <vt:lpstr>Competitive Strength Assessment </vt:lpstr>
      <vt:lpstr>Competitive Strength Assessment </vt:lpstr>
      <vt:lpstr>Competitive Strength Assessment</vt:lpstr>
      <vt:lpstr>Bank of America  Competitive Strength Assessment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Evaluating a Company’s, Resources, Capabilities, and Competitiveness </dc:title>
  <dc:creator>Kristen</dc:creator>
  <cp:lastModifiedBy>Kristen Righter</cp:lastModifiedBy>
  <cp:revision>2</cp:revision>
  <dcterms:modified xsi:type="dcterms:W3CDTF">2016-09-23T00:56:44Z</dcterms:modified>
</cp:coreProperties>
</file>