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PT Sans Narrow" panose="020B0604020202020204" charset="0"/>
      <p:regular r:id="rId21"/>
      <p:bold r:id="rId22"/>
    </p:embeddedFont>
    <p:embeddedFont>
      <p:font typeface="Open Sans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1" d="100"/>
          <a:sy n="111" d="100"/>
        </p:scale>
        <p:origin x="63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602262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9634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43307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21583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27936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49692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26023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69023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52074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56272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7854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1535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2851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163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07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3257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9887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8461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2406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7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11"/>
          <p:cNvCxnSpPr/>
          <p:nvPr/>
        </p:nvCxnSpPr>
        <p:spPr>
          <a:xfrm>
            <a:off x="1575034" y="3158251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7" cy="152400"/>
            <a:chOff x="1346428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7" cy="152400"/>
            <a:chOff x="1346435" y="3969087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"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Overcome Key Organizational Hurdles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Gaston Arnold, Yussef Benelbar, Jorge Pallares and Edwin Hyslop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Place Kingpins in a fishbowl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/>
              <a:t>Shines light on the actions and inactions of Kingspins.</a:t>
            </a:r>
          </a:p>
          <a:p>
            <a:pPr marL="514350" lvl="0" indent="-285750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/>
              <a:t>Transparency is key.</a:t>
            </a:r>
          </a:p>
          <a:p>
            <a:pPr marL="514350" lvl="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/>
              <a:t>Fishbowl strategy must be done fairly, engaging all members equally.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Atomize to get the Organization to Change Itself 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/>
              <a:t>Atomization relates to the framing of the strategic challenge.</a:t>
            </a:r>
          </a:p>
          <a:p>
            <a:pPr marL="514350" lvl="0" indent="-285750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/>
              <a:t>People must believe the challenge is attainable in order for them to do it.</a:t>
            </a:r>
          </a:p>
          <a:p>
            <a:pPr marL="514350" lvl="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/>
              <a:t>In order to make challenges attainable, they are broken down into smaller pieces.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Knock over the Political Hurdle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To overcome political forces, tipping point leaders focus on three disproportionate influence factors: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/>
              <a:t>Angels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/>
              <a:t>Devils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/>
              <a:t>Consigliere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Secure a Consigliere on Your Top Management Team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Tipping Point leaders see a consigliere as an essential role when building an effective top management team.</a:t>
            </a:r>
          </a:p>
          <a:p>
            <a:pPr marL="514350" lvl="0" indent="-285750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/>
              <a:t>Respected individuals within the organization</a:t>
            </a:r>
          </a:p>
          <a:p>
            <a:pPr marL="514350" lvl="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/>
              <a:t>Knows the landmines that will be face while implementing a new strategy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Leverage Your Angles and Silence Your Devils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Who are my Devils?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Who will fight me?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Who will Lose the most by the future blue ocean strategy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52" name="Shape 152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Who are my Angels?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Who will naturally align with me?</a:t>
            </a:r>
          </a:p>
          <a:p>
            <a:pPr marL="5143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Who will gain the most by the strategic shift?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Challenging Conventional Wisdom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Tipping point leadership focus on transforming the extremes:</a:t>
            </a:r>
          </a:p>
          <a:p>
            <a:pPr marL="514350" lvl="0" indent="-285750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/>
              <a:t>The People</a:t>
            </a:r>
          </a:p>
          <a:p>
            <a:pPr marL="514350" lvl="0" indent="-285750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/>
              <a:t>Acts</a:t>
            </a:r>
          </a:p>
          <a:p>
            <a:pPr marL="514350" lvl="0" indent="-285750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/>
              <a:t>Activities that exercise a disproportionate influence on performance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By transforming the extremes, tipping point leaders are able to change the core fast and at low cost to execute their new strategy 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r>
              <a:rPr lang="en" dirty="0"/>
              <a:t> </a:t>
            </a:r>
          </a:p>
        </p:txBody>
      </p:sp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9675" y="1366150"/>
            <a:ext cx="2956200" cy="301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Leaping over the Cognitive Hurdle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Being attached or stuck to the Status Quo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Trying to wake up or enlighten your employees for a strategic shift 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This is the hardest step to overcome </a:t>
            </a:r>
          </a:p>
          <a:p>
            <a:pPr marL="457200" lvl="0" indent="-228600">
              <a:spcBef>
                <a:spcPts val="0"/>
              </a:spcBef>
              <a:buChar char="●"/>
            </a:pPr>
            <a:r>
              <a:rPr lang="en"/>
              <a:t>“Why rock the boat”?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67" name="Shape 167" descr="Apple-iPad-Air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8646" y="1434574"/>
            <a:ext cx="2721124" cy="306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311700" y="197518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Ride the Electric Sewer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205167" y="853664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To break from the Status Quo, your employees must witness/experiences the worst operational problems</a:t>
            </a:r>
          </a:p>
          <a:p>
            <a:pPr marL="457200" lvl="0" indent="-228600">
              <a:spcBef>
                <a:spcPts val="0"/>
              </a:spcBef>
              <a:buChar char="●"/>
            </a:pPr>
            <a:r>
              <a:rPr lang="en"/>
              <a:t>Employees must witness weak/poor performance to want to change</a:t>
            </a:r>
          </a:p>
        </p:txBody>
      </p:sp>
      <p:pic>
        <p:nvPicPr>
          <p:cNvPr id="175" name="Shape 175" descr="3-Pippin_thumb80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1979" y="2128164"/>
            <a:ext cx="3238742" cy="2505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 descr="2-Macintosh-TV_thumb800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78985" y="197518"/>
            <a:ext cx="3365015" cy="2548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Meet with Disgruntled Customers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Witnessing the operational disaster isn’t enough</a:t>
            </a:r>
          </a:p>
          <a:p>
            <a:pPr marL="457200" lvl="0" indent="-228600">
              <a:spcBef>
                <a:spcPts val="0"/>
              </a:spcBef>
              <a:buChar char="●"/>
            </a:pPr>
            <a:r>
              <a:rPr lang="en"/>
              <a:t>You need to speak with Disgruntled employees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84" name="Shape 184" descr="1461008673_412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4150" y="1571612"/>
            <a:ext cx="5715000" cy="357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Tipping Point Leadership in Action</a:t>
            </a:r>
          </a:p>
        </p:txBody>
      </p:sp>
      <p:pic>
        <p:nvPicPr>
          <p:cNvPr id="73" name="Shape 73" descr="Image result for apple logo images" title="View source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525" y="1373025"/>
            <a:ext cx="2517200" cy="3089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 descr="Image result for microsoft logo images" title="View source imag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3475" y="1266324"/>
            <a:ext cx="3724300" cy="330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311700" y="249600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Pivotal Lever: Disproportionate Influence Factors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311700" y="1447800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i="1"/>
              <a:t>People</a:t>
            </a:r>
            <a:r>
              <a:rPr lang="en"/>
              <a:t>, </a:t>
            </a:r>
            <a:r>
              <a:rPr lang="en" i="1"/>
              <a:t>acts,</a:t>
            </a:r>
            <a:r>
              <a:rPr lang="en"/>
              <a:t> and </a:t>
            </a:r>
            <a:r>
              <a:rPr lang="en" i="1"/>
              <a:t>activities</a:t>
            </a:r>
            <a:r>
              <a:rPr lang="en"/>
              <a:t> exercise a disproportionate influence on performance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1" name="Shape 81" descr="Image result for pivotal lever" title="View source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2200" y="2162700"/>
            <a:ext cx="4419600" cy="218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Jump the Resource Hurdle 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  <a:buChar char="●"/>
            </a:pPr>
            <a:r>
              <a:rPr lang="en" dirty="0"/>
              <a:t>Most Leaders are faced with the stark reality of limited resources. </a:t>
            </a:r>
          </a:p>
          <a:p>
            <a:pPr marL="457200" lvl="0" indent="-228600">
              <a:spcBef>
                <a:spcPts val="0"/>
              </a:spcBef>
              <a:buChar char="●"/>
            </a:pPr>
            <a:r>
              <a:rPr lang="en" dirty="0"/>
              <a:t>Tipping point leaders focus concentrate on multiplying the value of the resources they have. </a:t>
            </a:r>
          </a:p>
          <a:p>
            <a:pPr marL="457200" lvl="0" indent="-228600">
              <a:spcBef>
                <a:spcPts val="0"/>
              </a:spcBef>
              <a:buChar char="●"/>
            </a:pPr>
            <a:r>
              <a:rPr lang="en" dirty="0"/>
              <a:t>Factors that Executives can leverage to free up space and multiply value of those resources: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har char="○"/>
            </a:pPr>
            <a:r>
              <a:rPr lang="en" dirty="0"/>
              <a:t>Hot Spots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har char="○"/>
            </a:pPr>
            <a:r>
              <a:rPr lang="en" dirty="0"/>
              <a:t>Cold Spots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har char="○"/>
            </a:pPr>
            <a:r>
              <a:rPr lang="en" dirty="0"/>
              <a:t>Horse Trading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Redistribute Resources to your Hot Spots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</a:pPr>
            <a:r>
              <a:rPr lang="en" dirty="0"/>
              <a:t>Hot Spots are activities that have low resource input but high potential performance 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Redistribute your resources to your “Hot Spot”</a:t>
            </a:r>
          </a:p>
          <a:p>
            <a:pPr marL="5143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Apple Ex: Iphone &amp; Ipad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Redirect Resources from your Cold Spots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28600" lvl="0">
              <a:spcBef>
                <a:spcPts val="0"/>
              </a:spcBef>
              <a:spcAft>
                <a:spcPts val="600"/>
              </a:spcAft>
            </a:pPr>
            <a:r>
              <a:rPr lang="en" dirty="0"/>
              <a:t>Cold Spots are activities that have high resource input but low potential performance impact. </a:t>
            </a:r>
          </a:p>
          <a:p>
            <a:pPr marL="514350" lvl="0" indent="-285750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/>
              <a:t>Leaders need to free up resources by searching out cold spots.</a:t>
            </a:r>
          </a:p>
          <a:p>
            <a:pPr marL="514350" lvl="0" indent="-285750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/>
              <a:t>Redirecting your resources from your cold spots to eventually what would be your hot spot.</a:t>
            </a:r>
          </a:p>
          <a:p>
            <a:pPr marL="514350" lvl="0" indent="-285750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/>
              <a:t>Apple Ex: Ipod 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2575" y="2917675"/>
            <a:ext cx="2212099" cy="186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311700" y="43567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Engage in Horse Trading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Horse trading involves trading your unit’s excess resources in one area for another unit’s excess resources to full remaining resource. 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Tipping point leaders skillfully trade resources they don’t need fro those of others that they do need. </a:t>
            </a:r>
          </a:p>
          <a:p>
            <a:pPr marL="5143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Apple Ex: Apple has been known to trade amongst its competitors for instance its partnership with samsung in which they trade different electronic components to one another. </a:t>
            </a:r>
          </a:p>
        </p:txBody>
      </p:sp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1574" y="50499"/>
            <a:ext cx="1268100" cy="126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81450" y="276850"/>
            <a:ext cx="1662549" cy="9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24881" y="88881"/>
            <a:ext cx="1191350" cy="1191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Jump the Motivational Hurdle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</a:pPr>
            <a:r>
              <a:rPr lang="en" dirty="0"/>
              <a:t>How to reach your company's tipping point and execute blue ocean strategy: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" sz="1600" dirty="0"/>
              <a:t>Alert employees of needed strategic change.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" sz="1600" dirty="0"/>
              <a:t>Explain how the change can be achieved with limited resources.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" sz="1600" dirty="0"/>
              <a:t>Motivate employees to act on the change in an intrinsic manner.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" sz="1600" dirty="0"/>
              <a:t>Three factors of disproportionate influence in motivating employees.</a:t>
            </a:r>
          </a:p>
          <a:p>
            <a:pPr marL="971550" lvl="8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/>
              <a:t>Kingpins</a:t>
            </a:r>
          </a:p>
          <a:p>
            <a:pPr marL="971550" lvl="8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/>
              <a:t>Fishbowl management </a:t>
            </a:r>
          </a:p>
          <a:p>
            <a:pPr marL="971550" lvl="8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/>
              <a:t>atomization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Zoom in on Kingpins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/>
              <a:t>Kingpins are the key influencers in an organization.</a:t>
            </a:r>
          </a:p>
          <a:p>
            <a:pPr marL="514350" lvl="0" indent="-285750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/>
              <a:t>Natural leaders who are well respected and persuasive. </a:t>
            </a:r>
          </a:p>
          <a:p>
            <a:pPr marL="514350" lvl="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/>
              <a:t>Concentrate on kingpins in order to avoid tackling everyone in the organization though everyone is touched and changed.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678</Words>
  <Application>Microsoft Office PowerPoint</Application>
  <PresentationFormat>On-screen Show (16:9)</PresentationFormat>
  <Paragraphs>81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PT Sans Narrow</vt:lpstr>
      <vt:lpstr>Open Sans</vt:lpstr>
      <vt:lpstr>tropic</vt:lpstr>
      <vt:lpstr>Overcome Key Organizational Hurdles</vt:lpstr>
      <vt:lpstr>Tipping Point Leadership in Action</vt:lpstr>
      <vt:lpstr>The Pivotal Lever: Disproportionate Influence Factors</vt:lpstr>
      <vt:lpstr>Jump the Resource Hurdle </vt:lpstr>
      <vt:lpstr>Redistribute Resources to your Hot Spots</vt:lpstr>
      <vt:lpstr>Redirect Resources from your Cold Spots</vt:lpstr>
      <vt:lpstr>Engage in Horse Trading</vt:lpstr>
      <vt:lpstr>Jump the Motivational Hurdle</vt:lpstr>
      <vt:lpstr>Zoom in on Kingpins</vt:lpstr>
      <vt:lpstr>Place Kingpins in a fishbowl</vt:lpstr>
      <vt:lpstr>Atomize to get the Organization to Change Itself </vt:lpstr>
      <vt:lpstr>Knock over the Political Hurdle</vt:lpstr>
      <vt:lpstr>Secure a Consigliere on Your Top Management Team</vt:lpstr>
      <vt:lpstr>Leverage Your Angles and Silence Your Devils</vt:lpstr>
      <vt:lpstr>Challenging Conventional Wisdom</vt:lpstr>
      <vt:lpstr>Leaping over the Cognitive Hurdle</vt:lpstr>
      <vt:lpstr>Ride the Electric Sewer</vt:lpstr>
      <vt:lpstr>Meet with Disgruntled Customers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Overcome Key Organizational Hurdles</dc:title>
  <cp:lastModifiedBy>Angel Ramirez</cp:lastModifiedBy>
  <cp:revision>2</cp:revision>
  <dcterms:modified xsi:type="dcterms:W3CDTF">2016-10-19T05:13:51Z</dcterms:modified>
</cp:coreProperties>
</file>