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  <p:embeddedFont>
      <p:font typeface="Oswald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6.xml"/><Relationship Id="rId42" Type="http://schemas.openxmlformats.org/officeDocument/2006/relationships/font" Target="fonts/Oswald-regular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Oswald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Roboto-bold.fntdata"/><Relationship Id="rId16" Type="http://schemas.openxmlformats.org/officeDocument/2006/relationships/slide" Target="slides/slide12.xml"/><Relationship Id="rId38" Type="http://schemas.openxmlformats.org/officeDocument/2006/relationships/font" Target="fonts/Robot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6.png"/><Relationship Id="rId4" Type="http://schemas.openxmlformats.org/officeDocument/2006/relationships/image" Target="../media/image04.png"/><Relationship Id="rId5" Type="http://schemas.openxmlformats.org/officeDocument/2006/relationships/image" Target="../media/image0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BR6nxcKaMX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215500" y="387925"/>
            <a:ext cx="8928600" cy="4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of Lessons Learned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2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951300" y="4508125"/>
            <a:ext cx="842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By: Alicia Amodeo, Jared Coronado, Reed Harman, Jason Guevara and Jessica Stoddard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728" y="1514875"/>
            <a:ext cx="4085025" cy="17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ctrTitle"/>
          </p:nvPr>
        </p:nvSpPr>
        <p:spPr>
          <a:xfrm>
            <a:off x="149375" y="293675"/>
            <a:ext cx="8520600" cy="120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Chapter 8 </a:t>
            </a:r>
            <a:r>
              <a:rPr lang="en" sz="3600"/>
              <a:t>BOS</a:t>
            </a:r>
          </a:p>
        </p:txBody>
      </p:sp>
      <p:sp>
        <p:nvSpPr>
          <p:cNvPr id="143" name="Shape 143"/>
          <p:cNvSpPr txBox="1"/>
          <p:nvPr>
            <p:ph idx="1" type="subTitle"/>
          </p:nvPr>
        </p:nvSpPr>
        <p:spPr>
          <a:xfrm>
            <a:off x="621350" y="358652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Build Execution into Strategy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x="622450" y="249050"/>
            <a:ext cx="7801500" cy="756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Build Execution </a:t>
            </a:r>
          </a:p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x="544375" y="1070749"/>
            <a:ext cx="7801500" cy="128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A company is everyone from top management to the front lines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You need trust and commitment to motivate your employees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Fair process is key 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ctrTitle"/>
          </p:nvPr>
        </p:nvSpPr>
        <p:spPr>
          <a:xfrm>
            <a:off x="1191600" y="64025"/>
            <a:ext cx="7801500" cy="87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3 Principles of Fair Process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600" y="1096325"/>
            <a:ext cx="5650016" cy="40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715550" y="-265500"/>
            <a:ext cx="6510900" cy="154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Emotional and Intellectual Recognition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91575" y="1352700"/>
            <a:ext cx="8463600" cy="4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Emotional: </a:t>
            </a:r>
          </a:p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Individuals want recognition for their value</a:t>
            </a:r>
          </a:p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Respect and Dignity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Intellectual: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Ideas are given thoughtful reflection 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Actually being recognized for their worth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616125" y="829630"/>
            <a:ext cx="8222100" cy="2397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“We know diverse, talented and dedicated individuals are critical to our success, so we look for people from various background and give them opportunities to grow”</a:t>
            </a:r>
          </a:p>
        </p:txBody>
      </p:sp>
      <p:sp>
        <p:nvSpPr>
          <p:cNvPr id="167" name="Shape 167"/>
          <p:cNvSpPr txBox="1"/>
          <p:nvPr>
            <p:ph idx="1" type="subTitle"/>
          </p:nvPr>
        </p:nvSpPr>
        <p:spPr>
          <a:xfrm>
            <a:off x="118263" y="3967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AT&amp;T’s Inclusive Work Environment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1138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Chapter 8</a:t>
            </a:r>
            <a:r>
              <a:rPr lang="en"/>
              <a:t> </a:t>
            </a:r>
            <a:r>
              <a:rPr lang="en" sz="3600"/>
              <a:t>CES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3309625"/>
            <a:ext cx="8520600" cy="97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Corporate Strategy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Chapter 8 CES: Corporate Strategy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9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When and how business diversification can enhance shareholder value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How related diversification strategies can produce cross-business strategic fit capable of delivering competitive advantage.						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merits and risks of unrelated diversification strategies			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Analytic tools for evaluating a company’s diversification strategy.	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Four main strategy options for solidifying strategy and improving performance.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Diversification Strategy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Picking New Industry/ Means of entry																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Leveraging cross-business value chain relationships								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Establish investment priorities/allocate corporate resources						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Initiate actions to boost performance business collection				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Tests of Corporate Strategy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industry attractiveness test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Compare Industries											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Cost of entry test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Too difficult to enter?											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better-off test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synergy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Approaches to Diversifying Business Lineup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Diversifying by Acquisition										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New Line of Business through Internal Development				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Joint Ventures to Achieve Diversification										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How to Choose?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ctrTitle"/>
          </p:nvPr>
        </p:nvSpPr>
        <p:spPr>
          <a:xfrm>
            <a:off x="671250" y="331900"/>
            <a:ext cx="7801500" cy="79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Chapter 7 BOS</a:t>
            </a:r>
          </a:p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x="671250" y="37810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Overcome Key Organizational Hurdles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50" y="1395912"/>
            <a:ext cx="4068999" cy="211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Diversifying Related vs Unrelated Business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Related Businesses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Related fit across corresponding value chain											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Unrelated Businesses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Dissimilar value chain and Resource Requirements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477" y="3410977"/>
            <a:ext cx="1732524" cy="173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424" y="1322599"/>
            <a:ext cx="2998675" cy="14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Related Business: Strategic Fit along Value Chain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Strategic fit exists in value chains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Supply Chain Activities									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R&amp;D and Technology Activities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Manufacturing-Related Strategic Fit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Sales and Marketing Activities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Distribution-Related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Customer Service Activities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Strategic Fit, Economies of Scope, Competitive Advantage 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Related diversification is an attractive strategy because the opportunity to convert cross-business strategic fit into a competitive advantage over business rivals.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Economies of Scope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Stem directly from strategic fit along the value chains of related businesses.					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Competitive Advantage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Added Profitability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Gains in Shareholder value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Evaluating the Strategy of a Diversified Strategy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6 steps: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1.Evaluating Industry Attractiveness						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2.Evaluating Business Unit Competitive Strength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3.Determining the competitive value of strategic fit in Diversified companies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4.Checking for Resource Fit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5.Ranking business units and assigning a priority for resource allocation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6.Crafting New Strategic moves to improve overall corporate performance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AT&amp;T’s Organizational Structure 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AT&amp;T’s structure is based off of a Multidivisional structure.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0-28 at 9.30.07 AM.png"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826" y="1740749"/>
            <a:ext cx="4067050" cy="322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AT&amp;T’s Competitors’ Organizational Structure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2035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Some of our competitors also follow the same Organizational Structure as AT&amp;T.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also have the same corporate structure with the Functional Structure set up.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These organizations also follow a more centralized flow of authority.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954975"/>
            <a:ext cx="8520600" cy="303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Chapter 9 </a:t>
            </a:r>
            <a:r>
              <a:rPr lang="en" sz="3600"/>
              <a:t>CES</a:t>
            </a:r>
            <a:r>
              <a:rPr lang="en" sz="4800"/>
              <a:t>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Ethics, Corporate Social Responsibility, Environmental Sustainability, and Strategy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532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u="sng"/>
              <a:t>Business ethics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Deals with the application of general ethical principles to the actions and decisions of the business and the conduct of their personnel. </a:t>
            </a:r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WHAT IS THE MAIN CONCEPT OF BUSINESS ETHICS 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BUSINESS ETHICAL STANDARDS Vs. SOCIETIES ETHICAL STANDARDS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Ethical principles in business should not materially be different from the general principles of the public.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Business actions have to be judged in the context of society’s standards.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ETHICAL STANDARDS FOR COMPANIES WITH INTERNATIONAL OPERATIONS 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School of ethical universalism 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" sz="1600"/>
              <a:t>The understandings of multiple cultures about what is deemed as right and wrong behaviors that give rise to universal ethical standards.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/>
              <a:t>School of ethical relativism 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" sz="1600"/>
              <a:t>Different societal cultures and customs have divergent values and standards of right and wrong. These are judged by the local customs, thus varying from culture to culture.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600"/>
              <a:t>Integrated social contracts theory 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" sz="1600"/>
              <a:t>This theory explains how there is a contract between collective views of multiple cultures and societies.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671250" y="411025"/>
            <a:ext cx="7801500" cy="959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Managers Face 4 Hurdles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671250" y="1671747"/>
            <a:ext cx="7801500" cy="288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Cognitive Hurdle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Resource Hurdle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Motivation Hurdle</a:t>
            </a:r>
          </a:p>
          <a:p>
            <a:pPr indent="-381000" lvl="0" marL="457200" algn="l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Political Hurdle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800" y="1436850"/>
            <a:ext cx="4543866" cy="31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DRIVERS OF UNETHICAL BUSINESS STRATEGIES AND BEHAVIOR 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u="sng"/>
          </a:p>
          <a:p>
            <a:pPr lvl="0">
              <a:spcBef>
                <a:spcPts val="0"/>
              </a:spcBef>
              <a:buNone/>
            </a:pPr>
            <a:r>
              <a:rPr b="1" lang="en" u="sng"/>
              <a:t>The main drivers that contribute to unethical behavior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-Faulty oversight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-Heavy pressure on managers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-Company culture that puts profitability above all else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THREE TYPES OF COSTS THAT RESULT IN BUSINESS ETHIC FAILURES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00" y="1618812"/>
            <a:ext cx="159067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1262" y="1637862"/>
            <a:ext cx="159067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4950" y="1637875"/>
            <a:ext cx="159067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Five Components of a Corporate Social Responsibility Strategy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75" y="1419500"/>
            <a:ext cx="6994449" cy="36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CORPORATE SOCIAL RESPONSIBILITY AND THE TRIPLE BOTTOM LINE 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528525"/>
            <a:ext cx="5323449" cy="304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ctrTitle"/>
          </p:nvPr>
        </p:nvSpPr>
        <p:spPr>
          <a:xfrm>
            <a:off x="671250" y="93625"/>
            <a:ext cx="7801500" cy="92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Tipping Point Leadership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86225" y="1017925"/>
            <a:ext cx="82971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Fundamental changes can happen quickly when beliefs and energies of critical mass of people create epidemic movement toward change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Realizing that </a:t>
            </a:r>
            <a:r>
              <a:rPr i="1" lang="en" sz="2400">
                <a:solidFill>
                  <a:schemeClr val="lt1"/>
                </a:solidFill>
              </a:rPr>
              <a:t>People</a:t>
            </a:r>
            <a:r>
              <a:rPr lang="en" sz="2400">
                <a:solidFill>
                  <a:schemeClr val="lt1"/>
                </a:solidFill>
              </a:rPr>
              <a:t>,</a:t>
            </a:r>
            <a:r>
              <a:rPr i="1" lang="en" sz="2400">
                <a:solidFill>
                  <a:schemeClr val="lt1"/>
                </a:solidFill>
              </a:rPr>
              <a:t> Acts</a:t>
            </a:r>
            <a:r>
              <a:rPr lang="en" sz="2400">
                <a:solidFill>
                  <a:schemeClr val="lt1"/>
                </a:solidFill>
              </a:rPr>
              <a:t>, and </a:t>
            </a:r>
            <a:r>
              <a:rPr i="1" lang="en" sz="2400">
                <a:solidFill>
                  <a:schemeClr val="lt1"/>
                </a:solidFill>
              </a:rPr>
              <a:t>Activities</a:t>
            </a:r>
            <a:r>
              <a:rPr lang="en" sz="2400">
                <a:solidFill>
                  <a:schemeClr val="lt1"/>
                </a:solidFill>
              </a:rPr>
              <a:t> exercise a </a:t>
            </a:r>
            <a:r>
              <a:rPr i="1" lang="en" sz="2400">
                <a:solidFill>
                  <a:schemeClr val="lt1"/>
                </a:solidFill>
              </a:rPr>
              <a:t>disproportionate influence</a:t>
            </a:r>
            <a:r>
              <a:rPr lang="en" sz="2400">
                <a:solidFill>
                  <a:schemeClr val="lt1"/>
                </a:solidFill>
              </a:rPr>
              <a:t> on performance.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400">
                <a:solidFill>
                  <a:schemeClr val="lt1"/>
                </a:solidFill>
              </a:rPr>
              <a:t>All about conserving resources and cutting time by identifying and then leveraging these </a:t>
            </a:r>
            <a:r>
              <a:rPr i="1" lang="en" sz="2400">
                <a:solidFill>
                  <a:schemeClr val="lt1"/>
                </a:solidFill>
              </a:rPr>
              <a:t>disproportionate influence</a:t>
            </a:r>
            <a:r>
              <a:rPr lang="en" sz="2400">
                <a:solidFill>
                  <a:schemeClr val="lt1"/>
                </a:solidFill>
              </a:rPr>
              <a:t> factors to execute a blue ocean strategy.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ctrTitle"/>
          </p:nvPr>
        </p:nvSpPr>
        <p:spPr>
          <a:xfrm>
            <a:off x="263600" y="267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Breaking Through Cognitive Hurdles</a:t>
            </a:r>
          </a:p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367875" y="1226891"/>
            <a:ext cx="8222100" cy="369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Ride the “Electric Sewer”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Numbers are disputable but coming face-to-face with poor performance is shocking and actionable.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Only 3% of major crimes occurred in the subway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Meet with Disgruntled Customers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Actively observe the market firsthand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Town hall meeting with officers and neighborhood residents filled gaps in perceptions. “Broken Windows” strategy was born.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ctrTitle"/>
          </p:nvPr>
        </p:nvSpPr>
        <p:spPr>
          <a:xfrm>
            <a:off x="258225" y="240247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Jump the Resource Hurdle</a:t>
            </a:r>
          </a:p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313025" y="1079050"/>
            <a:ext cx="8222100" cy="375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Tipping point leaders leverage 3 factors to free up resources and multiply resource value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Hot Spots - redistribute resources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 sz="1400"/>
              <a:t>Activities with low resource input but high potential performance gains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ex) NY subway policing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Cold Spots - redirect resources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Activities with high resource input but low performance impact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ex) “Bust buses”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Horse Trading - skillfully trade resources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Trading excess resources </a:t>
            </a:r>
          </a:p>
          <a:p>
            <a:pPr indent="-317500" lvl="1" marL="914400">
              <a:spcBef>
                <a:spcPts val="0"/>
              </a:spcBef>
              <a:buSzPct val="100000"/>
              <a:buChar char="○"/>
            </a:pPr>
            <a:r>
              <a:rPr lang="en" sz="1400"/>
              <a:t>ex) Office space for patrol cars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ctrTitle"/>
          </p:nvPr>
        </p:nvSpPr>
        <p:spPr>
          <a:xfrm>
            <a:off x="304375" y="3066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Jump the Motivational Hurdle</a:t>
            </a:r>
          </a:p>
        </p:txBody>
      </p:sp>
      <p:sp>
        <p:nvSpPr>
          <p:cNvPr id="125" name="Shape 125"/>
          <p:cNvSpPr txBox="1"/>
          <p:nvPr>
            <p:ph idx="1" type="subTitle"/>
          </p:nvPr>
        </p:nvSpPr>
        <p:spPr>
          <a:xfrm>
            <a:off x="338525" y="1042524"/>
            <a:ext cx="8222100" cy="40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Tipping point leaders focus on 3 factors in motivating employees in a strategic shift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Kingpins - key influencers in the organization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Identify and motivate these natural leaders to trigger movement of the masses.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ex) 76 precinct heads, 36,000+ police force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Fishbowl Management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Spotlight actions and inactions with transparency, inclusion, and fair process.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ex) biweekly crime review meeting, mandatory attendance, level playing field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Atomization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Frame the challenge as attainable by breaking it into bite-size, relatable atoms.</a:t>
            </a:r>
          </a:p>
          <a:p>
            <a:pPr indent="-317500" lvl="1" marL="914400">
              <a:spcBef>
                <a:spcPts val="0"/>
              </a:spcBef>
              <a:buSzPct val="100000"/>
              <a:buChar char="○"/>
            </a:pPr>
            <a:r>
              <a:rPr lang="en" sz="1400"/>
              <a:t>ex) “block by block, precinct by precinct, borough by borough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222425" y="265650"/>
            <a:ext cx="86847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Knock Over the Political Hurdle</a:t>
            </a:r>
          </a:p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222425" y="1233775"/>
            <a:ext cx="8684700" cy="384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Powerful vested interests will resist changes so tipping point leaders focus on 3 disproportionate influence factors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Leveraging Angels - who will gain and align?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Don’t fight alone, identify supporters, look for win-win solutions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Silencing Devils - who will lose and fight?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Know likely angles of attack, build counterarguments on irrefutable facts and reason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ex) NY city’s courts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Bring a Consigliere to Top Management Team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Politically adept, highly respected insider </a:t>
            </a:r>
          </a:p>
          <a:p>
            <a:pPr indent="-317500" lvl="1" marL="914400">
              <a:spcBef>
                <a:spcPts val="0"/>
              </a:spcBef>
              <a:buSzPct val="100000"/>
              <a:buChar char="○"/>
            </a:pPr>
            <a:r>
              <a:rPr lang="en" sz="1400"/>
              <a:t>ex) John Timoney, a cop’s cop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ctrTitle"/>
          </p:nvPr>
        </p:nvSpPr>
        <p:spPr>
          <a:xfrm>
            <a:off x="208250" y="42957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How AT&amp;T is becoming a software company</a:t>
            </a:r>
          </a:p>
        </p:txBody>
      </p:sp>
      <p:sp>
        <p:nvSpPr>
          <p:cNvPr id="137" name="Shape 137"/>
          <p:cNvSpPr txBox="1"/>
          <p:nvPr>
            <p:ph idx="1" type="subTitle"/>
          </p:nvPr>
        </p:nvSpPr>
        <p:spPr>
          <a:xfrm>
            <a:off x="318025" y="1268374"/>
            <a:ext cx="8222100" cy="366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https://youtu.be/BR6nxcKaMX0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Visualized the problem, paid attention to customer demands.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Horse trading with subsidiaries to meet strategic goal of becoming a software company.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Knows who the kingpins are, Celebrates them on National Innovation Day. 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Made clear the expectations of the company for 2020.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Proven to employees that the goal is attainable with actual progress.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