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Amatic SC"/>
      <p:regular r:id="rId40"/>
      <p:bold r:id="rId41"/>
    </p:embeddedFont>
    <p:embeddedFont>
      <p:font typeface="Source Code Pro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531CB5A-2366-425F-8572-5FE7E74F06DA}">
  <a:tblStyle styleId="{1531CB5A-2366-425F-8572-5FE7E74F06DA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maticSC-regular.fntdata"/><Relationship Id="rId20" Type="http://schemas.openxmlformats.org/officeDocument/2006/relationships/slide" Target="slides/slide15.xml"/><Relationship Id="rId42" Type="http://schemas.openxmlformats.org/officeDocument/2006/relationships/font" Target="fonts/SourceCodePro-regular.fntdata"/><Relationship Id="rId41" Type="http://schemas.openxmlformats.org/officeDocument/2006/relationships/font" Target="fonts/AmaticSC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SourceCodePr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Relationship Id="rId4" Type="http://schemas.openxmlformats.org/officeDocument/2006/relationships/image" Target="../media/image0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png"/><Relationship Id="rId4" Type="http://schemas.openxmlformats.org/officeDocument/2006/relationships/image" Target="../media/image0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0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Relationship Id="rId4" Type="http://schemas.openxmlformats.org/officeDocument/2006/relationships/image" Target="../media/image0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Relationship Id="rId4" Type="http://schemas.openxmlformats.org/officeDocument/2006/relationships/image" Target="../media/image0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5.png"/><Relationship Id="rId4" Type="http://schemas.openxmlformats.org/officeDocument/2006/relationships/image" Target="../media/image0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3.png"/><Relationship Id="rId4" Type="http://schemas.openxmlformats.org/officeDocument/2006/relationships/image" Target="../media/image0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2.png"/><Relationship Id="rId4" Type="http://schemas.openxmlformats.org/officeDocument/2006/relationships/image" Target="../media/image0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0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Relationship Id="rId4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0.jpg"/><Relationship Id="rId4" Type="http://schemas.openxmlformats.org/officeDocument/2006/relationships/image" Target="../media/image0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2C4C9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Summary of Lessons Learned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0" y="3704675"/>
            <a:ext cx="9144000" cy="101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Team 7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Gabrielle Ruffeno, Mason Harkins, Zane Cox, Daniel Galva, Bo Adeyeye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25775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673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BOS Chapter 2: Analytical Tools and Frameworks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4572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Three Characteristics of a good strategy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Lockheed Martin’s focuses on technologies that protect our client's interest, the most advanced technologies, and technologies that will last for years to come.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Lockheed Martin is able to diverse ourselves from the competition by being innovative, simplifying complex challenges, and producing products that last.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“We never forget who we’re working for”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25775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826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BOS Chapter 2: Analytical Tools and Frameworks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5334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Reading The Value Curves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Blue Ocean Strategy - Focus, Divergence, and a compelling tagline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Company Caught in the Red Ocean - Value Curve should not resemble their competition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Overdelivery without Payback - Strategy Canvas should not signal over supplying or add incremental value to buyers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Strategic Contradictions - A company should not offer one high level competing factor while ignoring other factors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 Internally Driven Company - A company needs to be use language that shows they are internally driven to create industry demand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826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Chapter 3: Evaluating a company’s external Environment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609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 order to evaluate a company’s strategic course Managers must: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Evaluate the company’s external environment.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Evaluate the company’s internal environment.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673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Macro Environment 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Political factors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Legal/regulatory Factors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Environmental Forces 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Technological Factors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Sociocultural Forces 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Economic Conditions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200" y="1409700"/>
            <a:ext cx="488950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7500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The Five Forces Model of Competition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374" y="1322450"/>
            <a:ext cx="4448935" cy="33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The Value Chain 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Interactions with firm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Complementors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626" y="619300"/>
            <a:ext cx="4364351" cy="436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5976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Strategic group map 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484" y="1334600"/>
            <a:ext cx="4444527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5976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Competitor Analysis 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Target a rivals likely moves and countermoves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Current Strategy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Objectives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Resources and capabilities 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Assumptions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552" y="2737677"/>
            <a:ext cx="4857725" cy="24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5976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Key Success Factors 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KSF’s determines whether the company will be a competitive success or failure. 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Knowing the Industries KSF’s raises a company’s chance of crafting a sound strategy.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Lockheed Martin Acquires Sikorski 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86" y="1226375"/>
            <a:ext cx="7656312" cy="366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673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CES: Chapter 1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What is Strategy and Why is it Important?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4572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Competing Differently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Outperforming competitors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Boeing, Raytheon, General Dynamics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Quest For Competitive Advantage </a:t>
            </a:r>
            <a:r>
              <a:rPr b="1" lang="en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→</a:t>
            </a:r>
            <a:r>
              <a:rPr b="1" lang="en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Goal = Sustainability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Strategy Evolves Over Time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Willingness to modify strategy; proactive and reactive responses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25775"/>
            <a:ext cx="5066124" cy="8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4406950" y="2430575"/>
            <a:ext cx="40266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Low-cost provider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Broad differentiation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Focused low-cost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Focused differentiation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Best-cost provider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284200" y="2381475"/>
            <a:ext cx="208700" cy="1829075"/>
          </a:xfrm>
          <a:custGeom>
            <a:pathLst>
              <a:path extrusionOk="0" h="73163" w="8348">
                <a:moveTo>
                  <a:pt x="8348" y="0"/>
                </a:moveTo>
                <a:lnTo>
                  <a:pt x="0" y="34372"/>
                </a:lnTo>
                <a:lnTo>
                  <a:pt x="7857" y="73163"/>
                </a:lnTo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5976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Chapter 4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3048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Evaluating a Company’s Resources,Capabilities,and Competitiveness.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Focus in this Chapter is on the Internal Capabilities of a firm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Answering these 6 different questions will give you an idea of how well your company will compete. </a:t>
            </a:r>
            <a:r>
              <a:rPr lang="en"/>
              <a:t> 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5976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Question 1: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How well is the Company’s present strategy working?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Is the company meeting the financial goals?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Is the company gaining market share?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If the answer is yes how well are they meeting these goals?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50">
              <a:solidFill>
                <a:srgbClr val="696A6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050" y="3160874"/>
            <a:ext cx="4239199" cy="17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5976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Lockheed Martin 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1D316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“Comparing the results to its competitors, Lockheed Martin reported Total Revenue increase in the 2 quarter 2016 by 10.92 % year on year. The sales growth was above Lockheed Martin's competitors average revenue growth of 3.74 %, recorded in the same quarter.”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1D316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1D316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1D316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1D316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http://csimarket.com/stocks/compet_glance.php?code=LMT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675" y="2033100"/>
            <a:ext cx="4750075" cy="263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445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Question 2: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What are the company’s most important resources and capabilities,and will they give the company a lasting competitive advantage over rival companies?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What resources and capabilities does your firm have that others don’t?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Tangible &amp; intangible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VRIN Tests for competitive advantage.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Valuable (competitively valuable)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Rare (something rivals lack)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Inimitable (hard to duplicate)</a:t>
            </a:r>
          </a:p>
          <a:p>
            <a:pPr indent="-228600" lvl="1" marL="91440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Non-Sustainable (doesn’t have substitutes)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5214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Question 3: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11700" y="13810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What are the company’s Strengths and Weaknesses in relation to the market  opportunities and market threats?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SWOT Analysis 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175" y="1824200"/>
            <a:ext cx="3190275" cy="31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Question 4: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How do a company’s value Chain activities impact its cost structure and customer value propositions?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Marillyn Hewson (CEO) -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“Cost reductions, improved operational efficiency, and portfolio restructuring have made us a leaner, more agile, and more focused company,”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00" y="1931762"/>
            <a:ext cx="7521350" cy="12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Question 5: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Is the Company Competitively Stronger or weaker than key rivals?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Does the Company have a competitive advantage or disadvantage?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How well does your company incorporate Key success factors?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Question 6: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3048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What Strategic issues and problems merit front-burner managerial attention?</a:t>
            </a:r>
          </a:p>
          <a:p>
            <a:pPr indent="-228600" lvl="0" marL="45720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Identify the key issues that Management needs to assess in order to get the company in a position to excel over rivals.  </a:t>
            </a:r>
            <a:r>
              <a:rPr lang="en"/>
              <a:t>   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Chapter 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Creating Blue oceans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2214425"/>
            <a:ext cx="8520600" cy="234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Value Innovation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Red Vs Blue Ocean Strategies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Examples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673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Value Innovation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1560150"/>
            <a:ext cx="8520600" cy="308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pursuit of low cost and differentiation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Balance of Value and  Innovation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Strategy and approach are very important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5683" l="50655" r="6514" t="10248"/>
          <a:stretch/>
        </p:blipFill>
        <p:spPr>
          <a:xfrm>
            <a:off x="5606525" y="1238050"/>
            <a:ext cx="2385549" cy="28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750050"/>
            <a:ext cx="8520600" cy="61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CES: Chapter 1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What is Strategy and Why is it Important?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589150"/>
            <a:ext cx="8520600" cy="315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Winning Strategy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Font typeface="Georgia"/>
              <a:buAutoNum type="arabicParenR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Fit (external, internal and dynamic consistency)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Font typeface="Georgia"/>
              <a:buAutoNum type="arabicParenR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Competitive Advantage ( durable competitive advantage)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Font typeface="Georgia"/>
              <a:buAutoNum type="arabicParenR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Performance ( outstanding financial and market performance)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Font typeface="Georgia"/>
              <a:buChar char="-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Competitive strength &amp; market standing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Font typeface="Georgia"/>
              <a:buChar char="-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Profitability &amp; financial strength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25775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673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Cirque du Soleil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4572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irque du soleil" id="277" name="Shape 277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57275"/>
            <a:ext cx="6220550" cy="34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Red Vs. Blue Ocean Strategy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84" name="Shape 284"/>
          <p:cNvGraphicFramePr/>
          <p:nvPr/>
        </p:nvGraphicFramePr>
        <p:xfrm>
          <a:off x="731050" y="133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{1531CB5A-2366-425F-8572-5FE7E74F06DA}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highlight>
                            <a:srgbClr val="EA9999"/>
                          </a:highlight>
                        </a:rPr>
                        <a:t>Red Ocean Strategy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highlight>
                            <a:srgbClr val="00FFFF"/>
                          </a:highlight>
                        </a:rPr>
                        <a:t>Blue Ocean Strategy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Compete in existing market space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Create uncontested market space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Beat the competition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Make the Competition irrelevant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Exploit Existing demands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Create and capture new demand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Make the value cost tradeoff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Break the value-cost  trade-off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Align the whole system of a firm’s activities with its strategic choice of differentiation OR low 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Align the whole system of a firm’s activities in </a:t>
                      </a:r>
                      <a:r>
                        <a:rPr lang="en"/>
                        <a:t>pursuit</a:t>
                      </a:r>
                      <a:r>
                        <a:rPr lang="en"/>
                        <a:t> of differentiation AND low costs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231500" y="901650"/>
            <a:ext cx="8520600" cy="334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BOS Chapter 3: Reconstruct Market Boundaries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225" y="0"/>
            <a:ext cx="5066124" cy="8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766450" y="1559650"/>
            <a:ext cx="7682400" cy="25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Georgia"/>
              <a:buChar char="●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Reconstruct Market Boundaries is the first principle of Blue Ocean Strategy.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Georgia"/>
              <a:buChar char="●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There are 6 important paths that play a huge role in the reconstruction of Market Boundaries.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93" name="Shape 293"/>
          <p:cNvSpPr txBox="1"/>
          <p:nvPr/>
        </p:nvSpPr>
        <p:spPr>
          <a:xfrm>
            <a:off x="2219150" y="1093850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311700" y="830975"/>
            <a:ext cx="8520600" cy="373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BOS Chapter 3: Reconstruct Market Boundaries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SIX Important Paths </a:t>
            </a:r>
          </a:p>
          <a:p>
            <a:pPr indent="-228600" lvl="0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Look Across Alternative Industries </a:t>
            </a:r>
          </a:p>
          <a:p>
            <a:pPr indent="-228600" lvl="0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Look Across Strategic Groups Within Industries </a:t>
            </a:r>
          </a:p>
          <a:p>
            <a:pPr indent="-228600" lvl="0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Look Across the Chain of Buyers</a:t>
            </a:r>
          </a:p>
          <a:p>
            <a:pPr indent="-228600" lvl="0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Look Across Complementary Product and Service Offerings</a:t>
            </a:r>
          </a:p>
          <a:p>
            <a:pPr indent="-228600" lvl="0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Look Across Functional or Emotional Appeal to Buyers</a:t>
            </a:r>
          </a:p>
          <a:p>
            <a:pPr indent="-228600" lvl="0" marL="91440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Look Across Time 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25775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7500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CES: Chapter 2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Charting a Company’s Direction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37575" y="1538600"/>
            <a:ext cx="8963400" cy="341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Developing a Strategic Vision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Lockheed Martin Mission:</a:t>
            </a: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We solve complex challenges, advance scientific discovery and deliver innovative solutions to help our customers keep people safe.</a:t>
            </a:r>
          </a:p>
          <a:p>
            <a:pPr lvl="0" rtl="0">
              <a:lnSpc>
                <a:spcPct val="133333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Lockheed Martin Vision:</a:t>
            </a: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Be the global leader in supporting our customers' missions, strengthening security and advancing scientific discovery.</a:t>
            </a:r>
          </a:p>
          <a:p>
            <a:pPr lvl="0" rtl="0">
              <a:lnSpc>
                <a:spcPct val="133333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Lockheed Martin Values:</a:t>
            </a:r>
          </a:p>
          <a:p>
            <a:pPr indent="-317500" lvl="0" marL="558800" marR="50800" rtl="0">
              <a:lnSpc>
                <a:spcPct val="133333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Georgia"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 What's Right</a:t>
            </a:r>
          </a:p>
          <a:p>
            <a:pPr indent="-317500" lvl="0" marL="558800" marR="50800" rtl="0">
              <a:lnSpc>
                <a:spcPct val="133333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Georgia"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Respect Others</a:t>
            </a:r>
          </a:p>
          <a:p>
            <a:pPr indent="-317500" lvl="0" marL="558800" marR="50800" rtl="0">
              <a:lnSpc>
                <a:spcPct val="133333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Georgia"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Perform With Excellence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25775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750050"/>
            <a:ext cx="8520600" cy="80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CES: Chapter 2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Charting a Company’s Direction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4572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Setting Objectives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Financial objectives &amp; Strategic objectives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  <a:buChar char="➔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Short term and long term objectives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“How much of what kind of performance by when”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0"/>
            <a:ext cx="5066124" cy="8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250" y="1594350"/>
            <a:ext cx="3335175" cy="316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238050" y="688037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CES: Chapter 2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Charting a Company’s Direction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238050" y="1422300"/>
            <a:ext cx="8905800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Crafting a Strategy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Corporate Strategy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Business Strategy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Functional Areas Strategy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Operating Strategies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combination of these 4 strategies create the hierarchy of the organization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25775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7500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CES: Chapter 2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Charting a Company’s Direction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4572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Execute Strategy and Evaluate Performance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Execute </a:t>
            </a:r>
            <a:r>
              <a:rPr lang="en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→</a:t>
            </a: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converting the strategic plan into action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Evaluate performance </a:t>
            </a:r>
            <a:r>
              <a:rPr lang="en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→</a:t>
            </a: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assess the success of the strategic plan and potentially reconsider the company’s vision, mission, strategy and objectives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400" y="0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84800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BOS Chapter 2: Analytical Tools and Frameworks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80330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Strategy Canvas  - Both a diagnostic and an action framework for a blue ocean strategy.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When it comes to Lockheed Martin’s Strategy Canvas we are a company who creates innovative technology to solve tomorrow's problems.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Lockheed Martin’s framework focuses on producing the most advanced technology that our clients face but we also look on how to improve our on technologies and our competitors technologies.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Due to Lockheed Martin’s market space we must find ideas that are innovative and outside the box to outdo our competitors in the current state of play.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	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25775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87900" y="7500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BOS Chapter 2: Analytical Tools and Frameworks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90975"/>
            <a:ext cx="8520600" cy="349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Georgia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Lockheed Martin’s Four Actions Framework - elements in crafting a new value curve.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843700" y="1688000"/>
            <a:ext cx="3456600" cy="102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Reduce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Lockheed Martin needs to reduce their NASA cargo shipment Program to the International Space Station</a:t>
            </a:r>
          </a:p>
        </p:txBody>
      </p:sp>
      <p:sp>
        <p:nvSpPr>
          <p:cNvPr id="118" name="Shape 118"/>
          <p:cNvSpPr/>
          <p:nvPr/>
        </p:nvSpPr>
        <p:spPr>
          <a:xfrm>
            <a:off x="258800" y="2779775"/>
            <a:ext cx="2784000" cy="86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Eliminate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Lockheed Martin needs to eliminate the F-22 airplane for economical reasons.</a:t>
            </a:r>
          </a:p>
        </p:txBody>
      </p:sp>
      <p:sp>
        <p:nvSpPr>
          <p:cNvPr id="119" name="Shape 119"/>
          <p:cNvSpPr/>
          <p:nvPr/>
        </p:nvSpPr>
        <p:spPr>
          <a:xfrm>
            <a:off x="5820600" y="2779775"/>
            <a:ext cx="3011700" cy="86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Create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Lockheed Martin has created the F -35 </a:t>
            </a:r>
            <a:r>
              <a:rPr lang="en"/>
              <a:t>Airplane</a:t>
            </a:r>
            <a:r>
              <a:rPr lang="en"/>
              <a:t>. </a:t>
            </a:r>
          </a:p>
        </p:txBody>
      </p:sp>
      <p:sp>
        <p:nvSpPr>
          <p:cNvPr id="120" name="Shape 120"/>
          <p:cNvSpPr/>
          <p:nvPr/>
        </p:nvSpPr>
        <p:spPr>
          <a:xfrm>
            <a:off x="2804850" y="3705950"/>
            <a:ext cx="3534300" cy="93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Raise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Lockheed Martin needs to </a:t>
            </a:r>
            <a:r>
              <a:rPr lang="en"/>
              <a:t>improve</a:t>
            </a:r>
            <a:r>
              <a:rPr lang="en"/>
              <a:t> on </a:t>
            </a:r>
            <a:r>
              <a:rPr lang="en"/>
              <a:t>their</a:t>
            </a:r>
            <a:r>
              <a:rPr lang="en"/>
              <a:t> </a:t>
            </a:r>
            <a:r>
              <a:rPr lang="en"/>
              <a:t>unmanned</a:t>
            </a:r>
            <a:r>
              <a:rPr lang="en"/>
              <a:t> aircraft (drones).</a:t>
            </a:r>
          </a:p>
        </p:txBody>
      </p:sp>
      <p:sp>
        <p:nvSpPr>
          <p:cNvPr id="121" name="Shape 121"/>
          <p:cNvSpPr/>
          <p:nvPr/>
        </p:nvSpPr>
        <p:spPr>
          <a:xfrm>
            <a:off x="3590802" y="2850950"/>
            <a:ext cx="1681800" cy="67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New Value Curve 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875" y="25775"/>
            <a:ext cx="5066124" cy="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