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5143500" cx="9144000"/>
  <p:notesSz cx="6858000" cy="9144000"/>
  <p:embeddedFontLst>
    <p:embeddedFont>
      <p:font typeface="Average"/>
      <p:regular r:id="rId21"/>
    </p:embeddedFont>
    <p:embeddedFont>
      <p:font typeface="Oswald"/>
      <p:regular r:id="rId22"/>
      <p:bold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font" Target="fonts/Oswald-regular.fntdata"/><Relationship Id="rId10" Type="http://schemas.openxmlformats.org/officeDocument/2006/relationships/slide" Target="slides/slide6.xml"/><Relationship Id="rId21" Type="http://schemas.openxmlformats.org/officeDocument/2006/relationships/font" Target="fonts/Average-regular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schemas.openxmlformats.org/officeDocument/2006/relationships/font" Target="fonts/Oswa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6.jpg"/><Relationship Id="rId4" Type="http://schemas.openxmlformats.org/officeDocument/2006/relationships/image" Target="../media/image00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2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7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8.jpg"/><Relationship Id="rId4" Type="http://schemas.openxmlformats.org/officeDocument/2006/relationships/image" Target="../media/image11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0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9.jpg"/><Relationship Id="rId4" Type="http://schemas.openxmlformats.org/officeDocument/2006/relationships/image" Target="../media/image0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championhomes.com/commercial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Reconstruct Market Boundaries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Blue Ocean Strategy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Ch 3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Group 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Path 5: Look Across Functional or Emotional Appeal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Functionality focuses on efficiency, practicality</a:t>
            </a:r>
          </a:p>
          <a:p>
            <a:pPr indent="-228600" lvl="0" marL="4572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Emotional appeal makes the customer feel good </a:t>
            </a:r>
          </a:p>
        </p:txBody>
      </p:sp>
      <p:pic>
        <p:nvPicPr>
          <p:cNvPr descr="right-brain-left-brain-900-600-783x522.jpg" id="119" name="Shape 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9545" y="1939200"/>
            <a:ext cx="4644900" cy="309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Quick Beauty and Cemex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QB focused on emotional appeal instead of functionality</a:t>
            </a:r>
          </a:p>
          <a:p>
            <a:pPr indent="-228600" lvl="0" marL="4572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Cemex found a way to make buying cement a celebration within a culture </a:t>
            </a:r>
          </a:p>
        </p:txBody>
      </p:sp>
      <p:pic>
        <p:nvPicPr>
          <p:cNvPr descr="logo_201108100920455823.jpg" id="126" name="Shape 1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298625"/>
            <a:ext cx="4531400" cy="26928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emex-logo.jpg" id="127" name="Shape 1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89624" y="2298625"/>
            <a:ext cx="3938225" cy="2692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GM: Finding Balance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In the car industry, it is important to find a balance between functionality and emotional appeal</a:t>
            </a:r>
          </a:p>
          <a:p>
            <a:pPr indent="-228600" lvl="0" marL="4572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Cars must be both attractive and practical </a:t>
            </a:r>
          </a:p>
        </p:txBody>
      </p:sp>
      <p:pic>
        <p:nvPicPr>
          <p:cNvPr descr="2016-cadillac-ct6-062.jpg" id="134" name="Shape 1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22225" y="2194399"/>
            <a:ext cx="5099550" cy="286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Path 6: Look Across Time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New trends are always emerging</a:t>
            </a:r>
          </a:p>
          <a:p>
            <a:pPr indent="-228600" lvl="0" marL="4572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Focus is not about predicting the future, but recognizing these trends</a:t>
            </a:r>
          </a:p>
        </p:txBody>
      </p:sp>
      <p:pic>
        <p:nvPicPr>
          <p:cNvPr descr="97340-93952.jpg" id="141" name="Shape 1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0075" y="1897675"/>
            <a:ext cx="3922275" cy="3132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iTunes and Netflix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iTunes recognized the trend in streaming music and capitalized on it</a:t>
            </a:r>
          </a:p>
          <a:p>
            <a:pPr indent="-228600" lvl="0" marL="4572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Netflix did the same thing with streaming video</a:t>
            </a:r>
          </a:p>
        </p:txBody>
      </p:sp>
      <p:pic>
        <p:nvPicPr>
          <p:cNvPr descr="featured-contetn-itunes-icon_2x.jpg" id="148" name="Shape 1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8050" y="2117500"/>
            <a:ext cx="285750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uzyVTTX.jpg" id="149" name="Shape 1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03175" y="2090387"/>
            <a:ext cx="2911724" cy="2911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EV Trend and the Chevy Bolt</a:t>
            </a:r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EFEFEF"/>
              </a:solidFill>
            </a:endParaRPr>
          </a:p>
        </p:txBody>
      </p:sp>
      <p:pic>
        <p:nvPicPr>
          <p:cNvPr descr="chevy-bolt-front-small.jpg" id="156" name="Shape 1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5887" y="1534425"/>
            <a:ext cx="5392224" cy="3034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Conclusion</a:t>
            </a:r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Blue oceans can be created many different ways</a:t>
            </a:r>
          </a:p>
          <a:p>
            <a:pPr indent="-228600" lvl="0" marL="4572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It is important to always innovate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Red Ocean Constraints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Clr>
                <a:srgbClr val="EFEFEF"/>
              </a:buClr>
              <a:buAutoNum type="arabicPeriod"/>
            </a:pPr>
            <a:r>
              <a:rPr lang="en">
                <a:solidFill>
                  <a:srgbClr val="EFEFEF"/>
                </a:solidFill>
              </a:rPr>
              <a:t>Define their industry similarly and focus on being the best within it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Clr>
                <a:srgbClr val="EFEFEF"/>
              </a:buClr>
              <a:buAutoNum type="arabicPeriod"/>
            </a:pPr>
            <a:r>
              <a:rPr lang="en">
                <a:solidFill>
                  <a:srgbClr val="EFEFEF"/>
                </a:solidFill>
              </a:rPr>
              <a:t>Look at their industries through the lens of generally accepted strategic groups and try to stand out in strategic groups they play in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Clr>
                <a:srgbClr val="EFEFEF"/>
              </a:buClr>
              <a:buAutoNum type="arabicPeriod"/>
            </a:pPr>
            <a:r>
              <a:rPr lang="en">
                <a:solidFill>
                  <a:srgbClr val="EFEFEF"/>
                </a:solidFill>
              </a:rPr>
              <a:t>Focus on the same buyer group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Clr>
                <a:srgbClr val="EFEFEF"/>
              </a:buClr>
              <a:buAutoNum type="arabicPeriod"/>
            </a:pPr>
            <a:r>
              <a:rPr lang="en">
                <a:solidFill>
                  <a:srgbClr val="EFEFEF"/>
                </a:solidFill>
              </a:rPr>
              <a:t>Define the scope of the products and services offered by their industry similarly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Clr>
                <a:srgbClr val="EFEFEF"/>
              </a:buClr>
              <a:buAutoNum type="arabicPeriod"/>
            </a:pPr>
            <a:r>
              <a:rPr lang="en">
                <a:solidFill>
                  <a:srgbClr val="EFEFEF"/>
                </a:solidFill>
              </a:rPr>
              <a:t>Accept the industry’s functional or emotional or orientation </a:t>
            </a:r>
          </a:p>
          <a:p>
            <a:pPr indent="-228600" lvl="0" marL="45720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">
                <a:solidFill>
                  <a:srgbClr val="EFEFEF"/>
                </a:solidFill>
              </a:rPr>
              <a:t>Focus on the same point in time in formulating strategy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Path 1: Look Across Alternative Industries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203475"/>
            <a:ext cx="5246400" cy="3374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EFEFEF"/>
              </a:buClr>
              <a:buSzPct val="100000"/>
            </a:pPr>
            <a:r>
              <a:rPr lang="en" sz="2400">
                <a:solidFill>
                  <a:srgbClr val="EFEFEF"/>
                </a:solidFill>
              </a:rPr>
              <a:t>Alternatives vs. Substitutes</a:t>
            </a:r>
          </a:p>
          <a:p>
            <a:pPr indent="-381000" lvl="0" marL="457200" rtl="0">
              <a:spcBef>
                <a:spcPts val="0"/>
              </a:spcBef>
              <a:buClr>
                <a:srgbClr val="EFEFEF"/>
              </a:buClr>
              <a:buSzPct val="100000"/>
            </a:pPr>
            <a:r>
              <a:rPr lang="en" sz="2400">
                <a:solidFill>
                  <a:srgbClr val="EFEFEF"/>
                </a:solidFill>
              </a:rPr>
              <a:t>Space in between provides opportunity for value innovation</a:t>
            </a:r>
          </a:p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EFEFEF"/>
                </a:solidFill>
              </a:rPr>
              <a:t> </a:t>
            </a:r>
          </a:p>
        </p:txBody>
      </p:sp>
      <p:pic>
        <p:nvPicPr>
          <p:cNvPr descr="Image result for Strategy canvas of netJet"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8100" y="1787800"/>
            <a:ext cx="3274124" cy="2790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Shape 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00175" y="3225325"/>
            <a:ext cx="3371850" cy="1352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Path 2: Look Across Strategic Groups Within Industries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Generally 2 dimensions</a:t>
            </a:r>
          </a:p>
          <a:p>
            <a:pPr indent="-228600" lvl="1" marL="9144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Price and Performance</a:t>
            </a:r>
          </a:p>
          <a:p>
            <a:pPr indent="-228600" lvl="0" marL="4572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Champion</a:t>
            </a:r>
          </a:p>
          <a:p>
            <a:pPr indent="-228600" lvl="1" marL="914400" rtl="0">
              <a:spcBef>
                <a:spcPts val="0"/>
              </a:spcBef>
              <a:buClr>
                <a:srgbClr val="EFEFEF"/>
              </a:buClr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http://www.championhomes.com/commercial</a:t>
            </a:r>
          </a:p>
          <a:p>
            <a:pPr indent="-228600" lvl="0" marL="4572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GM </a:t>
            </a:r>
          </a:p>
          <a:p>
            <a:pPr indent="-228600" lvl="1" marL="9144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Chevy, Volt, Bolt	</a:t>
            </a:r>
          </a:p>
          <a:p>
            <a:pPr indent="-228600" lvl="0" marL="457200">
              <a:spcBef>
                <a:spcPts val="0"/>
              </a:spcBef>
              <a:buClr>
                <a:srgbClr val="EFEFEF"/>
              </a:buClr>
            </a:pPr>
            <a:r>
              <a:t/>
            </a:r>
            <a:endParaRPr>
              <a:solidFill>
                <a:srgbClr val="EFEFE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Path 3: Look across the chain of buyers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In most industries, competitors agree who the target buyers are</a:t>
            </a:r>
          </a:p>
          <a:p>
            <a:pPr indent="-228600" lvl="0" marL="4572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Chain of buyers</a:t>
            </a:r>
          </a:p>
          <a:p>
            <a:pPr indent="-228600" lvl="1" marL="9144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Purchasers</a:t>
            </a:r>
          </a:p>
          <a:p>
            <a:pPr indent="-228600" lvl="1" marL="9144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Users</a:t>
            </a:r>
          </a:p>
          <a:p>
            <a:pPr indent="-228600" lvl="1" marL="9144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Influencers</a:t>
            </a:r>
          </a:p>
          <a:p>
            <a:pPr indent="-228600" lvl="0" marL="4572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Focus on a single buyer group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Novo Nordisk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Insulin producer</a:t>
            </a:r>
          </a:p>
          <a:p>
            <a:pPr indent="-228600" lvl="0" marL="4572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1980s purification technology improved insulin</a:t>
            </a:r>
          </a:p>
          <a:p>
            <a:pPr indent="-228600" lvl="0" marL="4572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Shifting focus from doctors to the user</a:t>
            </a:r>
          </a:p>
          <a:p>
            <a:pPr indent="-228600" lvl="0" marL="4572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Creation of the Novo-Pen, Novolet, and Innovo</a:t>
            </a:r>
          </a:p>
          <a:p>
            <a:pPr indent="-228600" lvl="0" marL="4572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30 years later mains the global leader in diabetes care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novo nordisk"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57749" y="2612974"/>
            <a:ext cx="2352425" cy="2352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Path 4: Look across complementary product and service offerings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What is the context in which your product or service is used?</a:t>
            </a:r>
          </a:p>
          <a:p>
            <a:pPr indent="-228600" lvl="0" marL="4572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What happens before, during, and after?</a:t>
            </a:r>
          </a:p>
          <a:p>
            <a:pPr indent="-228600" lvl="0" marL="4572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Can you identify the pain points?</a:t>
            </a:r>
          </a:p>
          <a:p>
            <a:pPr indent="-228600" lvl="0" marL="4572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How can you eliminate these pain points through a complementary product or service offering?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NABI- bus manufacturers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Major Industry Customers: municipally owned transportation companies</a:t>
            </a:r>
          </a:p>
          <a:p>
            <a:pPr indent="-228600" lvl="0" marL="4572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Accepted Rules: offering the lowest purchase price</a:t>
            </a:r>
          </a:p>
          <a:p>
            <a:pPr indent="-228600" lvl="1" marL="9144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Problem:</a:t>
            </a:r>
          </a:p>
          <a:p>
            <a:pPr indent="-228600" lvl="2" marL="13716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Designs outdated, delivery times late, quality low</a:t>
            </a:r>
          </a:p>
          <a:p>
            <a:pPr indent="-228600" lvl="1" marL="9144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Discovery:</a:t>
            </a:r>
          </a:p>
          <a:p>
            <a:pPr indent="-228600" lvl="2" marL="13716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Complementary activity of maintenance and life-cycle costs</a:t>
            </a:r>
          </a:p>
          <a:p>
            <a:pPr indent="-228600" lvl="0" marL="4572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Solution: Fiberglass</a:t>
            </a:r>
          </a:p>
          <a:p>
            <a:pPr indent="-228600" lvl="1" marL="9144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Faster, cheaper, easier repairs, lighter weight, environmentally friendlier,</a:t>
            </a:r>
          </a:p>
          <a:p>
            <a:pPr indent="-228600" lvl="2" marL="13716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=&gt;life cycle costs lower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British Tea Kettle Industry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Important to British culture yet flat sales and shrinking profit margins</a:t>
            </a:r>
          </a:p>
          <a:p>
            <a:pPr indent="-228600" lvl="0" marL="4572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Philips Electronics Solution</a:t>
            </a:r>
          </a:p>
          <a:p>
            <a:pPr indent="-228600" lvl="1" marL="9144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Thought of complementary products to teakettle</a:t>
            </a:r>
          </a:p>
          <a:p>
            <a:pPr indent="-228600" lvl="2" marL="13716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Discovered the biggest issue was not the kettle</a:t>
            </a:r>
          </a:p>
          <a:p>
            <a:pPr indent="-228600" lvl="2" marL="1371600" rtl="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Saw the opportunity to recreate the kettle</a:t>
            </a:r>
          </a:p>
          <a:p>
            <a:pPr indent="-228600" lvl="0" marL="457200">
              <a:spcBef>
                <a:spcPts val="0"/>
              </a:spcBef>
              <a:buClr>
                <a:srgbClr val="EFEFEF"/>
              </a:buClr>
            </a:pPr>
            <a:r>
              <a:rPr lang="en">
                <a:solidFill>
                  <a:srgbClr val="EFEFEF"/>
                </a:solidFill>
              </a:rPr>
              <a:t>Led to replacement of old kettles</a:t>
            </a:r>
          </a:p>
        </p:txBody>
      </p:sp>
      <p:pic>
        <p:nvPicPr>
          <p:cNvPr descr="Image result for tea kettle with limescale filter philips"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13024" y="1887749"/>
            <a:ext cx="1775299" cy="2546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