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7"/>
  </p:notesMasterIdLst>
  <p:sldIdLst>
    <p:sldId id="256" r:id="rId2"/>
    <p:sldId id="279" r:id="rId3"/>
    <p:sldId id="257" r:id="rId4"/>
    <p:sldId id="269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0" r:id="rId15"/>
    <p:sldId id="273" r:id="rId16"/>
    <p:sldId id="274" r:id="rId17"/>
    <p:sldId id="275" r:id="rId18"/>
    <p:sldId id="276" r:id="rId19"/>
    <p:sldId id="278" r:id="rId20"/>
    <p:sldId id="270" r:id="rId21"/>
    <p:sldId id="271" r:id="rId22"/>
    <p:sldId id="272" r:id="rId23"/>
    <p:sldId id="277" r:id="rId24"/>
    <p:sldId id="261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" d="2"/>
          <a:sy n="1" d="2"/>
        </p:scale>
        <p:origin x="-1656" y="-1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A4C6F-B1F2-41AD-B5A5-B0AB3F4C04D5}" type="datetimeFigureOut">
              <a:rPr lang="en-US"/>
              <a:t>25/10/16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4CA5D-8CC8-467C-954B-B40B86C77C2C}" type="slidenum">
              <a:rPr lang="en-US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64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60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96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75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629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50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378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419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799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178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89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912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185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057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828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945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77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93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53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16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75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05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6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97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4CA5D-8CC8-467C-954B-B40B86C77C2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89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3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4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17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14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88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30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16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9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5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1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9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0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4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5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7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6CE7D5-CF57-46EF-B807-FDD0502418D4}" type="datetimeFigureOut">
              <a:rPr lang="en-US" smtClean="0"/>
              <a:t>25/10/16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0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x-none"/>
              <a:t>Building an Organization Capable of Good Strategy Execution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x-none"/>
              <a:t>Chapter 10 CES</a:t>
            </a:r>
            <a:endParaRPr lang="en-US"/>
          </a:p>
          <a:p>
            <a:r>
              <a:rPr lang="x-none"/>
              <a:t>Team 7</a:t>
            </a:r>
            <a:endParaRPr lang="en-US"/>
          </a:p>
          <a:p>
            <a:r>
              <a:rPr lang="x-none"/>
              <a:t>Adam </a:t>
            </a:r>
            <a:r>
              <a:rPr lang="x-none" err="1"/>
              <a:t>Stroem</a:t>
            </a:r>
            <a:r>
              <a:rPr lang="x-none"/>
              <a:t>, Giselle Luna, Jack Kelley, </a:t>
            </a:r>
            <a:endParaRPr lang="en-US"/>
          </a:p>
          <a:p>
            <a:r>
              <a:rPr lang="x-none"/>
              <a:t>Henry </a:t>
            </a:r>
            <a:r>
              <a:rPr lang="x-none" err="1"/>
              <a:t>Hilla</a:t>
            </a:r>
            <a:r>
              <a:rPr lang="x-none"/>
              <a:t>, William Brunner, William Wendt </a:t>
            </a:r>
            <a:endParaRPr lang="en-US"/>
          </a:p>
        </p:txBody>
      </p:sp>
      <p:pic>
        <p:nvPicPr>
          <p:cNvPr id="4" name="Picture 3" descr="1500px_Coca_Cola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542925"/>
            <a:ext cx="3010701" cy="207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Three Key Actions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b="1"/>
              <a:t>Structuring the organization and work effort</a:t>
            </a:r>
            <a:endParaRPr lang="en-US" b="1"/>
          </a:p>
          <a:p>
            <a:pPr lvl="1"/>
            <a:r>
              <a:rPr lang="x-none"/>
              <a:t>Establish lines of authority and reporting relationships</a:t>
            </a:r>
            <a:endParaRPr lang="en-US"/>
          </a:p>
          <a:p>
            <a:pPr lvl="1"/>
            <a:r>
              <a:rPr lang="x-none"/>
              <a:t>Decide how much decision-making authority to delegate</a:t>
            </a:r>
            <a:endParaRPr lang="en-US"/>
          </a:p>
          <a:p>
            <a:pPr lvl="2"/>
            <a:r>
              <a:rPr lang="x-none"/>
              <a:t>Be balanced, not everyone can have authority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Staffing the organization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/>
              <a:t>Building a strong management team </a:t>
            </a:r>
            <a:endParaRPr lang="en-US"/>
          </a:p>
          <a:p>
            <a:r>
              <a:rPr lang="x-none"/>
              <a:t>Recruiting </a:t>
            </a:r>
            <a:endParaRPr lang="en-US"/>
          </a:p>
          <a:p>
            <a:r>
              <a:rPr lang="x-none"/>
              <a:t>Training</a:t>
            </a:r>
            <a:endParaRPr lang="en-US"/>
          </a:p>
          <a:p>
            <a:r>
              <a:rPr lang="x-none"/>
              <a:t>Retaining</a:t>
            </a:r>
            <a:endParaRPr lang="en-US"/>
          </a:p>
        </p:txBody>
      </p:sp>
      <p:pic>
        <p:nvPicPr>
          <p:cNvPr id="4" name="Picture 3" descr="coca-cola-org-cha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2150" y="2439838"/>
            <a:ext cx="5952514" cy="381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088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Building a strong management team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/>
              <a:t>Having timely thinking people that are goal oriented </a:t>
            </a:r>
            <a:endParaRPr lang="en-US"/>
          </a:p>
          <a:p>
            <a:r>
              <a:rPr lang="x-none"/>
              <a:t>Have a clear understanding of the industry </a:t>
            </a:r>
            <a:endParaRPr lang="en-US"/>
          </a:p>
          <a:p>
            <a:r>
              <a:rPr lang="x-none"/>
              <a:t>Being able to understand change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79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Recruiting, Training, Retaining  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x-none"/>
              <a:t>Recruiting</a:t>
            </a:r>
            <a:endParaRPr lang="en-US"/>
          </a:p>
          <a:p>
            <a:pPr lvl="1"/>
            <a:r>
              <a:rPr lang="x-none"/>
              <a:t>Done at the local branch manager level, partnership with the military </a:t>
            </a:r>
            <a:endParaRPr lang="en-US"/>
          </a:p>
          <a:p>
            <a:r>
              <a:rPr lang="x-none"/>
              <a:t>Training </a:t>
            </a:r>
            <a:endParaRPr lang="en-US"/>
          </a:p>
          <a:p>
            <a:pPr lvl="1"/>
            <a:r>
              <a:rPr lang="x-none"/>
              <a:t>Coca-Cola University, Management trainee program</a:t>
            </a:r>
            <a:endParaRPr lang="en-US"/>
          </a:p>
          <a:p>
            <a:r>
              <a:rPr lang="x-none"/>
              <a:t>Retaining</a:t>
            </a:r>
            <a:endParaRPr lang="en-US"/>
          </a:p>
          <a:p>
            <a:pPr lvl="1"/>
            <a:r>
              <a:rPr lang="x-none"/>
              <a:t>Unlimited Opportunities, Employee benefits</a:t>
            </a:r>
            <a:endParaRPr lang="en-US"/>
          </a:p>
          <a:p>
            <a:pPr marL="457200" lvl="1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70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Principal Components of the Strategy Execution Process (continued)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/>
              <a:t> Adopting best practices and processes to drive continuous improvement</a:t>
            </a:r>
            <a:endParaRPr lang="en-US"/>
          </a:p>
          <a:p>
            <a:r>
              <a:rPr lang="x-none"/>
              <a:t> Installing information and operating systems that enable personnel to carry out strategic roles</a:t>
            </a:r>
            <a:endParaRPr lang="en-US"/>
          </a:p>
          <a:p>
            <a:r>
              <a:rPr lang="x-none"/>
              <a:t>Offering incentives directly to achievement of targets</a:t>
            </a:r>
            <a:endParaRPr lang="en-US"/>
          </a:p>
          <a:p>
            <a:r>
              <a:rPr lang="x-none"/>
              <a:t>Instilling corporate culture that promotes good strategy execution</a:t>
            </a:r>
            <a:endParaRPr lang="en-US"/>
          </a:p>
          <a:p>
            <a:r>
              <a:rPr lang="x-none"/>
              <a:t>Exercising internal leadership needed to propel strategy implementation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53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x-none"/>
              <a:t>Developing &amp; Building Critical Resources and Capabilities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04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200025"/>
            <a:ext cx="10018712" cy="1466326"/>
          </a:xfrm>
        </p:spPr>
        <p:txBody>
          <a:bodyPr/>
          <a:lstStyle/>
          <a:p>
            <a:r>
              <a:rPr lang="x-none"/>
              <a:t>3 Approaches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3" y="1638300"/>
            <a:ext cx="10018712" cy="464987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x-none" sz="3200"/>
              <a:t>Developing Capabilities Internally</a:t>
            </a:r>
            <a:endParaRPr lang="en-US" sz="3200"/>
          </a:p>
          <a:p>
            <a:pPr marL="514350" indent="-514350">
              <a:buFont typeface="+mj-lt"/>
              <a:buAutoNum type="arabicPeriod"/>
            </a:pPr>
            <a:r>
              <a:rPr lang="x-none" sz="3200"/>
              <a:t>Acquire Capabilities through Mergers &amp; Acquisitions</a:t>
            </a:r>
            <a:endParaRPr lang="en-US" sz="3200"/>
          </a:p>
          <a:p>
            <a:pPr marL="514350" indent="-514350">
              <a:buFont typeface="+mj-lt"/>
              <a:buAutoNum type="arabicPeriod"/>
            </a:pPr>
            <a:r>
              <a:rPr lang="x-none" sz="3200"/>
              <a:t>Accessing Capabilities through Collaborative Partner</a:t>
            </a:r>
            <a:r>
              <a:rPr lang="x-none" sz="2800"/>
              <a:t>ships</a:t>
            </a:r>
            <a:endParaRPr lang="en-US" sz="28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92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228600"/>
            <a:ext cx="10018712" cy="1269217"/>
          </a:xfrm>
        </p:spPr>
        <p:txBody>
          <a:bodyPr/>
          <a:lstStyle/>
          <a:p>
            <a:r>
              <a:rPr lang="x-none"/>
              <a:t>Develop Internally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3" y="1638300"/>
            <a:ext cx="10018712" cy="481604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x-none" sz="2800"/>
              <a:t>Management sets an objective</a:t>
            </a:r>
            <a:endParaRPr lang="en-US" sz="2800"/>
          </a:p>
          <a:p>
            <a:pPr lvl="1"/>
            <a:r>
              <a:rPr lang="x-none" sz="2400"/>
              <a:t>Firm must have the </a:t>
            </a:r>
            <a:r>
              <a:rPr lang="x-none" sz="2400" i="1"/>
              <a:t>ability </a:t>
            </a:r>
            <a:r>
              <a:rPr lang="x-none" sz="2400"/>
              <a:t>to do something</a:t>
            </a:r>
            <a:endParaRPr lang="en-US" sz="2400"/>
          </a:p>
          <a:p>
            <a:pPr lvl="1"/>
            <a:r>
              <a:rPr lang="x-none" sz="2400"/>
              <a:t>Trial &amp; error, recruiting certain skills and expertise</a:t>
            </a:r>
            <a:endParaRPr lang="en-US" sz="2400"/>
          </a:p>
          <a:p>
            <a:pPr lvl="1"/>
            <a:r>
              <a:rPr lang="x-none" sz="2400"/>
              <a:t>Incremental and experimental progress</a:t>
            </a:r>
            <a:endParaRPr lang="en-US" sz="2400"/>
          </a:p>
          <a:p>
            <a:pPr marL="457200" indent="-457200">
              <a:buFont typeface="+mj-lt"/>
              <a:buAutoNum type="arabicPeriod"/>
            </a:pPr>
            <a:r>
              <a:rPr lang="x-none" sz="2800"/>
              <a:t>Continually invest in resources and systematic efforts</a:t>
            </a:r>
            <a:endParaRPr lang="en-US" sz="2800"/>
          </a:p>
          <a:p>
            <a:pPr lvl="1"/>
            <a:r>
              <a:rPr lang="x-none" sz="2400"/>
              <a:t>Training: </a:t>
            </a:r>
            <a:r>
              <a:rPr lang="x-none" sz="2400" i="1"/>
              <a:t>Learning by Doing</a:t>
            </a:r>
            <a:endParaRPr lang="en-US" sz="2400" i="1"/>
          </a:p>
          <a:p>
            <a:pPr lvl="1"/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1519577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3" y="1504342"/>
            <a:ext cx="10018712" cy="4528158"/>
          </a:xfrm>
        </p:spPr>
        <p:txBody>
          <a:bodyPr/>
          <a:lstStyle/>
          <a:p>
            <a:pPr marL="0" indent="0">
              <a:buNone/>
            </a:pPr>
            <a:r>
              <a:rPr lang="x-none" sz="3200"/>
              <a:t>Acquire through Mergers &amp; Acquisitions</a:t>
            </a:r>
            <a:endParaRPr lang="en-US" sz="3200"/>
          </a:p>
          <a:p>
            <a:pPr marL="0" indent="0">
              <a:buNone/>
            </a:pPr>
            <a:r>
              <a:rPr lang="x-none" sz="2800"/>
              <a:t>Capabilities- motivated acquisitions are essential when...</a:t>
            </a:r>
            <a:endParaRPr lang="en-US" sz="2800"/>
          </a:p>
          <a:p>
            <a:pPr>
              <a:lnSpc>
                <a:spcPct val="150000"/>
              </a:lnSpc>
            </a:pPr>
            <a:r>
              <a:rPr lang="x-none"/>
              <a:t>Company does not have the ability to create internally </a:t>
            </a:r>
            <a:endParaRPr lang="en-US"/>
          </a:p>
          <a:p>
            <a:r>
              <a:rPr lang="x-none"/>
              <a:t>Environment is advancing at such a rapid pace, time is of the essence</a:t>
            </a:r>
            <a:endParaRPr lang="en-US"/>
          </a:p>
          <a:p>
            <a:pPr marL="0" indent="0">
              <a:buNone/>
            </a:pPr>
            <a:endParaRPr lang="en-US" sz="3200"/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84313" y="333375"/>
            <a:ext cx="9782175" cy="70788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x-none" sz="4000"/>
              <a:t>Mergers &amp; Acquisitions</a:t>
            </a:r>
          </a:p>
        </p:txBody>
      </p:sp>
    </p:spTree>
    <p:extLst>
      <p:ext uri="{BB962C8B-B14F-4D97-AF65-F5344CB8AC3E}">
        <p14:creationId xmlns:p14="http://schemas.microsoft.com/office/powerpoint/2010/main" val="3475603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152400"/>
            <a:ext cx="10018712" cy="1374957"/>
          </a:xfrm>
        </p:spPr>
        <p:txBody>
          <a:bodyPr/>
          <a:lstStyle/>
          <a:p>
            <a:r>
              <a:rPr lang="x-none"/>
              <a:t> Collaborative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3" y="1624705"/>
            <a:ext cx="10018712" cy="4166495"/>
          </a:xfrm>
        </p:spPr>
        <p:txBody>
          <a:bodyPr/>
          <a:lstStyle/>
          <a:p>
            <a:pPr marL="0" indent="0">
              <a:buNone/>
            </a:pPr>
            <a:r>
              <a:rPr lang="x-none"/>
              <a:t>Access through collaborative partnerships by...</a:t>
            </a:r>
            <a:endParaRPr lang="en-US"/>
          </a:p>
          <a:p>
            <a:r>
              <a:rPr lang="x-none"/>
              <a:t>Outsource the Function</a:t>
            </a:r>
            <a:endParaRPr lang="en-US"/>
          </a:p>
          <a:p>
            <a:r>
              <a:rPr lang="x-none"/>
              <a:t>Collaborate with a firm that has complimentary resources and capabilities and a shared objective</a:t>
            </a:r>
            <a:endParaRPr lang="en-US"/>
          </a:p>
          <a:p>
            <a:r>
              <a:rPr lang="x-none"/>
              <a:t>Engage in collaborative partnerships for the purpose of learning how the partner does things, internalize the method, thereby acquiring the capabilities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0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Henry Ford 1 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81275" y="857250"/>
            <a:ext cx="7604635" cy="5067111"/>
          </a:xfrm>
        </p:spPr>
      </p:pic>
    </p:spTree>
    <p:extLst>
      <p:ext uri="{BB962C8B-B14F-4D97-AF65-F5344CB8AC3E}">
        <p14:creationId xmlns:p14="http://schemas.microsoft.com/office/powerpoint/2010/main" val="1744039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Matching Organizational Structure to the Strategy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/>
              <a:t>Deciding which Value Chain Activities to Perform Internally and Which to Outsource</a:t>
            </a:r>
            <a:endParaRPr lang="en-US"/>
          </a:p>
          <a:p>
            <a:pPr lvl="1"/>
            <a:r>
              <a:rPr lang="x-none"/>
              <a:t>Improves chances for outclassing rivals</a:t>
            </a:r>
            <a:endParaRPr lang="en-US"/>
          </a:p>
          <a:p>
            <a:pPr lvl="1"/>
            <a:r>
              <a:rPr lang="x-none"/>
              <a:t>Advantages of outsourcing</a:t>
            </a:r>
            <a:endParaRPr lang="en-US"/>
          </a:p>
          <a:p>
            <a:pPr lvl="1"/>
            <a:r>
              <a:rPr lang="x-none"/>
              <a:t>Partnerships can  contribute to better execution of Strategy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33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Aligning the Firm's Organizational Structure with Its Strategy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/>
              <a:t>Main Building Blocks of Organizational Structure</a:t>
            </a:r>
            <a:endParaRPr lang="en-US"/>
          </a:p>
          <a:p>
            <a:pPr lvl="1"/>
            <a:r>
              <a:rPr lang="x-none"/>
              <a:t>How to Decide what Strategy-Critical Activities are Most Critical</a:t>
            </a:r>
            <a:endParaRPr lang="en-US"/>
          </a:p>
          <a:p>
            <a:r>
              <a:rPr lang="x-none"/>
              <a:t>Matching Structure to Requirements</a:t>
            </a:r>
            <a:endParaRPr lang="en-US"/>
          </a:p>
          <a:p>
            <a:pPr lvl="1"/>
            <a:r>
              <a:rPr lang="x-none"/>
              <a:t>Simple, Functional, Multidivisional, and Matrix Structures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33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Determining How Much Authority to Delegate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1858" y="2114550"/>
            <a:ext cx="4607188" cy="576262"/>
          </a:xfrm>
        </p:spPr>
        <p:txBody>
          <a:bodyPr/>
          <a:lstStyle/>
          <a:p>
            <a:r>
              <a:rPr lang="x-none"/>
              <a:t>Centralized Decision Making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x-none" sz="2000"/>
              <a:t>Top executives retain authority for most strategic and operating decisions.</a:t>
            </a:r>
            <a:r>
              <a:rPr lang="x-none"/>
              <a:t> </a:t>
            </a:r>
            <a:endParaRPr lang="en-US"/>
          </a:p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7975" y="2114550"/>
            <a:ext cx="5215976" cy="576263"/>
          </a:xfrm>
        </p:spPr>
        <p:txBody>
          <a:bodyPr/>
          <a:lstStyle/>
          <a:p>
            <a:r>
              <a:rPr lang="x-none"/>
              <a:t>Decentralized Decision Making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x-none" sz="2000"/>
              <a:t>Decision-making authority is pushed down to the lowest organizational level.</a:t>
            </a:r>
            <a:endParaRPr lang="en-US" sz="2000"/>
          </a:p>
        </p:txBody>
      </p:sp>
      <p:sp>
        <p:nvSpPr>
          <p:cNvPr id="7" name="TextBox 6"/>
          <p:cNvSpPr txBox="1"/>
          <p:nvPr/>
        </p:nvSpPr>
        <p:spPr>
          <a:xfrm>
            <a:off x="5657850" y="2209800"/>
            <a:ext cx="1525395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x-none" sz="2400" b="1">
                <a:solidFill>
                  <a:srgbClr val="8D1515"/>
                </a:solidFill>
              </a:rPr>
              <a:t>vs.</a:t>
            </a:r>
            <a:endParaRPr lang="en-US" sz="2400" b="1">
              <a:solidFill>
                <a:srgbClr val="8D15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145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5" y="76200"/>
            <a:ext cx="10018713" cy="1752599"/>
          </a:xfrm>
        </p:spPr>
        <p:txBody>
          <a:bodyPr/>
          <a:lstStyle/>
          <a:p>
            <a:r>
              <a:rPr lang="x-none"/>
              <a:t>External Partners and Strategic Allies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125" y="466725"/>
            <a:ext cx="10018713" cy="3124201"/>
          </a:xfrm>
        </p:spPr>
        <p:txBody>
          <a:bodyPr/>
          <a:lstStyle/>
          <a:p>
            <a:r>
              <a:rPr lang="x-none"/>
              <a:t>Bridge-Building that Leads to Productive Working Relationships</a:t>
            </a:r>
            <a:endParaRPr lang="en-US"/>
          </a:p>
          <a:p>
            <a:pPr lvl="1"/>
            <a:r>
              <a:rPr lang="x-none"/>
              <a:t>Appointing "Relationship Managers"</a:t>
            </a:r>
            <a:endParaRPr lang="en-US"/>
          </a:p>
          <a:p>
            <a:pPr lvl="1"/>
            <a:r>
              <a:rPr lang="x-none"/>
              <a:t>The Importance of a Network Structure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1495" y="2056421"/>
            <a:ext cx="5202030" cy="486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314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952625"/>
            <a:ext cx="10018712" cy="38162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/>
          </a:p>
          <a:p>
            <a:r>
              <a:rPr lang="x-none"/>
              <a:t>Strategy execution </a:t>
            </a:r>
            <a:endParaRPr lang="en-US"/>
          </a:p>
          <a:p>
            <a:pPr lvl="1"/>
            <a:r>
              <a:rPr lang="x-none"/>
              <a:t>Identify </a:t>
            </a:r>
            <a:r>
              <a:rPr lang="x-none" i="1"/>
              <a:t>what</a:t>
            </a:r>
            <a:r>
              <a:rPr lang="x-none"/>
              <a:t> to do differently and then </a:t>
            </a:r>
            <a:r>
              <a:rPr lang="x-none" i="1"/>
              <a:t>how</a:t>
            </a:r>
            <a:r>
              <a:rPr lang="x-none"/>
              <a:t> </a:t>
            </a:r>
            <a:endParaRPr lang="en-US"/>
          </a:p>
          <a:p>
            <a:pPr lvl="1"/>
            <a:r>
              <a:rPr lang="x-none"/>
              <a:t>Team effort </a:t>
            </a:r>
            <a:endParaRPr lang="en-US"/>
          </a:p>
          <a:p>
            <a:r>
              <a:rPr lang="x-none"/>
              <a:t>Building an organization </a:t>
            </a:r>
            <a:endParaRPr lang="en-US"/>
          </a:p>
          <a:p>
            <a:pPr lvl="1"/>
            <a:r>
              <a:rPr lang="x-none"/>
              <a:t>Three key actions </a:t>
            </a:r>
            <a:endParaRPr lang="en-US"/>
          </a:p>
          <a:p>
            <a:r>
              <a:rPr lang="x-none"/>
              <a:t>Building core competencies and competitive capabilities </a:t>
            </a:r>
            <a:endParaRPr lang="en-US"/>
          </a:p>
          <a:p>
            <a:pPr lvl="1"/>
            <a:r>
              <a:rPr lang="x-none"/>
              <a:t>Three different approaches </a:t>
            </a:r>
            <a:endParaRPr lang="en-US"/>
          </a:p>
          <a:p>
            <a:r>
              <a:rPr lang="x-none"/>
              <a:t>Structuring the organization 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15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1587500"/>
            <a:ext cx="10018712" cy="2905998"/>
          </a:xfrm>
        </p:spPr>
        <p:txBody>
          <a:bodyPr>
            <a:normAutofit/>
          </a:bodyPr>
          <a:lstStyle/>
          <a:p>
            <a:r>
              <a:rPr lang="x-none" sz="5400"/>
              <a:t>Thank you! </a:t>
            </a:r>
            <a:endParaRPr lang="en-US" sz="5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3" y="5372449"/>
            <a:ext cx="10018712" cy="418751"/>
          </a:xfrm>
        </p:spPr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22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3" y="2204353"/>
            <a:ext cx="10018712" cy="3586847"/>
          </a:xfrm>
        </p:spPr>
        <p:txBody>
          <a:bodyPr>
            <a:normAutofit fontScale="77500" lnSpcReduction="20000"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x-none"/>
              <a:t>Strategy --&gt; actions and good results (strategy execution) </a:t>
            </a:r>
            <a:endParaRPr lang="en-US"/>
          </a:p>
          <a:p>
            <a:r>
              <a:rPr lang="x-none"/>
              <a:t>Crafting a strategy </a:t>
            </a:r>
            <a:endParaRPr lang="en-US"/>
          </a:p>
          <a:p>
            <a:pPr lvl="1"/>
            <a:r>
              <a:rPr lang="x-none"/>
              <a:t>Analysis-driven </a:t>
            </a:r>
            <a:endParaRPr lang="en-US"/>
          </a:p>
          <a:p>
            <a:r>
              <a:rPr lang="x-none"/>
              <a:t>Executing a strategy</a:t>
            </a:r>
            <a:endParaRPr lang="en-US"/>
          </a:p>
          <a:p>
            <a:pPr lvl="1"/>
            <a:r>
              <a:rPr lang="x-none"/>
              <a:t>Operations-driven</a:t>
            </a:r>
            <a:endParaRPr lang="en-US"/>
          </a:p>
          <a:p>
            <a:pPr lvl="1"/>
            <a:r>
              <a:rPr lang="x-none"/>
              <a:t>Action-oriented </a:t>
            </a:r>
            <a:endParaRPr lang="en-US"/>
          </a:p>
          <a:p>
            <a:pPr lvl="1"/>
            <a:r>
              <a:rPr lang="x-none"/>
              <a:t>Make-things-happen task 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31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Overview of Chapter 10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105025"/>
            <a:ext cx="10018713" cy="312420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x-none"/>
              <a:t>A Framework for Executing Strategy</a:t>
            </a: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x-none"/>
              <a:t>Three Key Actions </a:t>
            </a: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x-none"/>
              <a:t>Staffing the Organization </a:t>
            </a: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x-none"/>
              <a:t>Developing and Building Critical Resources and Capabilities </a:t>
            </a: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x-none"/>
              <a:t>Matching Organizational Structure to the Strategy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94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A Framework for Executing Strategy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/>
              <a:t>Must be customized to fit particular situation</a:t>
            </a:r>
            <a:endParaRPr lang="en-US"/>
          </a:p>
          <a:p>
            <a:r>
              <a:rPr lang="x-none"/>
              <a:t>Minor improvements vs. radical change</a:t>
            </a:r>
            <a:endParaRPr lang="en-US"/>
          </a:p>
          <a:p>
            <a:r>
              <a:rPr lang="x-none"/>
              <a:t>No "one size fits all"</a:t>
            </a:r>
            <a:endParaRPr lang="en-US"/>
          </a:p>
          <a:p>
            <a:r>
              <a:rPr lang="x-none"/>
              <a:t>Specific actions required always represent management's judgement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41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Principal Components of the Strategy Execution Process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/>
              <a:t>Staffing with capable employees and managers</a:t>
            </a:r>
            <a:endParaRPr lang="en-US"/>
          </a:p>
          <a:p>
            <a:r>
              <a:rPr lang="x-none"/>
              <a:t>Developing resources and organizational capabilities</a:t>
            </a:r>
            <a:endParaRPr lang="en-US"/>
          </a:p>
          <a:p>
            <a:r>
              <a:rPr lang="x-none"/>
              <a:t>Creating a strategy-supportive organizational structure</a:t>
            </a:r>
            <a:endParaRPr lang="en-US"/>
          </a:p>
          <a:p>
            <a:r>
              <a:rPr lang="x-none"/>
              <a:t>Allocating sufficient resources to strategy execution effort</a:t>
            </a:r>
            <a:endParaRPr lang="en-US"/>
          </a:p>
          <a:p>
            <a:r>
              <a:rPr lang="x-none"/>
              <a:t>Instituting policies and procedures that facilitate strategy execution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24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Three Key Actions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0" y="2707616"/>
            <a:ext cx="10018713" cy="312420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Arrow: Right 3"/>
          <p:cNvSpPr/>
          <p:nvPr/>
        </p:nvSpPr>
        <p:spPr>
          <a:xfrm>
            <a:off x="2171700" y="1938427"/>
            <a:ext cx="3144838" cy="152905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b="1"/>
              <a:t>Staffing the organization</a:t>
            </a:r>
            <a:endParaRPr lang="en-US" b="1"/>
          </a:p>
        </p:txBody>
      </p:sp>
      <p:sp>
        <p:nvSpPr>
          <p:cNvPr id="5" name="Arrow: Right 4"/>
          <p:cNvSpPr/>
          <p:nvPr/>
        </p:nvSpPr>
        <p:spPr>
          <a:xfrm>
            <a:off x="2238375" y="3476804"/>
            <a:ext cx="3129395" cy="16383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b="1"/>
              <a:t>Acquiring, developing, and strengthening key resources and capabilities</a:t>
            </a:r>
            <a:endParaRPr lang="en-US" b="1"/>
          </a:p>
        </p:txBody>
      </p:sp>
      <p:sp>
        <p:nvSpPr>
          <p:cNvPr id="6" name="Arrow: Right 5"/>
          <p:cNvSpPr/>
          <p:nvPr/>
        </p:nvSpPr>
        <p:spPr>
          <a:xfrm>
            <a:off x="2171700" y="5058314"/>
            <a:ext cx="3144838" cy="152905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b="1"/>
              <a:t>Structuring the organization and work effort</a:t>
            </a:r>
            <a:endParaRPr lang="en-US" b="1"/>
          </a:p>
        </p:txBody>
      </p:sp>
      <p:sp>
        <p:nvSpPr>
          <p:cNvPr id="7" name="Rectangle 6"/>
          <p:cNvSpPr/>
          <p:nvPr/>
        </p:nvSpPr>
        <p:spPr>
          <a:xfrm>
            <a:off x="5724525" y="2057400"/>
            <a:ext cx="2101655" cy="1998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b="1"/>
              <a:t>Strategy-supportive resources and capabilities</a:t>
            </a:r>
            <a:endParaRPr lang="en-US" b="1"/>
          </a:p>
        </p:txBody>
      </p:sp>
      <p:sp>
        <p:nvSpPr>
          <p:cNvPr id="8" name="Arrow: Up-Down 7"/>
          <p:cNvSpPr/>
          <p:nvPr/>
        </p:nvSpPr>
        <p:spPr>
          <a:xfrm>
            <a:off x="6494821" y="4055853"/>
            <a:ext cx="484632" cy="1216152"/>
          </a:xfrm>
          <a:prstGeom prst="up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81700" y="5249863"/>
            <a:ext cx="1865313" cy="113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b="1"/>
              <a:t>Strategy-supportive organizational structure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646183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Three Key Actions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b="1"/>
              <a:t>Staffing the organization</a:t>
            </a:r>
            <a:endParaRPr lang="en-US" b="1"/>
          </a:p>
          <a:p>
            <a:pPr lvl="1"/>
            <a:r>
              <a:rPr lang="x-none"/>
              <a:t>Put together a strong management team</a:t>
            </a:r>
            <a:endParaRPr lang="en-US"/>
          </a:p>
          <a:p>
            <a:pPr lvl="2"/>
            <a:r>
              <a:rPr lang="x-none"/>
              <a:t>Clear thinkers, great people skills</a:t>
            </a:r>
            <a:endParaRPr lang="en-US"/>
          </a:p>
          <a:p>
            <a:pPr lvl="1"/>
            <a:r>
              <a:rPr lang="x-none"/>
              <a:t>Recruit/retain talented employees</a:t>
            </a:r>
            <a:endParaRPr lang="en-US"/>
          </a:p>
          <a:p>
            <a:pPr lvl="2"/>
            <a:r>
              <a:rPr lang="x-none"/>
              <a:t>Why let go of the workers that are helping you succeed?</a:t>
            </a:r>
            <a:endParaRPr lang="en-US"/>
          </a:p>
          <a:p>
            <a:pPr lvl="3"/>
            <a:r>
              <a:rPr lang="x-none"/>
              <a:t>Google, Mercedes-Benz, Boston consulting group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07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Three Key Actions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b="1"/>
              <a:t>Acquiring, developing, and strengthening key resources and capabilities</a:t>
            </a:r>
            <a:endParaRPr lang="en-US" b="1"/>
          </a:p>
          <a:p>
            <a:pPr lvl="1"/>
            <a:r>
              <a:rPr lang="x-none"/>
              <a:t>Develop set of resources/capabilities for current strategies</a:t>
            </a:r>
            <a:endParaRPr lang="en-US"/>
          </a:p>
          <a:p>
            <a:pPr lvl="1"/>
            <a:r>
              <a:rPr lang="x-none"/>
              <a:t>Update as external conditions/strategy changes</a:t>
            </a:r>
            <a:endParaRPr lang="en-US"/>
          </a:p>
          <a:p>
            <a:pPr lvl="1"/>
            <a:r>
              <a:rPr lang="x-none"/>
              <a:t>Train/retrain employees to keep the knowledge level high</a:t>
            </a:r>
            <a:endParaRPr lang="en-US"/>
          </a:p>
          <a:p>
            <a:pPr lvl="2"/>
            <a:r>
              <a:rPr lang="x-none"/>
              <a:t>Honda, frequent re-forming high intensity teams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61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Application>Microsoft Macintosh PowerPoint</Application>
  <PresentationFormat>Anpassad</PresentationFormat>
  <Paragraphs>158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25</vt:i4>
      </vt:variant>
    </vt:vector>
  </HeadingPairs>
  <TitlesOfParts>
    <vt:vector size="26" baseType="lpstr">
      <vt:lpstr>Parallax</vt:lpstr>
      <vt:lpstr>Building an Organization Capable of Good Strategy Execution</vt:lpstr>
      <vt:lpstr>PowerPoint-presentation</vt:lpstr>
      <vt:lpstr>Introduction</vt:lpstr>
      <vt:lpstr>Overview of Chapter 10</vt:lpstr>
      <vt:lpstr>A Framework for Executing Strategy</vt:lpstr>
      <vt:lpstr>Principal Components of the Strategy Execution Process</vt:lpstr>
      <vt:lpstr>Three Key Actions</vt:lpstr>
      <vt:lpstr>Three Key Actions</vt:lpstr>
      <vt:lpstr>Three Key Actions</vt:lpstr>
      <vt:lpstr>Three Key Actions</vt:lpstr>
      <vt:lpstr>Staffing the organization</vt:lpstr>
      <vt:lpstr>Building a strong management team</vt:lpstr>
      <vt:lpstr>Recruiting, Training, Retaining  </vt:lpstr>
      <vt:lpstr>Principal Components of the Strategy Execution Process (continued)</vt:lpstr>
      <vt:lpstr>Developing &amp; Building Critical Resources and Capabilities</vt:lpstr>
      <vt:lpstr>3 Approaches </vt:lpstr>
      <vt:lpstr>Develop Internally</vt:lpstr>
      <vt:lpstr>PowerPoint-presentation</vt:lpstr>
      <vt:lpstr> Collaborative Partnerships</vt:lpstr>
      <vt:lpstr>Matching Organizational Structure to the Strategy</vt:lpstr>
      <vt:lpstr>Aligning the Firm's Organizational Structure with Its Strategy</vt:lpstr>
      <vt:lpstr>Determining How Much Authority to Delegate</vt:lpstr>
      <vt:lpstr>External Partners and Strategic Allies</vt:lpstr>
      <vt:lpstr>Conclusion</vt:lpstr>
      <vt:lpstr>Thank you!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 Organization Capable of Good Strategy Execution</dc:title>
  <cp:lastModifiedBy>Adam Ström</cp:lastModifiedBy>
  <cp:revision>1</cp:revision>
  <dcterms:modified xsi:type="dcterms:W3CDTF">2016-10-26T03:07:58Z</dcterms:modified>
</cp:coreProperties>
</file>