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141" d="100"/>
          <a:sy n="141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433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510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2767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240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138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612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390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782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5463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46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70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90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181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560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62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7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10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10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79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459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621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0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2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Shape 2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9500" y="1846803"/>
            <a:ext cx="2808000" cy="2806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83103" y="712140"/>
            <a:ext cx="6244200" cy="3835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265500" y="2735370"/>
            <a:ext cx="4045200" cy="1345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23600" y="5283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The 5 Generic Competitive Strategies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subTitle" idx="4294967295"/>
          </p:nvPr>
        </p:nvSpPr>
        <p:spPr>
          <a:xfrm>
            <a:off x="252400" y="2434200"/>
            <a:ext cx="8409000" cy="228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Team 2 Section 003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n"/>
              <a:t>                        Jared Coronado, Reed Harman, Jason Guevara, and Alicia Amodeo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423600" y="1729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Keys and Pitfalls of a Low-Cost Provider Strategy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58350" y="1375500"/>
            <a:ext cx="4309800" cy="33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Keys:</a:t>
            </a: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Champions of frugality, they seldom hesitate to spend aggressively….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Ensuring that they remain competitively superior.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latin typeface="Lato"/>
                <a:ea typeface="Lato"/>
                <a:cs typeface="Lato"/>
                <a:sym typeface="Lato"/>
              </a:rPr>
              <a:t>Pitfalls:</a:t>
            </a: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Overly aggressive price cutting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Relying on an approach to reduce costs that can be easily copied by rivals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Becoming too fixated on cost reduction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8224" y="3006150"/>
            <a:ext cx="4775775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8225" y="1622924"/>
            <a:ext cx="4775775" cy="117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06425" y="1304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When a Low-Cost Provider Strategy Works Best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1113400" y="544850"/>
            <a:ext cx="7071300" cy="87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50" name="Shape 150"/>
          <p:cNvSpPr txBox="1"/>
          <p:nvPr/>
        </p:nvSpPr>
        <p:spPr>
          <a:xfrm>
            <a:off x="0" y="1333800"/>
            <a:ext cx="4418400" cy="340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Price Competition among rival sellers is vigorous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Products of rival sellers are identical and readily available from many eager sellers.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Difficult to achieve product differentiation in ways that have value to buyers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Most buyers use the product in the same ways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2860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Buyers incur low costs in switching their purchases from one seller to another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400" y="1344300"/>
            <a:ext cx="4725602" cy="180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8400" y="3151124"/>
            <a:ext cx="4725601" cy="159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423600" y="-76200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Focused Low-Cost Strategy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191725" y="1200425"/>
            <a:ext cx="3851400" cy="3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Based on low cost aims, securing a competitive advantage by serving buyers in a target market niche</a:t>
            </a:r>
          </a:p>
          <a:p>
            <a:pPr marL="914400" lvl="1" indent="-228600" rtl="0">
              <a:spcBef>
                <a:spcPts val="0"/>
              </a:spcBef>
              <a:buChar char="○"/>
            </a:pPr>
            <a:r>
              <a:rPr lang="en"/>
              <a:t>Lower cost and Lower Price</a:t>
            </a:r>
          </a:p>
          <a:p>
            <a:pPr marL="457200" lvl="0" indent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Lowering Cost significantly by limiting its customer base to well-defined market segment.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"/>
              <a:t>Innovative ways to bypass nonessential activities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●"/>
            </a:pPr>
            <a:r>
              <a:rPr lang="en"/>
              <a:t>Only Real difference is the size of the buyer group.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6025" y="1046175"/>
            <a:ext cx="1678976" cy="15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4900" y="2614797"/>
            <a:ext cx="4168824" cy="205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1077850" y="-260600"/>
            <a:ext cx="7485600" cy="2238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Broad Differentiation strategies </a:t>
            </a:r>
          </a:p>
        </p:txBody>
      </p:sp>
      <p:sp>
        <p:nvSpPr>
          <p:cNvPr id="166" name="Shape 166"/>
          <p:cNvSpPr txBox="1"/>
          <p:nvPr/>
        </p:nvSpPr>
        <p:spPr>
          <a:xfrm>
            <a:off x="1006800" y="1113400"/>
            <a:ext cx="5022000" cy="31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Offer unique product attributes.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Appeal to a wide range of buyers 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SzPct val="100000"/>
              <a:buChar char="●"/>
            </a:pPr>
            <a:r>
              <a:rPr lang="en" sz="1800"/>
              <a:t>Make the product appealing and worth buying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>
              <a:spcBef>
                <a:spcPts val="0"/>
              </a:spcBef>
              <a:buSzPct val="100000"/>
              <a:buChar char="●"/>
            </a:pPr>
            <a:r>
              <a:rPr lang="en" sz="1800"/>
              <a:t>Offer superior services. </a:t>
            </a:r>
          </a:p>
        </p:txBody>
      </p:sp>
      <p:pic>
        <p:nvPicPr>
          <p:cNvPr id="167" name="Shape 167" descr="Image result for differentiation examples pictur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775" y="1430875"/>
            <a:ext cx="3355324" cy="282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44925" y="243100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Creating Differentiating Attributes in the value chain 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4294967295"/>
          </p:nvPr>
        </p:nvSpPr>
        <p:spPr>
          <a:xfrm>
            <a:off x="717925" y="1573525"/>
            <a:ext cx="4216800" cy="302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Managing the Value chain to create differentiating attributes.</a:t>
            </a:r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buSzPct val="100000"/>
              <a:buChar char="❏"/>
            </a:pPr>
            <a:r>
              <a:rPr lang="en" sz="1400"/>
              <a:t>Value Drives (unique drivers)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Increase differentiation by revamping the value chain.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400"/>
              <a:t>Using differentiation to gain a competitive advantage and increase profitability.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 sz="1400"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endParaRPr/>
          </a:p>
        </p:txBody>
      </p:sp>
      <p:pic>
        <p:nvPicPr>
          <p:cNvPr id="174" name="Shape 174" descr="Image result for value drivers for differena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7825" y="1466075"/>
            <a:ext cx="4216674" cy="325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489350" y="3294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Revamping the Value chain to increase Differentiation  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698825" y="1871425"/>
            <a:ext cx="3885000" cy="252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There are opportunities that lie within a company’s value chain that can help differentiate themselves.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❏"/>
            </a:pPr>
            <a:r>
              <a:rPr lang="en"/>
              <a:t>Coordinating with channel allies to enhance  customer value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❏"/>
            </a:pPr>
            <a:r>
              <a:rPr lang="en"/>
              <a:t>Coordinating with suppliers to better address customer needs. </a:t>
            </a:r>
          </a:p>
        </p:txBody>
      </p:sp>
      <p:pic>
        <p:nvPicPr>
          <p:cNvPr id="181" name="Shape 181" descr="Image result for heb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3825" y="2009137"/>
            <a:ext cx="3885000" cy="136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4453550" y="3790250"/>
            <a:ext cx="4122000" cy="55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Texas grown that comes from the heart of texas.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Texas made for quality satisfaction.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23600" y="480250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3000"/>
          </a:p>
          <a:p>
            <a:pPr lvl="0">
              <a:spcBef>
                <a:spcPts val="0"/>
              </a:spcBef>
              <a:buNone/>
            </a:pPr>
            <a:r>
              <a:rPr lang="en" sz="3000"/>
              <a:t>When a differentiation strategy works best and pitfalls to avoid when pursuing differentiation  </a:t>
            </a:r>
          </a:p>
          <a:p>
            <a:pPr lvl="0">
              <a:spcBef>
                <a:spcPts val="0"/>
              </a:spcBef>
              <a:buNone/>
            </a:pPr>
            <a:endParaRPr sz="3000"/>
          </a:p>
        </p:txBody>
      </p:sp>
      <p:sp>
        <p:nvSpPr>
          <p:cNvPr id="188" name="Shape 188"/>
          <p:cNvSpPr txBox="1"/>
          <p:nvPr/>
        </p:nvSpPr>
        <p:spPr>
          <a:xfrm>
            <a:off x="698825" y="1835900"/>
            <a:ext cx="4678500" cy="315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Differentiation strategies tend to work best in markets where: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❏"/>
            </a:pPr>
            <a:r>
              <a:rPr lang="en"/>
              <a:t>Buyers needs and uses of the product are diverse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❏"/>
            </a:pPr>
            <a:r>
              <a:rPr lang="en"/>
              <a:t>There are many ways to differentiate the product or service that have value to buyers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❏"/>
            </a:pPr>
            <a:r>
              <a:rPr lang="en"/>
              <a:t>Few rival firms are following a similar differentiation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❏"/>
            </a:pPr>
            <a:r>
              <a:rPr lang="en"/>
              <a:t> Adapting to technological changes.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 txBox="1"/>
          <p:nvPr/>
        </p:nvSpPr>
        <p:spPr>
          <a:xfrm>
            <a:off x="6017025" y="2013575"/>
            <a:ext cx="2653200" cy="240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457200" rtl="0">
              <a:spcBef>
                <a:spcPts val="0"/>
              </a:spcBef>
              <a:buNone/>
            </a:pPr>
            <a:r>
              <a:rPr lang="en" b="1" u="sng"/>
              <a:t>3 Pitfalls</a:t>
            </a:r>
          </a:p>
          <a:p>
            <a:pPr marL="457200" lvl="0" indent="-228600" rtl="0">
              <a:spcBef>
                <a:spcPts val="0"/>
              </a:spcBef>
              <a:buChar char="❏"/>
            </a:pPr>
            <a:r>
              <a:rPr lang="en"/>
              <a:t>The strategy is easily copied.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  <a:buChar char="❏"/>
            </a:pPr>
            <a:r>
              <a:rPr lang="en"/>
              <a:t>Buyers recognize little value or uniqueness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>
              <a:spcBef>
                <a:spcPts val="0"/>
              </a:spcBef>
              <a:buChar char="❏"/>
            </a:pPr>
            <a:r>
              <a:rPr lang="en"/>
              <a:t>Overspending on efforts to differentiate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35375" y="3736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A Focused Differentiation Strategy 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805425" y="1776675"/>
            <a:ext cx="4737900" cy="2499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A focused differentiation strategy needs a buyer segment that is looking for 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❏"/>
            </a:pPr>
            <a:r>
              <a:rPr lang="en" sz="1800"/>
              <a:t>Special product attributes </a:t>
            </a:r>
          </a:p>
          <a:p>
            <a:pPr marL="457200" lvl="0" indent="-342900" rtl="0">
              <a:spcBef>
                <a:spcPts val="0"/>
              </a:spcBef>
              <a:buSzPct val="100000"/>
              <a:buChar char="❏"/>
            </a:pPr>
            <a:r>
              <a:rPr lang="en" sz="1800"/>
              <a:t>Seller capabilities 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2.    The firm must stand apart from rivals competing in the same target market niche </a:t>
            </a:r>
          </a:p>
        </p:txBody>
      </p:sp>
      <p:pic>
        <p:nvPicPr>
          <p:cNvPr id="196" name="Shape 196" descr="Image result for emirates airline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950" y="1575325"/>
            <a:ext cx="3084000" cy="15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 descr="Image result for pop chips logo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">
            <a:off x="5543324" y="3352049"/>
            <a:ext cx="3230152" cy="102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423600" y="393375"/>
            <a:ext cx="8296800" cy="880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Best-Cost Provider Strategy 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4294967295"/>
          </p:nvPr>
        </p:nvSpPr>
        <p:spPr>
          <a:xfrm>
            <a:off x="423600" y="1606850"/>
            <a:ext cx="8446800" cy="2681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Middle ground between a low-cost strategy and a differentiation strategy</a:t>
            </a:r>
          </a:p>
          <a:p>
            <a:pPr marL="914400" lvl="1" indent="-342900" rtl="0">
              <a:spcBef>
                <a:spcPts val="0"/>
              </a:spcBef>
              <a:buSzPct val="100000"/>
            </a:pPr>
            <a:r>
              <a:rPr lang="en" sz="1800"/>
              <a:t>Value for their money </a:t>
            </a:r>
          </a:p>
          <a:p>
            <a:pPr marL="914400" lvl="1" indent="-342900" rtl="0">
              <a:spcBef>
                <a:spcPts val="0"/>
              </a:spcBef>
              <a:buSzPct val="100000"/>
            </a:pPr>
            <a:r>
              <a:rPr lang="en" sz="1800"/>
              <a:t>Resources and capabilities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The target market is a value-conscious buyer</a:t>
            </a:r>
          </a:p>
          <a:p>
            <a:pPr marL="45720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04" name="Shape 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2900" y="2248187"/>
            <a:ext cx="2857500" cy="23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423600" y="346675"/>
            <a:ext cx="8296800" cy="110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When a Best-Cost Provider Strategy Works </a:t>
            </a:r>
          </a:p>
        </p:txBody>
      </p:sp>
      <p:sp>
        <p:nvSpPr>
          <p:cNvPr id="210" name="Shape 210"/>
          <p:cNvSpPr txBox="1">
            <a:spLocks noGrp="1"/>
          </p:cNvSpPr>
          <p:nvPr>
            <p:ph type="body" idx="4294967295"/>
          </p:nvPr>
        </p:nvSpPr>
        <p:spPr>
          <a:xfrm>
            <a:off x="1387400" y="1743325"/>
            <a:ext cx="6155700" cy="285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/>
              <a:t>Position itself in the middle of the market </a:t>
            </a:r>
          </a:p>
          <a:p>
            <a:pPr lvl="0" rtl="0">
              <a:spcBef>
                <a:spcPts val="0"/>
              </a:spcBef>
              <a:buNone/>
            </a:pPr>
            <a:endParaRPr sz="600"/>
          </a:p>
          <a:p>
            <a:pPr marL="457200" lvl="0" indent="-228600" rtl="0">
              <a:spcBef>
                <a:spcPts val="0"/>
              </a:spcBef>
            </a:pPr>
            <a:r>
              <a:rPr lang="en"/>
              <a:t>Works well in 2 ways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When differentiation is the norm </a:t>
            </a:r>
          </a:p>
          <a:p>
            <a:pPr marL="914400" lvl="1" indent="-228600" rtl="0">
              <a:spcBef>
                <a:spcPts val="0"/>
              </a:spcBef>
            </a:pPr>
            <a:r>
              <a:rPr lang="en"/>
              <a:t>During a recessionary time </a:t>
            </a:r>
          </a:p>
          <a:p>
            <a:pPr lvl="0" rtl="0">
              <a:spcBef>
                <a:spcPts val="0"/>
              </a:spcBef>
              <a:buNone/>
            </a:pPr>
            <a:endParaRPr sz="600"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65500" y="1964275"/>
            <a:ext cx="4045200" cy="1318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Game Plan For Competing Successfully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61111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2"/>
              </a:buClr>
              <a:buSzPct val="61111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0" name="Shape 80" descr="XO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394" y="1059679"/>
            <a:ext cx="4045199" cy="2694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423600" y="297225"/>
            <a:ext cx="8296800" cy="991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The Risk of a Best-Cost Provider Strategy</a:t>
            </a:r>
          </a:p>
        </p:txBody>
      </p:sp>
      <p:sp>
        <p:nvSpPr>
          <p:cNvPr id="216" name="Shape 216"/>
          <p:cNvSpPr txBox="1">
            <a:spLocks noGrp="1"/>
          </p:cNvSpPr>
          <p:nvPr>
            <p:ph type="body" idx="4294967295"/>
          </p:nvPr>
        </p:nvSpPr>
        <p:spPr>
          <a:xfrm>
            <a:off x="1022774" y="1848900"/>
            <a:ext cx="5114100" cy="122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"/>
              <a:t>It’s not solely a low-cost strategy and not solely a differentiation strategy 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6873" y="1287987"/>
            <a:ext cx="1959899" cy="256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-84300" y="271650"/>
            <a:ext cx="9312600" cy="131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Toyota’s Best-Cost Provider Strategy for its Lexus line 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body" idx="4294967295"/>
          </p:nvPr>
        </p:nvSpPr>
        <p:spPr>
          <a:xfrm>
            <a:off x="362050" y="1452870"/>
            <a:ext cx="8553000" cy="178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Toyota is normally a low-cost provider </a:t>
            </a:r>
          </a:p>
          <a:p>
            <a:pPr lvl="0" rtl="0">
              <a:spcBef>
                <a:spcPts val="0"/>
              </a:spcBef>
              <a:buNone/>
            </a:pPr>
            <a:endParaRPr sz="600"/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The steps Toyota took in crafting and implementing a best-cost strategy</a:t>
            </a:r>
          </a:p>
          <a:p>
            <a:pPr lvl="0" rtl="0">
              <a:spcBef>
                <a:spcPts val="0"/>
              </a:spcBef>
              <a:buNone/>
            </a:pPr>
            <a:endParaRPr sz="600"/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Best selling luxury car brand worldwide from 1999-2010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2028" y="1076300"/>
            <a:ext cx="1353021" cy="113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7799" y="3346307"/>
            <a:ext cx="2526199" cy="141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4153" y="1149049"/>
            <a:ext cx="1646646" cy="10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2037" y="3370699"/>
            <a:ext cx="2780323" cy="13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2049" y="3346300"/>
            <a:ext cx="2344553" cy="141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4577925" y="681500"/>
            <a:ext cx="4619400" cy="3695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Please Customers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Strengthen Market Position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Counter the Maneuvers of Rivals</a:t>
            </a:r>
          </a:p>
          <a:p>
            <a:pPr marL="457200" lvl="0" indent="-228600" rtl="0">
              <a:lnSpc>
                <a:spcPct val="200000"/>
              </a:lnSpc>
              <a:spcBef>
                <a:spcPts val="0"/>
              </a:spcBef>
            </a:pPr>
            <a:r>
              <a:rPr lang="en"/>
              <a:t>Respond to Shifting Market Conditions</a:t>
            </a:r>
          </a:p>
          <a:p>
            <a:pPr marL="457200" lvl="0" indent="-228600">
              <a:lnSpc>
                <a:spcPct val="200000"/>
              </a:lnSpc>
              <a:spcBef>
                <a:spcPts val="0"/>
              </a:spcBef>
            </a:pPr>
            <a:r>
              <a:rPr lang="en"/>
              <a:t>Achieve Competitive Advantage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448175" y="1451300"/>
            <a:ext cx="3681600" cy="34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2"/>
              </a:buClr>
              <a:buSzPct val="30555"/>
              <a:buFont typeface="Arial"/>
              <a:buNone/>
            </a:pPr>
            <a:r>
              <a:rPr lang="en"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Game Plan For Competing Successfully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23600" y="31777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/>
              <a:t>2</a:t>
            </a:r>
            <a:r>
              <a:rPr lang="en"/>
              <a:t> </a:t>
            </a:r>
            <a:r>
              <a:rPr lang="en" sz="3000"/>
              <a:t>Factors Distinguish </a:t>
            </a:r>
            <a:r>
              <a:rPr lang="en" sz="5500"/>
              <a:t>5</a:t>
            </a:r>
            <a:r>
              <a:rPr lang="en" sz="3000"/>
              <a:t> Competitive Strategies</a:t>
            </a:r>
          </a:p>
        </p:txBody>
      </p:sp>
      <p:pic>
        <p:nvPicPr>
          <p:cNvPr id="92" name="Shape 92" descr="fork_in_the_roa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2024" y="2233825"/>
            <a:ext cx="3683823" cy="234004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738700" y="2558300"/>
            <a:ext cx="1773300" cy="279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Broad Market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Vs.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Narrow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Market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6229125" y="2611650"/>
            <a:ext cx="2328600" cy="287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Lower costs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Vs.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Differentiation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 descr="pyram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751" y="529039"/>
            <a:ext cx="7412475" cy="408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5456400" y="2008675"/>
            <a:ext cx="1698900" cy="84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Best-cost Provider Strategy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5602398" y="659550"/>
            <a:ext cx="1469099" cy="83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Low-cost Provider Strategy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1668900" y="2858275"/>
            <a:ext cx="1469100" cy="84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Focused Low-cost Strategy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4237275" y="3625075"/>
            <a:ext cx="1608900" cy="9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Focused Differentiation Strategy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3417750" y="659550"/>
            <a:ext cx="1309200" cy="9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Broad Differentiation Strategy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0" y="366225"/>
            <a:ext cx="91440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Distinguished Features of the 5 Competitive Strategies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320150" y="2155600"/>
            <a:ext cx="4161900" cy="1760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Strategic intent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Basis of competitive strategy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Product line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Production emphasis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Marketing emphasis</a:t>
            </a:r>
          </a:p>
          <a:p>
            <a:pPr marL="457200" lvl="0" indent="-3429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Keys to maintaining the strategy</a:t>
            </a:r>
          </a:p>
          <a:p>
            <a:pPr marL="457200" lvl="0" indent="-3429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1800">
                <a:solidFill>
                  <a:srgbClr val="FFFFFF"/>
                </a:solidFill>
              </a:rPr>
              <a:t>Resources and capabilities required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3450" y="2038200"/>
            <a:ext cx="3630198" cy="243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-1003900" y="-59900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Low Cost Provider Strategies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subTitle" idx="4294967295"/>
          </p:nvPr>
        </p:nvSpPr>
        <p:spPr>
          <a:xfrm>
            <a:off x="139275" y="1402950"/>
            <a:ext cx="4572300" cy="209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lr>
                <a:srgbClr val="000000"/>
              </a:buClr>
              <a:buChar char="●"/>
            </a:pPr>
            <a:r>
              <a:rPr lang="en">
                <a:solidFill>
                  <a:srgbClr val="000000"/>
                </a:solidFill>
              </a:rPr>
              <a:t>Low-Cost Leadership has 2 options</a:t>
            </a:r>
          </a:p>
          <a:p>
            <a:pPr marL="914400" lvl="1" indent="-342900" rtl="0">
              <a:spcBef>
                <a:spcPts val="0"/>
              </a:spcBef>
              <a:buClr>
                <a:srgbClr val="000000"/>
              </a:buClr>
              <a:buSzPct val="100000"/>
              <a:buChar char="○"/>
            </a:pPr>
            <a:r>
              <a:rPr lang="en" sz="1800">
                <a:solidFill>
                  <a:srgbClr val="000000"/>
                </a:solidFill>
              </a:rPr>
              <a:t>One is to lower-cost edge to underprice competitors.</a:t>
            </a:r>
          </a:p>
          <a:p>
            <a:pPr marL="914400" lvl="1" indent="-342900">
              <a:spcBef>
                <a:spcPts val="0"/>
              </a:spcBef>
              <a:buClr>
                <a:srgbClr val="000000"/>
              </a:buClr>
              <a:buSzPct val="100000"/>
              <a:buChar char="○"/>
            </a:pPr>
            <a:r>
              <a:rPr lang="en" sz="1800">
                <a:solidFill>
                  <a:srgbClr val="000000"/>
                </a:solidFill>
              </a:rPr>
              <a:t>Two is to maintain present price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2999" y="949450"/>
            <a:ext cx="3981525" cy="20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3000" y="2968899"/>
            <a:ext cx="3981525" cy="178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73075" y="84850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Two Major Avenues for Achieving Cost Advantage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-48725" y="1305275"/>
            <a:ext cx="3334500" cy="349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Perform Value Chain activities more cost effectively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Revamp the Firm’s overall value chain to bypass cost producing activities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Cost Efficient Management of Value Chain</a:t>
            </a:r>
          </a:p>
          <a:p>
            <a:pPr marL="914400" lvl="1" indent="-342900" rtl="0">
              <a:spcBef>
                <a:spcPts val="0"/>
              </a:spcBef>
              <a:buSzPct val="100000"/>
              <a:buFont typeface="Lato"/>
              <a:buChar char="○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Cost Drivers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150" y="1342150"/>
            <a:ext cx="5935851" cy="33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23600" y="126525"/>
            <a:ext cx="8296800" cy="154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Revamping the Value Chain system to lower costs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308450" y="1517200"/>
            <a:ext cx="4168200" cy="320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Selling Direct to consumers &amp; bypassing the activities &amp; costs of distributors &amp; dealers.</a:t>
            </a:r>
          </a:p>
          <a:p>
            <a:pPr marL="914400" lvl="1" indent="-228600" rtl="0">
              <a:spcBef>
                <a:spcPts val="0"/>
              </a:spcBef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Create own direct sales force</a:t>
            </a:r>
          </a:p>
          <a:p>
            <a:pPr marL="914400" lvl="1" indent="-228600" rtl="0">
              <a:spcBef>
                <a:spcPts val="0"/>
              </a:spcBef>
              <a:buFont typeface="Lato"/>
              <a:buChar char="○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Conduct sales operations at the company’s website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Streamlining Operations by eliminating low-value added or unnecessary work steps and activities.</a:t>
            </a:r>
          </a:p>
          <a:p>
            <a:pPr lvl="0" rtl="0">
              <a:spcBef>
                <a:spcPts val="0"/>
              </a:spcBef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228600" rtl="0">
              <a:spcBef>
                <a:spcPts val="0"/>
              </a:spcBef>
              <a:buFont typeface="Lato"/>
              <a:buChar char="●"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Reducing materials handling and shipping costs 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650" y="1433874"/>
            <a:ext cx="2375797" cy="1781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8200" y="1426425"/>
            <a:ext cx="2375800" cy="179674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4534950" y="3359525"/>
            <a:ext cx="4543200" cy="1367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algn="ctr" rtl="0">
              <a:lnSpc>
                <a:spcPct val="120000"/>
              </a:lnSpc>
              <a:spcBef>
                <a:spcPts val="0"/>
              </a:spcBef>
              <a:spcAft>
                <a:spcPts val="1300"/>
              </a:spcAft>
              <a:buClr>
                <a:srgbClr val="FFFFFF"/>
              </a:buClr>
              <a:buChar char="●"/>
            </a:pPr>
            <a:r>
              <a:rPr lang="en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We design and manufacture the highest quality product on the rental market, with an exceptional fit and a seamless experience. Our suits would retail for $1200, but we offer them starting at $95.</a:t>
            </a:r>
          </a:p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1300"/>
              </a:spcAft>
              <a:buNone/>
            </a:pPr>
            <a:endParaRPr sz="11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 algn="ctr" rtl="0">
              <a:lnSpc>
                <a:spcPct val="120000"/>
              </a:lnSpc>
              <a:spcBef>
                <a:spcPts val="0"/>
              </a:spcBef>
              <a:spcAft>
                <a:spcPts val="1300"/>
              </a:spcAft>
              <a:buNone/>
            </a:pPr>
            <a:endParaRPr sz="11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</Words>
  <Application>Microsoft Macintosh PowerPoint</Application>
  <PresentationFormat>On-screen Show (16:9)</PresentationFormat>
  <Paragraphs>151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Raleway</vt:lpstr>
      <vt:lpstr>Arial</vt:lpstr>
      <vt:lpstr>Lato</vt:lpstr>
      <vt:lpstr>Georgia</vt:lpstr>
      <vt:lpstr>swiss-2</vt:lpstr>
      <vt:lpstr>The 5 Generic Competitive Strategies</vt:lpstr>
      <vt:lpstr>Game Plan For Competing Successfully</vt:lpstr>
      <vt:lpstr>PowerPoint Presentation</vt:lpstr>
      <vt:lpstr>2 Factors Distinguish 5 Competitive Strategies</vt:lpstr>
      <vt:lpstr>PowerPoint Presentation</vt:lpstr>
      <vt:lpstr>Distinguished Features of the 5 Competitive Strategies</vt:lpstr>
      <vt:lpstr>Low Cost Provider Strategies</vt:lpstr>
      <vt:lpstr>Two Major Avenues for Achieving Cost Advantage</vt:lpstr>
      <vt:lpstr>Revamping the Value Chain system to lower costs</vt:lpstr>
      <vt:lpstr>Keys and Pitfalls of a Low-Cost Provider Strategy</vt:lpstr>
      <vt:lpstr>When a Low-Cost Provider Strategy Works Best</vt:lpstr>
      <vt:lpstr>Focused Low-Cost Strategy</vt:lpstr>
      <vt:lpstr>Broad Differentiation strategies </vt:lpstr>
      <vt:lpstr>Creating Differentiating Attributes in the value chain </vt:lpstr>
      <vt:lpstr>Revamping the Value chain to increase Differentiation  </vt:lpstr>
      <vt:lpstr> When a differentiation strategy works best and pitfalls to avoid when pursuing differentiation   </vt:lpstr>
      <vt:lpstr>A Focused Differentiation Strategy </vt:lpstr>
      <vt:lpstr>Best-Cost Provider Strategy </vt:lpstr>
      <vt:lpstr>When a Best-Cost Provider Strategy Works </vt:lpstr>
      <vt:lpstr>The Risk of a Best-Cost Provider Strategy</vt:lpstr>
      <vt:lpstr>Toyota’s Best-Cost Provider Strategy for its Lexus line 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5 Generic Competitive Strategies</dc:title>
  <cp:lastModifiedBy>Microsoft Office User</cp:lastModifiedBy>
  <cp:revision>1</cp:revision>
  <dcterms:modified xsi:type="dcterms:W3CDTF">2016-09-30T05:36:28Z</dcterms:modified>
</cp:coreProperties>
</file>