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4" r:id="rId4"/>
    <p:sldMasterId id="214748367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5143500" cx="9144000"/>
  <p:notesSz cx="6858000" cy="9144000"/>
  <p:embeddedFontLst>
    <p:embeddedFont>
      <p:font typeface="Arial Narrow"/>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802CA4DA-A9A9-4D51-AC18-A2836C60ABE5}">
  <a:tblStyle styleId="{802CA4DA-A9A9-4D51-AC18-A2836C60ABE5}"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font" Target="fonts/ArialNarrow-bold.fntdata"/><Relationship Id="rId47" Type="http://schemas.openxmlformats.org/officeDocument/2006/relationships/font" Target="fonts/ArialNarrow-regular.fntdata"/><Relationship Id="rId49" Type="http://schemas.openxmlformats.org/officeDocument/2006/relationships/font" Target="fonts/ArialNarrow-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0" Type="http://schemas.openxmlformats.org/officeDocument/2006/relationships/font" Target="fonts/ArialNarrow-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3" name="Shape 2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5" name="Shape 2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4" name="Shape 184"/>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1)What factors determine why some firms in an industry are more successful than others and on what resources and capabilities are these success factors based?</a:t>
            </a:r>
          </a:p>
          <a:p>
            <a:pPr lvl="0" rtl="0">
              <a:spcBef>
                <a:spcPts val="0"/>
              </a:spcBef>
              <a:buNone/>
            </a:pPr>
            <a:r>
              <a:rPr lang="en"/>
              <a:t>2)which resources and capabilities are most important in conferring sustainable competitive advantage? Where are strengths and weaknesses compared to competitors?</a:t>
            </a:r>
          </a:p>
          <a:p>
            <a:pPr lvl="0">
              <a:spcBef>
                <a:spcPts val="0"/>
              </a:spcBef>
              <a:buNone/>
            </a:pPr>
            <a:r>
              <a:rPr lang="en"/>
              <a:t>3)how do we exploit our key strengths effectively? What to do about key weaknesses in terms of upgrading them and reducing vulnerability?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4" name="Shape 3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8" name="Shape 348"/>
        <p:cNvGrpSpPr/>
        <p:nvPr/>
      </p:nvGrpSpPr>
      <p:grpSpPr>
        <a:xfrm>
          <a:off x="0" y="0"/>
          <a:ext cx="0" cy="0"/>
          <a:chOff x="0" y="0"/>
          <a:chExt cx="0" cy="0"/>
        </a:xfrm>
      </p:grpSpPr>
      <p:sp>
        <p:nvSpPr>
          <p:cNvPr id="349" name="Shape 3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0" name="Shape 3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6" name="Shape 3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2" name="Shape 3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6" name="Shape 366"/>
        <p:cNvGrpSpPr/>
        <p:nvPr/>
      </p:nvGrpSpPr>
      <p:grpSpPr>
        <a:xfrm>
          <a:off x="0" y="0"/>
          <a:ext cx="0" cy="0"/>
          <a:chOff x="0" y="0"/>
          <a:chExt cx="0" cy="0"/>
        </a:xfrm>
      </p:grpSpPr>
      <p:sp>
        <p:nvSpPr>
          <p:cNvPr id="367" name="Shape 3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8" name="Shape 3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2" name="Shape 372"/>
        <p:cNvGrpSpPr/>
        <p:nvPr/>
      </p:nvGrpSpPr>
      <p:grpSpPr>
        <a:xfrm>
          <a:off x="0" y="0"/>
          <a:ext cx="0" cy="0"/>
          <a:chOff x="0" y="0"/>
          <a:chExt cx="0" cy="0"/>
        </a:xfrm>
      </p:grpSpPr>
      <p:sp>
        <p:nvSpPr>
          <p:cNvPr id="373" name="Shape 3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4" name="Shape 3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0" name="Shape 3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4" name="Shape 384"/>
        <p:cNvGrpSpPr/>
        <p:nvPr/>
      </p:nvGrpSpPr>
      <p:grpSpPr>
        <a:xfrm>
          <a:off x="0" y="0"/>
          <a:ext cx="0" cy="0"/>
          <a:chOff x="0" y="0"/>
          <a:chExt cx="0" cy="0"/>
        </a:xfrm>
      </p:grpSpPr>
      <p:sp>
        <p:nvSpPr>
          <p:cNvPr id="385" name="Shape 3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6" name="Shape 3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0" name="Shape 390"/>
        <p:cNvGrpSpPr/>
        <p:nvPr/>
      </p:nvGrpSpPr>
      <p:grpSpPr>
        <a:xfrm>
          <a:off x="0" y="0"/>
          <a:ext cx="0" cy="0"/>
          <a:chOff x="0" y="0"/>
          <a:chExt cx="0" cy="0"/>
        </a:xfrm>
      </p:grpSpPr>
      <p:sp>
        <p:nvSpPr>
          <p:cNvPr id="391" name="Shape 3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2" name="Shape 3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8" name="Shape 3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2" name="Shape 402"/>
        <p:cNvGrpSpPr/>
        <p:nvPr/>
      </p:nvGrpSpPr>
      <p:grpSpPr>
        <a:xfrm>
          <a:off x="0" y="0"/>
          <a:ext cx="0" cy="0"/>
          <a:chOff x="0" y="0"/>
          <a:chExt cx="0" cy="0"/>
        </a:xfrm>
      </p:grpSpPr>
      <p:sp>
        <p:nvSpPr>
          <p:cNvPr id="403" name="Shape 4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4" name="Shape 4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8" name="Shape 408"/>
        <p:cNvGrpSpPr/>
        <p:nvPr/>
      </p:nvGrpSpPr>
      <p:grpSpPr>
        <a:xfrm>
          <a:off x="0" y="0"/>
          <a:ext cx="0" cy="0"/>
          <a:chOff x="0" y="0"/>
          <a:chExt cx="0" cy="0"/>
        </a:xfrm>
      </p:grpSpPr>
      <p:sp>
        <p:nvSpPr>
          <p:cNvPr id="409" name="Shape 4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10" name="Shape 410"/>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4" name="Shape 414"/>
        <p:cNvGrpSpPr/>
        <p:nvPr/>
      </p:nvGrpSpPr>
      <p:grpSpPr>
        <a:xfrm>
          <a:off x="0" y="0"/>
          <a:ext cx="0" cy="0"/>
          <a:chOff x="0" y="0"/>
          <a:chExt cx="0" cy="0"/>
        </a:xfrm>
      </p:grpSpPr>
      <p:sp>
        <p:nvSpPr>
          <p:cNvPr id="415" name="Shape 4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16" name="Shape 416"/>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3" name="Shape 423"/>
        <p:cNvGrpSpPr/>
        <p:nvPr/>
      </p:nvGrpSpPr>
      <p:grpSpPr>
        <a:xfrm>
          <a:off x="0" y="0"/>
          <a:ext cx="0" cy="0"/>
          <a:chOff x="0" y="0"/>
          <a:chExt cx="0" cy="0"/>
        </a:xfrm>
      </p:grpSpPr>
      <p:sp>
        <p:nvSpPr>
          <p:cNvPr id="424" name="Shape 424"/>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425" name="Shape 4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 sz="1200" u="none" cap="none" strike="noStrike">
                <a:solidFill>
                  <a:schemeClr val="dk1"/>
                </a:solidFill>
                <a:latin typeface="Calibri"/>
                <a:ea typeface="Calibri"/>
                <a:cs typeface="Calibri"/>
                <a:sym typeface="Calibri"/>
              </a:rPr>
              <a:t>Hyundai developed internal capabilities through three decades of 1967-1997. </a:t>
            </a:r>
          </a:p>
        </p:txBody>
      </p:sp>
      <p:sp>
        <p:nvSpPr>
          <p:cNvPr id="426" name="Shape 42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 sz="1200">
                <a:solidFill>
                  <a:schemeClr val="dk1"/>
                </a:solidFill>
                <a:latin typeface="Calibri"/>
                <a:ea typeface="Calibri"/>
                <a:cs typeface="Calibri"/>
                <a:sym typeface="Calibri"/>
              </a:rPr>
              <a:t>‹#›</a:t>
            </a:fld>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4" name="Shape 434"/>
        <p:cNvGrpSpPr/>
        <p:nvPr/>
      </p:nvGrpSpPr>
      <p:grpSpPr>
        <a:xfrm>
          <a:off x="0" y="0"/>
          <a:ext cx="0" cy="0"/>
          <a:chOff x="0" y="0"/>
          <a:chExt cx="0" cy="0"/>
        </a:xfrm>
      </p:grpSpPr>
      <p:sp>
        <p:nvSpPr>
          <p:cNvPr id="435" name="Shape 4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36" name="Shape 436"/>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0" name="Shape 440"/>
        <p:cNvGrpSpPr/>
        <p:nvPr/>
      </p:nvGrpSpPr>
      <p:grpSpPr>
        <a:xfrm>
          <a:off x="0" y="0"/>
          <a:ext cx="0" cy="0"/>
          <a:chOff x="0" y="0"/>
          <a:chExt cx="0" cy="0"/>
        </a:xfrm>
      </p:grpSpPr>
      <p:sp>
        <p:nvSpPr>
          <p:cNvPr id="441" name="Shape 4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42" name="Shape 442"/>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Wells Fargo prides themselves on establishing relationships with their customers, and invest into the development their employees. </a:t>
            </a:r>
          </a:p>
          <a:p>
            <a:pPr lvl="0" rtl="0">
              <a:spcBef>
                <a:spcPts val="0"/>
              </a:spcBef>
              <a:buNone/>
            </a:pPr>
            <a:r>
              <a:rPr lang="en"/>
              <a:t>Work environment focuses on employee diversity.</a:t>
            </a:r>
          </a:p>
          <a:p>
            <a:pPr lvl="0" rtl="0">
              <a:spcBef>
                <a:spcPts val="0"/>
              </a:spcBef>
              <a:buNone/>
            </a:pPr>
            <a:r>
              <a:rPr lang="en"/>
              <a:t>A strong belief their 6 priorities:</a:t>
            </a:r>
          </a:p>
          <a:p>
            <a:pPr lvl="0" rtl="0">
              <a:spcBef>
                <a:spcPts val="0"/>
              </a:spcBef>
              <a:buNone/>
            </a:pPr>
            <a:r>
              <a:rPr lang="en"/>
              <a:t>	Putting customers first</a:t>
            </a:r>
          </a:p>
          <a:p>
            <a:pPr lvl="0" rtl="0">
              <a:spcBef>
                <a:spcPts val="0"/>
              </a:spcBef>
              <a:buNone/>
            </a:pPr>
            <a:r>
              <a:rPr lang="en"/>
              <a:t> 	Growing revenue</a:t>
            </a:r>
          </a:p>
          <a:p>
            <a:pPr lvl="0" rtl="0">
              <a:spcBef>
                <a:spcPts val="0"/>
              </a:spcBef>
              <a:buNone/>
            </a:pPr>
            <a:r>
              <a:rPr lang="en"/>
              <a:t> 	Managing expenses</a:t>
            </a:r>
          </a:p>
          <a:p>
            <a:pPr indent="457200" lvl="0" rtl="0">
              <a:spcBef>
                <a:spcPts val="0"/>
              </a:spcBef>
              <a:buNone/>
            </a:pPr>
            <a:r>
              <a:rPr lang="en"/>
              <a:t>Living our vision and values</a:t>
            </a:r>
          </a:p>
          <a:p>
            <a:pPr indent="0" lvl="0" marL="457200" rtl="0">
              <a:spcBef>
                <a:spcPts val="0"/>
              </a:spcBef>
              <a:buNone/>
            </a:pPr>
            <a:r>
              <a:rPr lang="en"/>
              <a:t>Connecting with communities and stakeholders</a:t>
            </a:r>
          </a:p>
          <a:p>
            <a:pPr indent="0" lvl="0" marL="457200" rtl="0">
              <a:spcBef>
                <a:spcPts val="0"/>
              </a:spcBef>
              <a:buNone/>
            </a:pPr>
            <a:r>
              <a:rPr lang="en"/>
              <a:t>Managing risk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What are the minimal competencies that a firm must have in order to compete in its industry and what are the firms competitive advantages.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3" name="Shape 2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2" name="Shape 12"/>
        <p:cNvGrpSpPr/>
        <p:nvPr/>
      </p:nvGrpSpPr>
      <p:grpSpPr>
        <a:xfrm>
          <a:off x="0" y="0"/>
          <a:ext cx="0" cy="0"/>
          <a:chOff x="0" y="0"/>
          <a:chExt cx="0" cy="0"/>
        </a:xfrm>
      </p:grpSpPr>
      <p:sp>
        <p:nvSpPr>
          <p:cNvPr id="13" name="Shape 13"/>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4" name="Shape 14"/>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5" name="Shape 15"/>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6" name="Shape 16"/>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
        <p:nvSpPr>
          <p:cNvPr id="17" name="Shape 17"/>
          <p:cNvSpPr txBox="1"/>
          <p:nvPr>
            <p:ph idx="1" type="body"/>
          </p:nvPr>
        </p:nvSpPr>
        <p:spPr>
          <a:xfrm>
            <a:off x="609600" y="1200150"/>
            <a:ext cx="7924800"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x="0" y="0"/>
          <a:ext cx="0" cy="0"/>
          <a:chOff x="0" y="0"/>
          <a:chExt cx="0" cy="0"/>
        </a:xfrm>
      </p:grpSpPr>
      <p:sp>
        <p:nvSpPr>
          <p:cNvPr id="72" name="Shape 72"/>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73" name="Shape 73"/>
          <p:cNvSpPr txBox="1"/>
          <p:nvPr>
            <p:ph idx="1" type="body"/>
          </p:nvPr>
        </p:nvSpPr>
        <p:spPr>
          <a:xfrm rot="5400000">
            <a:off x="2874750" y="-1065000"/>
            <a:ext cx="3394500" cy="79248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74" name="Shape 74"/>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75" name="Shape 75"/>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76" name="Shape 76"/>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x="0" y="0"/>
          <a:ext cx="0" cy="0"/>
          <a:chOff x="0" y="0"/>
          <a:chExt cx="0" cy="0"/>
        </a:xfrm>
      </p:grpSpPr>
      <p:sp>
        <p:nvSpPr>
          <p:cNvPr id="78" name="Shape 78"/>
          <p:cNvSpPr txBox="1"/>
          <p:nvPr>
            <p:ph type="title"/>
          </p:nvPr>
        </p:nvSpPr>
        <p:spPr>
          <a:xfrm rot="5400000">
            <a:off x="5463750" y="1371628"/>
            <a:ext cx="4388700" cy="20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79" name="Shape 79"/>
          <p:cNvSpPr txBox="1"/>
          <p:nvPr>
            <p:ph idx="1" type="body"/>
          </p:nvPr>
        </p:nvSpPr>
        <p:spPr>
          <a:xfrm rot="5400000">
            <a:off x="1272750" y="-609571"/>
            <a:ext cx="4388700" cy="60198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80" name="Shape 80"/>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81" name="Shape 81"/>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82" name="Shape 82"/>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_HEADER_1">
    <p:spTree>
      <p:nvGrpSpPr>
        <p:cNvPr id="83" name="Shape 83"/>
        <p:cNvGrpSpPr/>
        <p:nvPr/>
      </p:nvGrpSpPr>
      <p:grpSpPr>
        <a:xfrm>
          <a:off x="0" y="0"/>
          <a:ext cx="0" cy="0"/>
          <a:chOff x="0" y="0"/>
          <a:chExt cx="0" cy="0"/>
        </a:xfrm>
      </p:grpSpPr>
      <p:sp>
        <p:nvSpPr>
          <p:cNvPr id="84" name="Shape 84"/>
          <p:cNvSpPr txBox="1"/>
          <p:nvPr>
            <p:ph type="title"/>
          </p:nvPr>
        </p:nvSpPr>
        <p:spPr>
          <a:xfrm>
            <a:off x="311700" y="2150850"/>
            <a:ext cx="8520600" cy="841800"/>
          </a:xfrm>
          <a:prstGeom prst="rect">
            <a:avLst/>
          </a:prstGeom>
        </p:spPr>
        <p:txBody>
          <a:bodyPr anchorCtr="0" anchor="ctr"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85" name="Shape 85"/>
          <p:cNvSpPr txBox="1"/>
          <p:nvPr>
            <p:ph idx="12" type="sldNum"/>
          </p:nvPr>
        </p:nvSpPr>
        <p:spPr>
          <a:xfrm>
            <a:off x="8472457" y="4663216"/>
            <a:ext cx="548700" cy="393600"/>
          </a:xfrm>
          <a:prstGeom prst="rect">
            <a:avLst/>
          </a:prstGeom>
        </p:spPr>
        <p:txBody>
          <a:bodyPr anchorCtr="0" anchor="ctr" bIns="45700" lIns="91425" rIns="91425" tIns="45700">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8" name="Shape 88"/>
          <p:cNvSpPr txBox="1"/>
          <p:nvPr>
            <p:ph idx="1" type="body"/>
          </p:nvPr>
        </p:nvSpPr>
        <p:spPr>
          <a:xfrm>
            <a:off x="311700" y="1152475"/>
            <a:ext cx="8520600" cy="34164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9" name="Shape 89"/>
          <p:cNvSpPr txBox="1"/>
          <p:nvPr>
            <p:ph idx="12" type="sldNum"/>
          </p:nvPr>
        </p:nvSpPr>
        <p:spPr>
          <a:xfrm>
            <a:off x="8472457" y="4663216"/>
            <a:ext cx="548700" cy="393600"/>
          </a:xfrm>
          <a:prstGeom prst="rect">
            <a:avLst/>
          </a:prstGeom>
        </p:spPr>
        <p:txBody>
          <a:bodyPr anchorCtr="0" anchor="ctr" bIns="45700" lIns="91425" rIns="91425" tIns="45700">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2" name="Shape 92"/>
          <p:cNvSpPr txBox="1"/>
          <p:nvPr>
            <p:ph idx="1" type="body"/>
          </p:nvPr>
        </p:nvSpPr>
        <p:spPr>
          <a:xfrm>
            <a:off x="3117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93" name="Shape 93"/>
          <p:cNvSpPr txBox="1"/>
          <p:nvPr>
            <p:ph idx="2" type="body"/>
          </p:nvPr>
        </p:nvSpPr>
        <p:spPr>
          <a:xfrm>
            <a:off x="48324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94" name="Shape 94"/>
          <p:cNvSpPr txBox="1"/>
          <p:nvPr>
            <p:ph idx="12" type="sldNum"/>
          </p:nvPr>
        </p:nvSpPr>
        <p:spPr>
          <a:xfrm>
            <a:off x="8472457" y="4663216"/>
            <a:ext cx="548700" cy="393600"/>
          </a:xfrm>
          <a:prstGeom prst="rect">
            <a:avLst/>
          </a:prstGeom>
        </p:spPr>
        <p:txBody>
          <a:bodyPr anchorCtr="0" anchor="ctr" bIns="45700" lIns="91425" rIns="91425" tIns="45700">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95" name="Shape 95"/>
        <p:cNvGrpSpPr/>
        <p:nvPr/>
      </p:nvGrpSpPr>
      <p:grpSpPr>
        <a:xfrm>
          <a:off x="0" y="0"/>
          <a:ext cx="0" cy="0"/>
          <a:chOff x="0" y="0"/>
          <a:chExt cx="0" cy="0"/>
        </a:xfrm>
      </p:grpSpPr>
      <p:sp>
        <p:nvSpPr>
          <p:cNvPr id="96" name="Shape 96"/>
          <p:cNvSpPr txBox="1"/>
          <p:nvPr>
            <p:ph type="title"/>
          </p:nvPr>
        </p:nvSpPr>
        <p:spPr>
          <a:xfrm>
            <a:off x="490250" y="450150"/>
            <a:ext cx="63678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97" name="Shape 97"/>
          <p:cNvSpPr txBox="1"/>
          <p:nvPr>
            <p:ph idx="12" type="sldNum"/>
          </p:nvPr>
        </p:nvSpPr>
        <p:spPr>
          <a:xfrm>
            <a:off x="8472457" y="4663216"/>
            <a:ext cx="548700" cy="393600"/>
          </a:xfrm>
          <a:prstGeom prst="rect">
            <a:avLst/>
          </a:prstGeom>
        </p:spPr>
        <p:txBody>
          <a:bodyPr anchorCtr="0" anchor="ctr" bIns="45700" lIns="91425" rIns="91425" tIns="45700">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05" name="Shape 105"/>
        <p:cNvGrpSpPr/>
        <p:nvPr/>
      </p:nvGrpSpPr>
      <p:grpSpPr>
        <a:xfrm>
          <a:off x="0" y="0"/>
          <a:ext cx="0" cy="0"/>
          <a:chOff x="0" y="0"/>
          <a:chExt cx="0" cy="0"/>
        </a:xfrm>
      </p:grpSpPr>
      <p:sp>
        <p:nvSpPr>
          <p:cNvPr id="106" name="Shape 106"/>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07" name="Shape 107"/>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08" name="Shape 108"/>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09" name="Shape 109"/>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
        <p:nvSpPr>
          <p:cNvPr id="110" name="Shape 110"/>
          <p:cNvSpPr txBox="1"/>
          <p:nvPr>
            <p:ph idx="1" type="body"/>
          </p:nvPr>
        </p:nvSpPr>
        <p:spPr>
          <a:xfrm>
            <a:off x="609600" y="1200150"/>
            <a:ext cx="7924799"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idx="1" type="body"/>
          </p:nvPr>
        </p:nvSpPr>
        <p:spPr>
          <a:xfrm>
            <a:off x="4800600" y="1657350"/>
            <a:ext cx="3733800" cy="26289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13" name="Shape 113"/>
          <p:cNvSpPr txBox="1"/>
          <p:nvPr>
            <p:ph idx="2" type="body"/>
          </p:nvPr>
        </p:nvSpPr>
        <p:spPr>
          <a:xfrm>
            <a:off x="609600" y="1657350"/>
            <a:ext cx="3733800" cy="26289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14" name="Shape 114"/>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15" name="Shape 115"/>
          <p:cNvSpPr txBox="1"/>
          <p:nvPr>
            <p:ph idx="3" type="body"/>
          </p:nvPr>
        </p:nvSpPr>
        <p:spPr>
          <a:xfrm>
            <a:off x="609600" y="1200149"/>
            <a:ext cx="3733800" cy="431006"/>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400"/>
              </a:spcBef>
              <a:spcAft>
                <a:spcPts val="600"/>
              </a:spcAft>
              <a:buClr>
                <a:schemeClr val="lt2"/>
              </a:buClr>
              <a:buFont typeface="Arial"/>
              <a:buNone/>
              <a:defRPr b="1" i="0" sz="20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60"/>
              </a:spcBef>
              <a:spcAft>
                <a:spcPts val="600"/>
              </a:spcAft>
              <a:buClr>
                <a:schemeClr val="lt2"/>
              </a:buClr>
              <a:buFont typeface="Arial"/>
              <a:buNone/>
              <a:defRPr b="1" i="0" sz="18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9pPr>
          </a:lstStyle>
          <a:p/>
        </p:txBody>
      </p:sp>
      <p:sp>
        <p:nvSpPr>
          <p:cNvPr id="116" name="Shape 116"/>
          <p:cNvSpPr txBox="1"/>
          <p:nvPr>
            <p:ph idx="4" type="body"/>
          </p:nvPr>
        </p:nvSpPr>
        <p:spPr>
          <a:xfrm>
            <a:off x="4800600" y="1200149"/>
            <a:ext cx="3733800" cy="431006"/>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400"/>
              </a:spcBef>
              <a:spcAft>
                <a:spcPts val="600"/>
              </a:spcAft>
              <a:buClr>
                <a:schemeClr val="lt2"/>
              </a:buClr>
              <a:buFont typeface="Arial"/>
              <a:buNone/>
              <a:defRPr b="1" i="0" sz="20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60"/>
              </a:spcBef>
              <a:spcAft>
                <a:spcPts val="600"/>
              </a:spcAft>
              <a:buClr>
                <a:schemeClr val="lt2"/>
              </a:buClr>
              <a:buFont typeface="Arial"/>
              <a:buNone/>
              <a:defRPr b="1" i="0" sz="18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9pPr>
          </a:lstStyle>
          <a:p/>
        </p:txBody>
      </p:sp>
      <p:sp>
        <p:nvSpPr>
          <p:cNvPr id="117" name="Shape 117"/>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18" name="Shape 118"/>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19" name="Shape 119"/>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20" name="Shape 120"/>
        <p:cNvGrpSpPr/>
        <p:nvPr/>
      </p:nvGrpSpPr>
      <p:grpSpPr>
        <a:xfrm>
          <a:off x="0" y="0"/>
          <a:ext cx="0" cy="0"/>
          <a:chOff x="0" y="0"/>
          <a:chExt cx="0" cy="0"/>
        </a:xfrm>
      </p:grpSpPr>
      <p:pic>
        <p:nvPicPr>
          <p:cNvPr id="121" name="Shape 121"/>
          <p:cNvPicPr preferRelativeResize="0"/>
          <p:nvPr/>
        </p:nvPicPr>
        <p:blipFill rotWithShape="1">
          <a:blip r:embed="rId2">
            <a:alphaModFix/>
          </a:blip>
          <a:srcRect b="0" l="0" r="0" t="33333"/>
          <a:stretch/>
        </p:blipFill>
        <p:spPr>
          <a:xfrm>
            <a:off x="0" y="0"/>
            <a:ext cx="9144000" cy="3429000"/>
          </a:xfrm>
          <a:prstGeom prst="rect">
            <a:avLst/>
          </a:prstGeom>
          <a:noFill/>
          <a:ln>
            <a:noFill/>
          </a:ln>
        </p:spPr>
      </p:pic>
      <p:sp>
        <p:nvSpPr>
          <p:cNvPr id="122" name="Shape 122"/>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23" name="Shape 123"/>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24" name="Shape 124"/>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
        <p:nvSpPr>
          <p:cNvPr id="125" name="Shape 125"/>
          <p:cNvSpPr txBox="1"/>
          <p:nvPr>
            <p:ph idx="1" type="subTitle"/>
          </p:nvPr>
        </p:nvSpPr>
        <p:spPr>
          <a:xfrm>
            <a:off x="1219200" y="2914650"/>
            <a:ext cx="6400799" cy="1314450"/>
          </a:xfrm>
          <a:prstGeom prst="rect">
            <a:avLst/>
          </a:prstGeom>
          <a:noFill/>
          <a:ln>
            <a:noFill/>
          </a:ln>
        </p:spPr>
        <p:txBody>
          <a:bodyPr anchorCtr="0" anchor="t" bIns="91425" lIns="91425" rIns="91425" tIns="91425"/>
          <a:lstStyle>
            <a:lvl1pPr indent="0" lvl="0" marL="0" marR="0" rtl="0" algn="ctr">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2pPr>
            <a:lvl3pPr indent="0" lvl="2" marL="9144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3pPr>
            <a:lvl4pPr indent="0" lvl="3" marL="13716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4pPr>
            <a:lvl5pPr indent="0" lvl="4" marL="18288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5pPr>
            <a:lvl6pPr indent="0" lvl="5" marL="22860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6pPr>
            <a:lvl7pPr indent="0" lvl="6" marL="27432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7pPr>
            <a:lvl8pPr indent="0" lvl="7" marL="32004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8pPr>
            <a:lvl9pPr indent="0" lvl="8" marL="36576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9pPr>
          </a:lstStyle>
          <a:p/>
        </p:txBody>
      </p:sp>
      <p:sp>
        <p:nvSpPr>
          <p:cNvPr id="126" name="Shape 126"/>
          <p:cNvSpPr txBox="1"/>
          <p:nvPr>
            <p:ph type="ctrTitle"/>
          </p:nvPr>
        </p:nvSpPr>
        <p:spPr>
          <a:xfrm>
            <a:off x="685800" y="1505916"/>
            <a:ext cx="7772400" cy="1102518"/>
          </a:xfrm>
          <a:prstGeom prst="rect">
            <a:avLst/>
          </a:prstGeom>
          <a:noFill/>
          <a:ln>
            <a:noFill/>
          </a:ln>
        </p:spPr>
        <p:txBody>
          <a:bodyPr anchorCtr="0" anchor="b" bIns="91425" lIns="91425" rIns="91425" tIns="91425"/>
          <a:lstStyle>
            <a:lvl1pPr indent="0" lvl="0" marL="0" marR="0" rtl="0" algn="ctr">
              <a:spcBef>
                <a:spcPts val="0"/>
              </a:spcBef>
              <a:buClr>
                <a:schemeClr val="lt1"/>
              </a:buClr>
              <a:buFont typeface="Arial Narrow"/>
              <a:buNone/>
              <a:defRPr b="0" i="0" sz="32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7" name="Shape 127"/>
        <p:cNvGrpSpPr/>
        <p:nvPr/>
      </p:nvGrpSpPr>
      <p:grpSpPr>
        <a:xfrm>
          <a:off x="0" y="0"/>
          <a:ext cx="0" cy="0"/>
          <a:chOff x="0" y="0"/>
          <a:chExt cx="0" cy="0"/>
        </a:xfrm>
      </p:grpSpPr>
      <p:sp>
        <p:nvSpPr>
          <p:cNvPr id="128" name="Shape 128"/>
          <p:cNvSpPr txBox="1"/>
          <p:nvPr>
            <p:ph type="title"/>
          </p:nvPr>
        </p:nvSpPr>
        <p:spPr>
          <a:xfrm>
            <a:off x="609600" y="3721893"/>
            <a:ext cx="7885113" cy="1021556"/>
          </a:xfrm>
          <a:prstGeom prst="rect">
            <a:avLst/>
          </a:prstGeom>
          <a:noFill/>
          <a:ln>
            <a:noFill/>
          </a:ln>
        </p:spPr>
        <p:txBody>
          <a:bodyPr anchorCtr="0" anchor="t" bIns="91425" lIns="91425" rIns="91425" tIns="91425"/>
          <a:lstStyle>
            <a:lvl1pPr indent="0" lvl="0" marL="0" marR="0" rtl="0" algn="l">
              <a:spcBef>
                <a:spcPts val="0"/>
              </a:spcBef>
              <a:buClr>
                <a:schemeClr val="lt1"/>
              </a:buClr>
              <a:buFont typeface="Arial Narrow"/>
              <a:buNone/>
              <a:defRPr b="0" i="0" sz="32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29" name="Shape 129"/>
          <p:cNvSpPr txBox="1"/>
          <p:nvPr>
            <p:ph idx="1" type="body"/>
          </p:nvPr>
        </p:nvSpPr>
        <p:spPr>
          <a:xfrm>
            <a:off x="609600" y="2596753"/>
            <a:ext cx="7885113" cy="1125140"/>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360"/>
              </a:spcBef>
              <a:spcAft>
                <a:spcPts val="600"/>
              </a:spcAft>
              <a:buClr>
                <a:schemeClr val="lt2"/>
              </a:buClr>
              <a:buFont typeface="Arial"/>
              <a:buNone/>
              <a:defRPr b="0" i="0" sz="18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20"/>
              </a:spcBef>
              <a:spcAft>
                <a:spcPts val="600"/>
              </a:spcAft>
              <a:buClr>
                <a:schemeClr val="lt2"/>
              </a:buClr>
              <a:buFont typeface="Arial"/>
              <a:buNone/>
              <a:defRPr b="0" i="0" sz="16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9pPr>
          </a:lstStyle>
          <a:p/>
        </p:txBody>
      </p:sp>
      <p:sp>
        <p:nvSpPr>
          <p:cNvPr id="130" name="Shape 130"/>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31" name="Shape 131"/>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32" name="Shape 132"/>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8" name="Shape 18"/>
        <p:cNvGrpSpPr/>
        <p:nvPr/>
      </p:nvGrpSpPr>
      <p:grpSpPr>
        <a:xfrm>
          <a:off x="0" y="0"/>
          <a:ext cx="0" cy="0"/>
          <a:chOff x="0" y="0"/>
          <a:chExt cx="0" cy="0"/>
        </a:xfrm>
      </p:grpSpPr>
      <p:sp>
        <p:nvSpPr>
          <p:cNvPr id="19" name="Shape 19"/>
          <p:cNvSpPr txBox="1"/>
          <p:nvPr>
            <p:ph idx="1" type="body"/>
          </p:nvPr>
        </p:nvSpPr>
        <p:spPr>
          <a:xfrm>
            <a:off x="4800600" y="1657350"/>
            <a:ext cx="3733800" cy="26289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20" name="Shape 20"/>
          <p:cNvSpPr txBox="1"/>
          <p:nvPr>
            <p:ph idx="2" type="body"/>
          </p:nvPr>
        </p:nvSpPr>
        <p:spPr>
          <a:xfrm>
            <a:off x="609600" y="1657350"/>
            <a:ext cx="3733800" cy="26289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21" name="Shape 21"/>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22" name="Shape 22"/>
          <p:cNvSpPr txBox="1"/>
          <p:nvPr>
            <p:ph idx="3" type="body"/>
          </p:nvPr>
        </p:nvSpPr>
        <p:spPr>
          <a:xfrm>
            <a:off x="609600" y="1200149"/>
            <a:ext cx="3733800" cy="431100"/>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400"/>
              </a:spcBef>
              <a:spcAft>
                <a:spcPts val="600"/>
              </a:spcAft>
              <a:buClr>
                <a:schemeClr val="lt2"/>
              </a:buClr>
              <a:buFont typeface="Arial"/>
              <a:buNone/>
              <a:defRPr b="1" i="0" sz="20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60"/>
              </a:spcBef>
              <a:spcAft>
                <a:spcPts val="600"/>
              </a:spcAft>
              <a:buClr>
                <a:schemeClr val="lt2"/>
              </a:buClr>
              <a:buFont typeface="Arial"/>
              <a:buNone/>
              <a:defRPr b="1" i="0" sz="18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9pPr>
          </a:lstStyle>
          <a:p/>
        </p:txBody>
      </p:sp>
      <p:sp>
        <p:nvSpPr>
          <p:cNvPr id="23" name="Shape 23"/>
          <p:cNvSpPr txBox="1"/>
          <p:nvPr>
            <p:ph idx="4" type="body"/>
          </p:nvPr>
        </p:nvSpPr>
        <p:spPr>
          <a:xfrm>
            <a:off x="4800600" y="1200149"/>
            <a:ext cx="3733800" cy="431100"/>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400"/>
              </a:spcBef>
              <a:spcAft>
                <a:spcPts val="600"/>
              </a:spcAft>
              <a:buClr>
                <a:schemeClr val="lt2"/>
              </a:buClr>
              <a:buFont typeface="Arial"/>
              <a:buNone/>
              <a:defRPr b="1" i="0" sz="20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60"/>
              </a:spcBef>
              <a:spcAft>
                <a:spcPts val="600"/>
              </a:spcAft>
              <a:buClr>
                <a:schemeClr val="lt2"/>
              </a:buClr>
              <a:buFont typeface="Arial"/>
              <a:buNone/>
              <a:defRPr b="1" i="0" sz="18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320"/>
              </a:spcBef>
              <a:spcAft>
                <a:spcPts val="600"/>
              </a:spcAft>
              <a:buClr>
                <a:schemeClr val="lt2"/>
              </a:buClr>
              <a:buFont typeface="Arial"/>
              <a:buNone/>
              <a:defRPr b="1" i="0" sz="1600" u="none" cap="none" strike="noStrike">
                <a:solidFill>
                  <a:schemeClr val="lt1"/>
                </a:solidFill>
                <a:latin typeface="Arial Narrow"/>
                <a:ea typeface="Arial Narrow"/>
                <a:cs typeface="Arial Narrow"/>
                <a:sym typeface="Arial Narrow"/>
              </a:defRPr>
            </a:lvl9pPr>
          </a:lstStyle>
          <a:p/>
        </p:txBody>
      </p:sp>
      <p:sp>
        <p:nvSpPr>
          <p:cNvPr id="24" name="Shape 24"/>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25" name="Shape 25"/>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26" name="Shape 26"/>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33" name="Shape 133"/>
        <p:cNvGrpSpPr/>
        <p:nvPr/>
      </p:nvGrpSpPr>
      <p:grpSpPr>
        <a:xfrm>
          <a:off x="0" y="0"/>
          <a:ext cx="0" cy="0"/>
          <a:chOff x="0" y="0"/>
          <a:chExt cx="0" cy="0"/>
        </a:xfrm>
      </p:grpSpPr>
      <p:sp>
        <p:nvSpPr>
          <p:cNvPr id="134" name="Shape 134"/>
          <p:cNvSpPr txBox="1"/>
          <p:nvPr>
            <p:ph idx="1" type="body"/>
          </p:nvPr>
        </p:nvSpPr>
        <p:spPr>
          <a:xfrm>
            <a:off x="609600" y="1200150"/>
            <a:ext cx="3733800"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35" name="Shape 135"/>
          <p:cNvSpPr txBox="1"/>
          <p:nvPr>
            <p:ph idx="2" type="body"/>
          </p:nvPr>
        </p:nvSpPr>
        <p:spPr>
          <a:xfrm>
            <a:off x="4800600" y="1200150"/>
            <a:ext cx="3733800"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36" name="Shape 136"/>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37" name="Shape 137"/>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38" name="Shape 138"/>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39" name="Shape 139"/>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40" name="Shape 140"/>
        <p:cNvGrpSpPr/>
        <p:nvPr/>
      </p:nvGrpSpPr>
      <p:grpSpPr>
        <a:xfrm>
          <a:off x="0" y="0"/>
          <a:ext cx="0" cy="0"/>
          <a:chOff x="0" y="0"/>
          <a:chExt cx="0" cy="0"/>
        </a:xfrm>
      </p:grpSpPr>
      <p:sp>
        <p:nvSpPr>
          <p:cNvPr id="141" name="Shape 141"/>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42" name="Shape 142"/>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43" name="Shape 143"/>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44" name="Shape 144"/>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45" name="Shape 145"/>
        <p:cNvGrpSpPr/>
        <p:nvPr/>
      </p:nvGrpSpPr>
      <p:grpSpPr>
        <a:xfrm>
          <a:off x="0" y="0"/>
          <a:ext cx="0" cy="0"/>
          <a:chOff x="0" y="0"/>
          <a:chExt cx="0" cy="0"/>
        </a:xfrm>
      </p:grpSpPr>
      <p:sp>
        <p:nvSpPr>
          <p:cNvPr id="146" name="Shape 146"/>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47" name="Shape 147"/>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48" name="Shape 148"/>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49" name="Shape 149"/>
        <p:cNvGrpSpPr/>
        <p:nvPr/>
      </p:nvGrpSpPr>
      <p:grpSpPr>
        <a:xfrm>
          <a:off x="0" y="0"/>
          <a:ext cx="0" cy="0"/>
          <a:chOff x="0" y="0"/>
          <a:chExt cx="0" cy="0"/>
        </a:xfrm>
      </p:grpSpPr>
      <p:sp>
        <p:nvSpPr>
          <p:cNvPr id="150" name="Shape 150"/>
          <p:cNvSpPr txBox="1"/>
          <p:nvPr>
            <p:ph idx="1" type="body"/>
          </p:nvPr>
        </p:nvSpPr>
        <p:spPr>
          <a:xfrm>
            <a:off x="3962400" y="1085850"/>
            <a:ext cx="4648199" cy="3200399"/>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51" name="Shape 151"/>
          <p:cNvSpPr txBox="1"/>
          <p:nvPr>
            <p:ph type="title"/>
          </p:nvPr>
        </p:nvSpPr>
        <p:spPr>
          <a:xfrm>
            <a:off x="612647" y="1085850"/>
            <a:ext cx="2971799" cy="822959"/>
          </a:xfrm>
          <a:prstGeom prst="rect">
            <a:avLst/>
          </a:prstGeom>
          <a:noFill/>
          <a:ln>
            <a:noFill/>
          </a:ln>
        </p:spPr>
        <p:txBody>
          <a:bodyPr anchorCtr="0" anchor="b" bIns="91425" lIns="91425" rIns="91425" tIns="91425"/>
          <a:lstStyle>
            <a:lvl1pPr indent="0" lvl="0" marL="0" marR="0" rtl="0" algn="l">
              <a:spcBef>
                <a:spcPts val="0"/>
              </a:spcBef>
              <a:buClr>
                <a:schemeClr val="lt2"/>
              </a:buClr>
              <a:buFont typeface="Arial Narrow"/>
              <a:buNone/>
              <a:defRPr b="0" i="0" sz="1800" u="none" cap="none" strike="noStrike">
                <a:solidFill>
                  <a:schemeClr val="lt2"/>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52" name="Shape 152"/>
          <p:cNvSpPr txBox="1"/>
          <p:nvPr>
            <p:ph idx="2" type="body"/>
          </p:nvPr>
        </p:nvSpPr>
        <p:spPr>
          <a:xfrm>
            <a:off x="612647" y="1910918"/>
            <a:ext cx="2971799" cy="2375331"/>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1pPr>
            <a:lvl2pPr indent="0" lvl="1" marL="457200" marR="0" rtl="0" algn="l">
              <a:lnSpc>
                <a:spcPct val="100000"/>
              </a:lnSpc>
              <a:spcBef>
                <a:spcPts val="240"/>
              </a:spcBef>
              <a:spcAft>
                <a:spcPts val="600"/>
              </a:spcAft>
              <a:buClr>
                <a:schemeClr val="lt2"/>
              </a:buClr>
              <a:buFont typeface="Arial"/>
              <a:buNone/>
              <a:defRPr b="0" i="0" sz="12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200"/>
              </a:spcBef>
              <a:spcAft>
                <a:spcPts val="600"/>
              </a:spcAft>
              <a:buClr>
                <a:schemeClr val="lt2"/>
              </a:buClr>
              <a:buFont typeface="Arial"/>
              <a:buNone/>
              <a:defRPr b="0" i="0" sz="10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9pPr>
          </a:lstStyle>
          <a:p/>
        </p:txBody>
      </p:sp>
      <p:sp>
        <p:nvSpPr>
          <p:cNvPr id="153" name="Shape 153"/>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54" name="Shape 154"/>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55" name="Shape 155"/>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56" name="Shape 156"/>
        <p:cNvGrpSpPr/>
        <p:nvPr/>
      </p:nvGrpSpPr>
      <p:grpSpPr>
        <a:xfrm>
          <a:off x="0" y="0"/>
          <a:ext cx="0" cy="0"/>
          <a:chOff x="0" y="0"/>
          <a:chExt cx="0" cy="0"/>
        </a:xfrm>
      </p:grpSpPr>
      <p:pic>
        <p:nvPicPr>
          <p:cNvPr id="157" name="Shape 157"/>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158" name="Shape 158"/>
          <p:cNvSpPr txBox="1"/>
          <p:nvPr>
            <p:ph type="title"/>
          </p:nvPr>
        </p:nvSpPr>
        <p:spPr>
          <a:xfrm>
            <a:off x="609600" y="1085850"/>
            <a:ext cx="2971799" cy="822959"/>
          </a:xfrm>
          <a:prstGeom prst="rect">
            <a:avLst/>
          </a:prstGeom>
          <a:noFill/>
          <a:ln>
            <a:noFill/>
          </a:ln>
        </p:spPr>
        <p:txBody>
          <a:bodyPr anchorCtr="0" anchor="b" bIns="91425" lIns="91425" rIns="91425" tIns="91425"/>
          <a:lstStyle>
            <a:lvl1pPr indent="0" lvl="0" marL="0" marR="0" rtl="0" algn="l">
              <a:spcBef>
                <a:spcPts val="0"/>
              </a:spcBef>
              <a:buClr>
                <a:schemeClr val="lt2"/>
              </a:buClr>
              <a:buFont typeface="Arial Narrow"/>
              <a:buNone/>
              <a:defRPr b="0" i="0" sz="1800" u="none" cap="none" strike="noStrike">
                <a:solidFill>
                  <a:schemeClr val="lt2"/>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59" name="Shape 159"/>
          <p:cNvSpPr/>
          <p:nvPr>
            <p:ph idx="2" type="pic"/>
          </p:nvPr>
        </p:nvSpPr>
        <p:spPr>
          <a:xfrm>
            <a:off x="4657344" y="1085850"/>
            <a:ext cx="3419855" cy="2606039"/>
          </a:xfrm>
          <a:prstGeom prst="rect">
            <a:avLst/>
          </a:prstGeom>
          <a:noFill/>
          <a:ln>
            <a:noFill/>
          </a:ln>
        </p:spPr>
        <p:txBody>
          <a:bodyPr anchorCtr="0" anchor="t" bIns="91425" lIns="91425" rIns="91425" tIns="91425"/>
          <a:lstStyle>
            <a:lvl1pPr indent="0" lvl="0" marL="0" marR="0" rtl="0" algn="ctr">
              <a:lnSpc>
                <a:spcPct val="100000"/>
              </a:lnSpc>
              <a:spcBef>
                <a:spcPts val="400"/>
              </a:spcBef>
              <a:spcAft>
                <a:spcPts val="600"/>
              </a:spcAft>
              <a:buClr>
                <a:schemeClr val="lt2"/>
              </a:buClr>
              <a:buFont typeface="Arial"/>
              <a:buNone/>
              <a:defRPr b="0" i="0" sz="2000" u="none" cap="none" strike="noStrike">
                <a:solidFill>
                  <a:srgbClr val="A5A5A5"/>
                </a:solidFill>
                <a:latin typeface="Arial Narrow"/>
                <a:ea typeface="Arial Narrow"/>
                <a:cs typeface="Arial Narrow"/>
                <a:sym typeface="Arial Narrow"/>
              </a:defRPr>
            </a:lvl1pPr>
            <a:lvl2pPr indent="0" lvl="1" marL="457200" marR="0" rtl="0" algn="l">
              <a:lnSpc>
                <a:spcPct val="100000"/>
              </a:lnSpc>
              <a:spcBef>
                <a:spcPts val="560"/>
              </a:spcBef>
              <a:spcAft>
                <a:spcPts val="600"/>
              </a:spcAft>
              <a:buClr>
                <a:schemeClr val="lt2"/>
              </a:buClr>
              <a:buFont typeface="Arial"/>
              <a:buNone/>
              <a:defRPr b="0" i="0" sz="28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480"/>
              </a:spcBef>
              <a:spcAft>
                <a:spcPts val="600"/>
              </a:spcAft>
              <a:buClr>
                <a:schemeClr val="lt2"/>
              </a:buClr>
              <a:buFont typeface="Arial"/>
              <a:buNone/>
              <a:defRPr b="0" i="0" sz="24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9pPr>
          </a:lstStyle>
          <a:p/>
        </p:txBody>
      </p:sp>
      <p:sp>
        <p:nvSpPr>
          <p:cNvPr id="160" name="Shape 160"/>
          <p:cNvSpPr txBox="1"/>
          <p:nvPr>
            <p:ph idx="1" type="body"/>
          </p:nvPr>
        </p:nvSpPr>
        <p:spPr>
          <a:xfrm>
            <a:off x="609600" y="1910917"/>
            <a:ext cx="2971799" cy="1803831"/>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1pPr>
            <a:lvl2pPr indent="0" lvl="1" marL="457200" marR="0" rtl="0" algn="l">
              <a:lnSpc>
                <a:spcPct val="100000"/>
              </a:lnSpc>
              <a:spcBef>
                <a:spcPts val="240"/>
              </a:spcBef>
              <a:spcAft>
                <a:spcPts val="600"/>
              </a:spcAft>
              <a:buClr>
                <a:schemeClr val="lt2"/>
              </a:buClr>
              <a:buFont typeface="Arial"/>
              <a:buNone/>
              <a:defRPr b="0" i="0" sz="12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200"/>
              </a:spcBef>
              <a:spcAft>
                <a:spcPts val="600"/>
              </a:spcAft>
              <a:buClr>
                <a:schemeClr val="lt2"/>
              </a:buClr>
              <a:buFont typeface="Arial"/>
              <a:buNone/>
              <a:defRPr b="0" i="0" sz="10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9pPr>
          </a:lstStyle>
          <a:p/>
        </p:txBody>
      </p:sp>
      <p:sp>
        <p:nvSpPr>
          <p:cNvPr id="161" name="Shape 161"/>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62" name="Shape 162"/>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63" name="Shape 163"/>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64" name="Shape 164"/>
        <p:cNvGrpSpPr/>
        <p:nvPr/>
      </p:nvGrpSpPr>
      <p:grpSpPr>
        <a:xfrm>
          <a:off x="0" y="0"/>
          <a:ext cx="0" cy="0"/>
          <a:chOff x="0" y="0"/>
          <a:chExt cx="0" cy="0"/>
        </a:xfrm>
      </p:grpSpPr>
      <p:sp>
        <p:nvSpPr>
          <p:cNvPr id="165" name="Shape 165"/>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66" name="Shape 166"/>
          <p:cNvSpPr txBox="1"/>
          <p:nvPr>
            <p:ph idx="1" type="body"/>
          </p:nvPr>
        </p:nvSpPr>
        <p:spPr>
          <a:xfrm rot="5400000">
            <a:off x="2874764" y="-1065013"/>
            <a:ext cx="3394472" cy="7924799"/>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67" name="Shape 167"/>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68" name="Shape 168"/>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69" name="Shape 169"/>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0" name="Shape 170"/>
        <p:cNvGrpSpPr/>
        <p:nvPr/>
      </p:nvGrpSpPr>
      <p:grpSpPr>
        <a:xfrm>
          <a:off x="0" y="0"/>
          <a:ext cx="0" cy="0"/>
          <a:chOff x="0" y="0"/>
          <a:chExt cx="0" cy="0"/>
        </a:xfrm>
      </p:grpSpPr>
      <p:sp>
        <p:nvSpPr>
          <p:cNvPr id="171" name="Shape 171"/>
          <p:cNvSpPr txBox="1"/>
          <p:nvPr>
            <p:ph type="title"/>
          </p:nvPr>
        </p:nvSpPr>
        <p:spPr>
          <a:xfrm rot="5400000">
            <a:off x="5463778" y="1371600"/>
            <a:ext cx="4388643" cy="20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72" name="Shape 172"/>
          <p:cNvSpPr txBox="1"/>
          <p:nvPr>
            <p:ph idx="1" type="body"/>
          </p:nvPr>
        </p:nvSpPr>
        <p:spPr>
          <a:xfrm rot="5400000">
            <a:off x="1272778" y="-609599"/>
            <a:ext cx="4388643" cy="6019799"/>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73" name="Shape 173"/>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74" name="Shape 174"/>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75" name="Shape 175"/>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7" name="Shape 27"/>
        <p:cNvGrpSpPr/>
        <p:nvPr/>
      </p:nvGrpSpPr>
      <p:grpSpPr>
        <a:xfrm>
          <a:off x="0" y="0"/>
          <a:ext cx="0" cy="0"/>
          <a:chOff x="0" y="0"/>
          <a:chExt cx="0" cy="0"/>
        </a:xfrm>
      </p:grpSpPr>
      <p:pic>
        <p:nvPicPr>
          <p:cNvPr id="28" name="Shape 28"/>
          <p:cNvPicPr preferRelativeResize="0"/>
          <p:nvPr/>
        </p:nvPicPr>
        <p:blipFill rotWithShape="1">
          <a:blip r:embed="rId2">
            <a:alphaModFix/>
          </a:blip>
          <a:srcRect b="0" l="0" r="0" t="33333"/>
          <a:stretch/>
        </p:blipFill>
        <p:spPr>
          <a:xfrm>
            <a:off x="0" y="0"/>
            <a:ext cx="9144000" cy="3429000"/>
          </a:xfrm>
          <a:prstGeom prst="rect">
            <a:avLst/>
          </a:prstGeom>
          <a:noFill/>
          <a:ln>
            <a:noFill/>
          </a:ln>
        </p:spPr>
      </p:pic>
      <p:sp>
        <p:nvSpPr>
          <p:cNvPr id="29" name="Shape 29"/>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30" name="Shape 30"/>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31" name="Shape 31"/>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
        <p:nvSpPr>
          <p:cNvPr id="32" name="Shape 32"/>
          <p:cNvSpPr txBox="1"/>
          <p:nvPr>
            <p:ph idx="1" type="subTitle"/>
          </p:nvPr>
        </p:nvSpPr>
        <p:spPr>
          <a:xfrm>
            <a:off x="1219200" y="2914650"/>
            <a:ext cx="6400800" cy="1314600"/>
          </a:xfrm>
          <a:prstGeom prst="rect">
            <a:avLst/>
          </a:prstGeom>
          <a:noFill/>
          <a:ln>
            <a:noFill/>
          </a:ln>
        </p:spPr>
        <p:txBody>
          <a:bodyPr anchorCtr="0" anchor="t" bIns="91425" lIns="91425" rIns="91425" tIns="91425"/>
          <a:lstStyle>
            <a:lvl1pPr indent="0" lvl="0" marL="0" marR="0" rtl="0" algn="ctr">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2pPr>
            <a:lvl3pPr indent="0" lvl="2" marL="9144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3pPr>
            <a:lvl4pPr indent="0" lvl="3" marL="13716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4pPr>
            <a:lvl5pPr indent="0" lvl="4" marL="18288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5pPr>
            <a:lvl6pPr indent="0" lvl="5" marL="22860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6pPr>
            <a:lvl7pPr indent="0" lvl="6" marL="27432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7pPr>
            <a:lvl8pPr indent="0" lvl="7" marL="32004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8pPr>
            <a:lvl9pPr indent="0" lvl="8" marL="3657600" marR="0" rtl="0" algn="ctr">
              <a:lnSpc>
                <a:spcPct val="100000"/>
              </a:lnSpc>
              <a:spcBef>
                <a:spcPts val="340"/>
              </a:spcBef>
              <a:spcAft>
                <a:spcPts val="600"/>
              </a:spcAft>
              <a:buClr>
                <a:schemeClr val="lt2"/>
              </a:buClr>
              <a:buFont typeface="Arial"/>
              <a:buNone/>
              <a:defRPr b="0" i="0" sz="1700" u="none" cap="none" strike="noStrike">
                <a:solidFill>
                  <a:schemeClr val="lt1"/>
                </a:solidFill>
                <a:latin typeface="Arial Narrow"/>
                <a:ea typeface="Arial Narrow"/>
                <a:cs typeface="Arial Narrow"/>
                <a:sym typeface="Arial Narrow"/>
              </a:defRPr>
            </a:lvl9pPr>
          </a:lstStyle>
          <a:p/>
        </p:txBody>
      </p:sp>
      <p:sp>
        <p:nvSpPr>
          <p:cNvPr id="33" name="Shape 33"/>
          <p:cNvSpPr txBox="1"/>
          <p:nvPr>
            <p:ph type="ctrTitle"/>
          </p:nvPr>
        </p:nvSpPr>
        <p:spPr>
          <a:xfrm>
            <a:off x="685800" y="1505916"/>
            <a:ext cx="7772400" cy="1102500"/>
          </a:xfrm>
          <a:prstGeom prst="rect">
            <a:avLst/>
          </a:prstGeom>
          <a:noFill/>
          <a:ln>
            <a:noFill/>
          </a:ln>
        </p:spPr>
        <p:txBody>
          <a:bodyPr anchorCtr="0" anchor="b" bIns="91425" lIns="91425" rIns="91425" tIns="91425"/>
          <a:lstStyle>
            <a:lvl1pPr indent="0" lvl="0" marL="0" marR="0" rtl="0" algn="ctr">
              <a:spcBef>
                <a:spcPts val="0"/>
              </a:spcBef>
              <a:buClr>
                <a:schemeClr val="lt1"/>
              </a:buClr>
              <a:buFont typeface="Arial Narrow"/>
              <a:buNone/>
              <a:defRPr b="0" i="0" sz="32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4" name="Shape 34"/>
        <p:cNvGrpSpPr/>
        <p:nvPr/>
      </p:nvGrpSpPr>
      <p:grpSpPr>
        <a:xfrm>
          <a:off x="0" y="0"/>
          <a:ext cx="0" cy="0"/>
          <a:chOff x="0" y="0"/>
          <a:chExt cx="0" cy="0"/>
        </a:xfrm>
      </p:grpSpPr>
      <p:sp>
        <p:nvSpPr>
          <p:cNvPr id="35" name="Shape 35"/>
          <p:cNvSpPr txBox="1"/>
          <p:nvPr>
            <p:ph type="title"/>
          </p:nvPr>
        </p:nvSpPr>
        <p:spPr>
          <a:xfrm>
            <a:off x="609600" y="3721893"/>
            <a:ext cx="7885200" cy="1021500"/>
          </a:xfrm>
          <a:prstGeom prst="rect">
            <a:avLst/>
          </a:prstGeom>
          <a:noFill/>
          <a:ln>
            <a:noFill/>
          </a:ln>
        </p:spPr>
        <p:txBody>
          <a:bodyPr anchorCtr="0" anchor="t" bIns="91425" lIns="91425" rIns="91425" tIns="91425"/>
          <a:lstStyle>
            <a:lvl1pPr indent="0" lvl="0" marL="0" marR="0" rtl="0" algn="l">
              <a:spcBef>
                <a:spcPts val="0"/>
              </a:spcBef>
              <a:buClr>
                <a:schemeClr val="lt1"/>
              </a:buClr>
              <a:buFont typeface="Arial Narrow"/>
              <a:buNone/>
              <a:defRPr b="0" i="0" sz="32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36" name="Shape 36"/>
          <p:cNvSpPr txBox="1"/>
          <p:nvPr>
            <p:ph idx="1" type="body"/>
          </p:nvPr>
        </p:nvSpPr>
        <p:spPr>
          <a:xfrm>
            <a:off x="609600" y="2596753"/>
            <a:ext cx="7885200" cy="1124999"/>
          </a:xfrm>
          <a:prstGeom prst="rect">
            <a:avLst/>
          </a:prstGeom>
          <a:noFill/>
          <a:ln>
            <a:noFill/>
          </a:ln>
        </p:spPr>
        <p:txBody>
          <a:bodyPr anchorCtr="0" anchor="b" bIns="91425" lIns="91425" rIns="91425" tIns="91425"/>
          <a:lstStyle>
            <a:lvl1pPr indent="0" lvl="0" marL="0" marR="0" rtl="0" algn="l">
              <a:lnSpc>
                <a:spcPct val="100000"/>
              </a:lnSpc>
              <a:spcBef>
                <a:spcPts val="340"/>
              </a:spcBef>
              <a:spcAft>
                <a:spcPts val="600"/>
              </a:spcAft>
              <a:buClr>
                <a:schemeClr val="lt2"/>
              </a:buClr>
              <a:buFont typeface="Arial"/>
              <a:buNone/>
              <a:defRPr b="0" i="0" sz="1700" u="none" cap="none" strike="noStrike">
                <a:solidFill>
                  <a:schemeClr val="lt2"/>
                </a:solidFill>
                <a:latin typeface="Arial Narrow"/>
                <a:ea typeface="Arial Narrow"/>
                <a:cs typeface="Arial Narrow"/>
                <a:sym typeface="Arial Narrow"/>
              </a:defRPr>
            </a:lvl1pPr>
            <a:lvl2pPr indent="0" lvl="1" marL="457200" marR="0" rtl="0" algn="l">
              <a:lnSpc>
                <a:spcPct val="100000"/>
              </a:lnSpc>
              <a:spcBef>
                <a:spcPts val="360"/>
              </a:spcBef>
              <a:spcAft>
                <a:spcPts val="600"/>
              </a:spcAft>
              <a:buClr>
                <a:schemeClr val="lt2"/>
              </a:buClr>
              <a:buFont typeface="Arial"/>
              <a:buNone/>
              <a:defRPr b="0" i="0" sz="18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320"/>
              </a:spcBef>
              <a:spcAft>
                <a:spcPts val="600"/>
              </a:spcAft>
              <a:buClr>
                <a:schemeClr val="lt2"/>
              </a:buClr>
              <a:buFont typeface="Arial"/>
              <a:buNone/>
              <a:defRPr b="0" i="0" sz="16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9pPr>
          </a:lstStyle>
          <a:p/>
        </p:txBody>
      </p:sp>
      <p:sp>
        <p:nvSpPr>
          <p:cNvPr id="37" name="Shape 37"/>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38" name="Shape 38"/>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39" name="Shape 39"/>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x="0" y="0"/>
          <a:ext cx="0" cy="0"/>
          <a:chOff x="0" y="0"/>
          <a:chExt cx="0" cy="0"/>
        </a:xfrm>
      </p:grpSpPr>
      <p:sp>
        <p:nvSpPr>
          <p:cNvPr id="41" name="Shape 41"/>
          <p:cNvSpPr txBox="1"/>
          <p:nvPr>
            <p:ph idx="1" type="body"/>
          </p:nvPr>
        </p:nvSpPr>
        <p:spPr>
          <a:xfrm>
            <a:off x="609600" y="1200150"/>
            <a:ext cx="3733800"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42" name="Shape 42"/>
          <p:cNvSpPr txBox="1"/>
          <p:nvPr>
            <p:ph idx="2" type="body"/>
          </p:nvPr>
        </p:nvSpPr>
        <p:spPr>
          <a:xfrm>
            <a:off x="4800600" y="1200150"/>
            <a:ext cx="3733800" cy="30861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43" name="Shape 43"/>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4" name="Shape 44"/>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45" name="Shape 45"/>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46" name="Shape 46"/>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9" name="Shape 49"/>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50" name="Shape 50"/>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51" name="Shape 51"/>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54" name="Shape 54"/>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55" name="Shape 55"/>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6" name="Shape 56"/>
        <p:cNvGrpSpPr/>
        <p:nvPr/>
      </p:nvGrpSpPr>
      <p:grpSpPr>
        <a:xfrm>
          <a:off x="0" y="0"/>
          <a:ext cx="0" cy="0"/>
          <a:chOff x="0" y="0"/>
          <a:chExt cx="0" cy="0"/>
        </a:xfrm>
      </p:grpSpPr>
      <p:sp>
        <p:nvSpPr>
          <p:cNvPr id="57" name="Shape 57"/>
          <p:cNvSpPr txBox="1"/>
          <p:nvPr>
            <p:ph idx="1" type="body"/>
          </p:nvPr>
        </p:nvSpPr>
        <p:spPr>
          <a:xfrm>
            <a:off x="3962400" y="1085850"/>
            <a:ext cx="4648200" cy="32004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58" name="Shape 58"/>
          <p:cNvSpPr txBox="1"/>
          <p:nvPr>
            <p:ph type="title"/>
          </p:nvPr>
        </p:nvSpPr>
        <p:spPr>
          <a:xfrm>
            <a:off x="612647" y="1085850"/>
            <a:ext cx="2971800" cy="822900"/>
          </a:xfrm>
          <a:prstGeom prst="rect">
            <a:avLst/>
          </a:prstGeom>
          <a:noFill/>
          <a:ln>
            <a:noFill/>
          </a:ln>
        </p:spPr>
        <p:txBody>
          <a:bodyPr anchorCtr="0" anchor="b" bIns="91425" lIns="91425" rIns="91425" tIns="91425"/>
          <a:lstStyle>
            <a:lvl1pPr indent="0" lvl="0" marL="0" marR="0" rtl="0" algn="l">
              <a:spcBef>
                <a:spcPts val="0"/>
              </a:spcBef>
              <a:buClr>
                <a:schemeClr val="lt2"/>
              </a:buClr>
              <a:buFont typeface="Arial Narrow"/>
              <a:buNone/>
              <a:defRPr b="0" i="0" sz="1800" u="none" cap="none" strike="noStrike">
                <a:solidFill>
                  <a:schemeClr val="lt2"/>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59" name="Shape 59"/>
          <p:cNvSpPr txBox="1"/>
          <p:nvPr>
            <p:ph idx="2" type="body"/>
          </p:nvPr>
        </p:nvSpPr>
        <p:spPr>
          <a:xfrm>
            <a:off x="612647" y="1910918"/>
            <a:ext cx="2971800" cy="2375400"/>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1pPr>
            <a:lvl2pPr indent="0" lvl="1" marL="457200" marR="0" rtl="0" algn="l">
              <a:lnSpc>
                <a:spcPct val="100000"/>
              </a:lnSpc>
              <a:spcBef>
                <a:spcPts val="240"/>
              </a:spcBef>
              <a:spcAft>
                <a:spcPts val="600"/>
              </a:spcAft>
              <a:buClr>
                <a:schemeClr val="lt2"/>
              </a:buClr>
              <a:buFont typeface="Arial"/>
              <a:buNone/>
              <a:defRPr b="0" i="0" sz="12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200"/>
              </a:spcBef>
              <a:spcAft>
                <a:spcPts val="600"/>
              </a:spcAft>
              <a:buClr>
                <a:schemeClr val="lt2"/>
              </a:buClr>
              <a:buFont typeface="Arial"/>
              <a:buNone/>
              <a:defRPr b="0" i="0" sz="10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9pPr>
          </a:lstStyle>
          <a:p/>
        </p:txBody>
      </p:sp>
      <p:sp>
        <p:nvSpPr>
          <p:cNvPr id="60" name="Shape 60"/>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61" name="Shape 61"/>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62" name="Shape 62"/>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3" name="Shape 63"/>
        <p:cNvGrpSpPr/>
        <p:nvPr/>
      </p:nvGrpSpPr>
      <p:grpSpPr>
        <a:xfrm>
          <a:off x="0" y="0"/>
          <a:ext cx="0" cy="0"/>
          <a:chOff x="0" y="0"/>
          <a:chExt cx="0" cy="0"/>
        </a:xfrm>
      </p:grpSpPr>
      <p:pic>
        <p:nvPicPr>
          <p:cNvPr id="64" name="Shape 64"/>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65" name="Shape 65"/>
          <p:cNvSpPr txBox="1"/>
          <p:nvPr>
            <p:ph type="title"/>
          </p:nvPr>
        </p:nvSpPr>
        <p:spPr>
          <a:xfrm>
            <a:off x="609600" y="1085850"/>
            <a:ext cx="2971800" cy="822900"/>
          </a:xfrm>
          <a:prstGeom prst="rect">
            <a:avLst/>
          </a:prstGeom>
          <a:noFill/>
          <a:ln>
            <a:noFill/>
          </a:ln>
        </p:spPr>
        <p:txBody>
          <a:bodyPr anchorCtr="0" anchor="b" bIns="91425" lIns="91425" rIns="91425" tIns="91425"/>
          <a:lstStyle>
            <a:lvl1pPr indent="0" lvl="0" marL="0" marR="0" rtl="0" algn="l">
              <a:spcBef>
                <a:spcPts val="0"/>
              </a:spcBef>
              <a:buClr>
                <a:schemeClr val="lt2"/>
              </a:buClr>
              <a:buFont typeface="Arial Narrow"/>
              <a:buNone/>
              <a:defRPr b="0" i="0" sz="1800" u="none" cap="none" strike="noStrike">
                <a:solidFill>
                  <a:schemeClr val="lt2"/>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66" name="Shape 66"/>
          <p:cNvSpPr/>
          <p:nvPr>
            <p:ph idx="2" type="pic"/>
          </p:nvPr>
        </p:nvSpPr>
        <p:spPr>
          <a:xfrm>
            <a:off x="4657344" y="1085850"/>
            <a:ext cx="3420000" cy="2606100"/>
          </a:xfrm>
          <a:prstGeom prst="rect">
            <a:avLst/>
          </a:prstGeom>
          <a:noFill/>
          <a:ln>
            <a:noFill/>
          </a:ln>
        </p:spPr>
        <p:txBody>
          <a:bodyPr anchorCtr="0" anchor="t" bIns="91425" lIns="91425" rIns="91425" tIns="91425"/>
          <a:lstStyle>
            <a:lvl1pPr indent="0" lvl="0" marL="0" marR="0" rtl="0" algn="ctr">
              <a:lnSpc>
                <a:spcPct val="100000"/>
              </a:lnSpc>
              <a:spcBef>
                <a:spcPts val="400"/>
              </a:spcBef>
              <a:spcAft>
                <a:spcPts val="600"/>
              </a:spcAft>
              <a:buClr>
                <a:schemeClr val="lt2"/>
              </a:buClr>
              <a:buFont typeface="Arial"/>
              <a:buNone/>
              <a:defRPr b="0" i="0" sz="2000" u="none" cap="none" strike="noStrike">
                <a:solidFill>
                  <a:srgbClr val="A5A5A5"/>
                </a:solidFill>
                <a:latin typeface="Arial Narrow"/>
                <a:ea typeface="Arial Narrow"/>
                <a:cs typeface="Arial Narrow"/>
                <a:sym typeface="Arial Narrow"/>
              </a:defRPr>
            </a:lvl1pPr>
            <a:lvl2pPr indent="0" lvl="1" marL="457200" marR="0" rtl="0" algn="l">
              <a:lnSpc>
                <a:spcPct val="100000"/>
              </a:lnSpc>
              <a:spcBef>
                <a:spcPts val="560"/>
              </a:spcBef>
              <a:spcAft>
                <a:spcPts val="600"/>
              </a:spcAft>
              <a:buClr>
                <a:schemeClr val="lt2"/>
              </a:buClr>
              <a:buFont typeface="Arial"/>
              <a:buNone/>
              <a:defRPr b="0" i="0" sz="28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480"/>
              </a:spcBef>
              <a:spcAft>
                <a:spcPts val="600"/>
              </a:spcAft>
              <a:buClr>
                <a:schemeClr val="lt2"/>
              </a:buClr>
              <a:buFont typeface="Arial"/>
              <a:buNone/>
              <a:defRPr b="0" i="0" sz="24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400"/>
              </a:spcBef>
              <a:spcAft>
                <a:spcPts val="600"/>
              </a:spcAft>
              <a:buClr>
                <a:schemeClr val="lt2"/>
              </a:buClr>
              <a:buFont typeface="Arial"/>
              <a:buNone/>
              <a:defRPr b="0" i="0" sz="2000" u="none" cap="none" strike="noStrike">
                <a:solidFill>
                  <a:schemeClr val="lt1"/>
                </a:solidFill>
                <a:latin typeface="Arial Narrow"/>
                <a:ea typeface="Arial Narrow"/>
                <a:cs typeface="Arial Narrow"/>
                <a:sym typeface="Arial Narrow"/>
              </a:defRPr>
            </a:lvl9pPr>
          </a:lstStyle>
          <a:p/>
        </p:txBody>
      </p:sp>
      <p:sp>
        <p:nvSpPr>
          <p:cNvPr id="67" name="Shape 67"/>
          <p:cNvSpPr txBox="1"/>
          <p:nvPr>
            <p:ph idx="1" type="body"/>
          </p:nvPr>
        </p:nvSpPr>
        <p:spPr>
          <a:xfrm>
            <a:off x="609600" y="1910917"/>
            <a:ext cx="2971800" cy="1803899"/>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600"/>
              </a:spcAft>
              <a:buClr>
                <a:schemeClr val="lt2"/>
              </a:buClr>
              <a:buFont typeface="Arial"/>
              <a:buNone/>
              <a:defRPr b="0" i="0" sz="1400" u="none" cap="none" strike="noStrike">
                <a:solidFill>
                  <a:schemeClr val="lt1"/>
                </a:solidFill>
                <a:latin typeface="Arial Narrow"/>
                <a:ea typeface="Arial Narrow"/>
                <a:cs typeface="Arial Narrow"/>
                <a:sym typeface="Arial Narrow"/>
              </a:defRPr>
            </a:lvl1pPr>
            <a:lvl2pPr indent="0" lvl="1" marL="457200" marR="0" rtl="0" algn="l">
              <a:lnSpc>
                <a:spcPct val="100000"/>
              </a:lnSpc>
              <a:spcBef>
                <a:spcPts val="240"/>
              </a:spcBef>
              <a:spcAft>
                <a:spcPts val="600"/>
              </a:spcAft>
              <a:buClr>
                <a:schemeClr val="lt2"/>
              </a:buClr>
              <a:buFont typeface="Arial"/>
              <a:buNone/>
              <a:defRPr b="0" i="0" sz="1200" u="none" cap="none" strike="noStrike">
                <a:solidFill>
                  <a:schemeClr val="lt1"/>
                </a:solidFill>
                <a:latin typeface="Arial Narrow"/>
                <a:ea typeface="Arial Narrow"/>
                <a:cs typeface="Arial Narrow"/>
                <a:sym typeface="Arial Narrow"/>
              </a:defRPr>
            </a:lvl2pPr>
            <a:lvl3pPr indent="0" lvl="2" marL="914400" marR="0" rtl="0" algn="l">
              <a:lnSpc>
                <a:spcPct val="100000"/>
              </a:lnSpc>
              <a:spcBef>
                <a:spcPts val="200"/>
              </a:spcBef>
              <a:spcAft>
                <a:spcPts val="600"/>
              </a:spcAft>
              <a:buClr>
                <a:schemeClr val="lt2"/>
              </a:buClr>
              <a:buFont typeface="Arial"/>
              <a:buNone/>
              <a:defRPr b="0" i="0" sz="1000" u="none" cap="none" strike="noStrike">
                <a:solidFill>
                  <a:schemeClr val="lt1"/>
                </a:solidFill>
                <a:latin typeface="Arial Narrow"/>
                <a:ea typeface="Arial Narrow"/>
                <a:cs typeface="Arial Narrow"/>
                <a:sym typeface="Arial Narrow"/>
              </a:defRPr>
            </a:lvl3pPr>
            <a:lvl4pPr indent="0" lvl="3" marL="1371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4pPr>
            <a:lvl5pPr indent="0" lvl="4" marL="18288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5pPr>
            <a:lvl6pPr indent="0" lvl="5" marL="22860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6pPr>
            <a:lvl7pPr indent="0" lvl="6" marL="27432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7pPr>
            <a:lvl8pPr indent="0" lvl="7" marL="32004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8pPr>
            <a:lvl9pPr indent="0" lvl="8" marL="3657600" marR="0" rtl="0" algn="l">
              <a:lnSpc>
                <a:spcPct val="100000"/>
              </a:lnSpc>
              <a:spcBef>
                <a:spcPts val="180"/>
              </a:spcBef>
              <a:spcAft>
                <a:spcPts val="600"/>
              </a:spcAft>
              <a:buClr>
                <a:schemeClr val="lt2"/>
              </a:buClr>
              <a:buFont typeface="Arial"/>
              <a:buNone/>
              <a:defRPr b="0" i="0" sz="900" u="none" cap="none" strike="noStrike">
                <a:solidFill>
                  <a:schemeClr val="lt1"/>
                </a:solidFill>
                <a:latin typeface="Arial Narrow"/>
                <a:ea typeface="Arial Narrow"/>
                <a:cs typeface="Arial Narrow"/>
                <a:sym typeface="Arial Narrow"/>
              </a:defRPr>
            </a:lvl9pPr>
          </a:lstStyle>
          <a:p/>
        </p:txBody>
      </p:sp>
      <p:sp>
        <p:nvSpPr>
          <p:cNvPr id="68" name="Shape 68"/>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sz="1000"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69" name="Shape 69"/>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sz="1000" cap="non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70" name="Shape 70"/>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100">
                <a:solidFill>
                  <a:schemeClr val="lt1"/>
                </a:solidFill>
                <a:latin typeface="Arial Narrow"/>
                <a:ea typeface="Arial Narrow"/>
                <a:cs typeface="Arial Narrow"/>
                <a:sym typeface="Arial Narrow"/>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1.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0" Type="http://schemas.openxmlformats.org/officeDocument/2006/relationships/slideLayout" Target="../slideLayouts/slideLayout24.xml"/><Relationship Id="rId13" Type="http://schemas.openxmlformats.org/officeDocument/2006/relationships/theme" Target="../theme/theme2.xml"/><Relationship Id="rId12" Type="http://schemas.openxmlformats.org/officeDocument/2006/relationships/slideLayout" Target="../slideLayouts/slideLayout26.xml"/><Relationship Id="rId1" Type="http://schemas.openxmlformats.org/officeDocument/2006/relationships/image" Target="../media/image01.png"/><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9" Type="http://schemas.openxmlformats.org/officeDocument/2006/relationships/slideLayout" Target="../slideLayouts/slideLayout23.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3B3B3B"/>
            </a:gs>
            <a:gs pos="31000">
              <a:schemeClr val="dk1"/>
            </a:gs>
            <a:gs pos="100000">
              <a:schemeClr val="dk1"/>
            </a:gs>
          </a:gsLst>
          <a:lin ang="5400012" scaled="0"/>
        </a:gradFill>
      </p:bgPr>
    </p:bg>
    <p:spTree>
      <p:nvGrpSpPr>
        <p:cNvPr id="5" name="Shape 5"/>
        <p:cNvGrpSpPr/>
        <p:nvPr/>
      </p:nvGrpSpPr>
      <p:grpSpPr>
        <a:xfrm>
          <a:off x="0" y="0"/>
          <a:ext cx="0" cy="0"/>
          <a:chOff x="0" y="0"/>
          <a:chExt cx="0" cy="0"/>
        </a:xfrm>
      </p:grpSpPr>
      <p:pic>
        <p:nvPicPr>
          <p:cNvPr id="6" name="Shape 6"/>
          <p:cNvPicPr preferRelativeResize="0"/>
          <p:nvPr/>
        </p:nvPicPr>
        <p:blipFill rotWithShape="1">
          <a:blip r:embed="rId1">
            <a:alphaModFix/>
          </a:blip>
          <a:srcRect b="0" l="0" r="0" t="0"/>
          <a:stretch/>
        </p:blipFill>
        <p:spPr>
          <a:xfrm>
            <a:off x="0" y="0"/>
            <a:ext cx="9144000" cy="5143500"/>
          </a:xfrm>
          <a:prstGeom prst="rect">
            <a:avLst/>
          </a:prstGeom>
          <a:noFill/>
          <a:ln>
            <a:noFill/>
          </a:ln>
        </p:spPr>
      </p:pic>
      <p:sp>
        <p:nvSpPr>
          <p:cNvPr id="7" name="Shape 7"/>
          <p:cNvSpPr txBox="1"/>
          <p:nvPr>
            <p:ph type="title"/>
          </p:nvPr>
        </p:nvSpPr>
        <p:spPr>
          <a:xfrm>
            <a:off x="609600" y="205978"/>
            <a:ext cx="7924800" cy="85740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8" name="Shape 8"/>
          <p:cNvSpPr txBox="1"/>
          <p:nvPr>
            <p:ph idx="1" type="body"/>
          </p:nvPr>
        </p:nvSpPr>
        <p:spPr>
          <a:xfrm>
            <a:off x="609600" y="1200150"/>
            <a:ext cx="7924800" cy="3394500"/>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9" name="Shape 9"/>
          <p:cNvSpPr txBox="1"/>
          <p:nvPr>
            <p:ph idx="10" type="dt"/>
          </p:nvPr>
        </p:nvSpPr>
        <p:spPr>
          <a:xfrm>
            <a:off x="5715000" y="4767262"/>
            <a:ext cx="1524000" cy="273900"/>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0" name="Shape 10"/>
          <p:cNvSpPr txBox="1"/>
          <p:nvPr>
            <p:ph idx="11" type="ftr"/>
          </p:nvPr>
        </p:nvSpPr>
        <p:spPr>
          <a:xfrm>
            <a:off x="609600" y="4767262"/>
            <a:ext cx="2895600" cy="273900"/>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1" name="Shape 11"/>
          <p:cNvSpPr txBox="1"/>
          <p:nvPr>
            <p:ph idx="12" type="sldNum"/>
          </p:nvPr>
        </p:nvSpPr>
        <p:spPr>
          <a:xfrm>
            <a:off x="7543800" y="4767262"/>
            <a:ext cx="990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3B3B3B"/>
            </a:gs>
            <a:gs pos="31000">
              <a:schemeClr val="dk1"/>
            </a:gs>
            <a:gs pos="100000">
              <a:schemeClr val="dk1"/>
            </a:gs>
          </a:gsLst>
          <a:lin ang="5400000" scaled="0"/>
        </a:gradFill>
      </p:bgPr>
    </p:bg>
    <p:spTree>
      <p:nvGrpSpPr>
        <p:cNvPr id="98" name="Shape 98"/>
        <p:cNvGrpSpPr/>
        <p:nvPr/>
      </p:nvGrpSpPr>
      <p:grpSpPr>
        <a:xfrm>
          <a:off x="0" y="0"/>
          <a:ext cx="0" cy="0"/>
          <a:chOff x="0" y="0"/>
          <a:chExt cx="0" cy="0"/>
        </a:xfrm>
      </p:grpSpPr>
      <p:pic>
        <p:nvPicPr>
          <p:cNvPr id="99" name="Shape 99"/>
          <p:cNvPicPr preferRelativeResize="0"/>
          <p:nvPr/>
        </p:nvPicPr>
        <p:blipFill rotWithShape="1">
          <a:blip r:embed="rId1">
            <a:alphaModFix/>
          </a:blip>
          <a:srcRect b="0" l="0" r="0" t="0"/>
          <a:stretch/>
        </p:blipFill>
        <p:spPr>
          <a:xfrm>
            <a:off x="0" y="0"/>
            <a:ext cx="9144000" cy="5143500"/>
          </a:xfrm>
          <a:prstGeom prst="rect">
            <a:avLst/>
          </a:prstGeom>
          <a:noFill/>
          <a:ln>
            <a:noFill/>
          </a:ln>
        </p:spPr>
      </p:pic>
      <p:sp>
        <p:nvSpPr>
          <p:cNvPr id="100" name="Shape 100"/>
          <p:cNvSpPr txBox="1"/>
          <p:nvPr>
            <p:ph type="title"/>
          </p:nvPr>
        </p:nvSpPr>
        <p:spPr>
          <a:xfrm>
            <a:off x="609600" y="205978"/>
            <a:ext cx="7924799" cy="857250"/>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Arial Narrow"/>
              <a:buNone/>
              <a:defRPr b="0" i="0" sz="3000" u="none" cap="none" strike="noStrike">
                <a:solidFill>
                  <a:schemeClr val="lt1"/>
                </a:solidFill>
                <a:latin typeface="Arial Narrow"/>
                <a:ea typeface="Arial Narrow"/>
                <a:cs typeface="Arial Narrow"/>
                <a:sym typeface="Arial Narrow"/>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01" name="Shape 101"/>
          <p:cNvSpPr txBox="1"/>
          <p:nvPr>
            <p:ph idx="1" type="body"/>
          </p:nvPr>
        </p:nvSpPr>
        <p:spPr>
          <a:xfrm>
            <a:off x="609600" y="1200150"/>
            <a:ext cx="7924799" cy="3394472"/>
          </a:xfrm>
          <a:prstGeom prst="rect">
            <a:avLst/>
          </a:prstGeom>
          <a:noFill/>
          <a:ln>
            <a:noFill/>
          </a:ln>
        </p:spPr>
        <p:txBody>
          <a:bodyPr anchorCtr="0" anchor="t" bIns="91425" lIns="91425" rIns="91425" tIns="91425"/>
          <a:lstStyle>
            <a:lvl1pPr indent="-234950" lvl="0" marL="3429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1pPr>
            <a:lvl2pPr indent="-177800" lvl="1" marL="74295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2pPr>
            <a:lvl3pPr indent="-120650" lvl="2" marL="1143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3pPr>
            <a:lvl4pPr indent="-120650" lvl="3" marL="1600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4pPr>
            <a:lvl5pPr indent="-120650" lvl="4" marL="20574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5pPr>
            <a:lvl6pPr indent="-120650" lvl="5" marL="25146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6pPr>
            <a:lvl7pPr indent="-120650" lvl="6" marL="29718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7pPr>
            <a:lvl8pPr indent="-120650" lvl="7" marL="34290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8pPr>
            <a:lvl9pPr indent="-120650" lvl="8" marL="3886200" marR="0" rtl="0" algn="l">
              <a:lnSpc>
                <a:spcPct val="100000"/>
              </a:lnSpc>
              <a:spcBef>
                <a:spcPts val="340"/>
              </a:spcBef>
              <a:spcAft>
                <a:spcPts val="600"/>
              </a:spcAft>
              <a:buClr>
                <a:schemeClr val="lt2"/>
              </a:buClr>
              <a:buSzPct val="100000"/>
              <a:buFont typeface="Arial"/>
              <a:buChar char="•"/>
              <a:defRPr b="0" i="0" sz="1700" u="none" cap="none" strike="noStrike">
                <a:solidFill>
                  <a:schemeClr val="lt1"/>
                </a:solidFill>
                <a:latin typeface="Arial Narrow"/>
                <a:ea typeface="Arial Narrow"/>
                <a:cs typeface="Arial Narrow"/>
                <a:sym typeface="Arial Narrow"/>
              </a:defRPr>
            </a:lvl9pPr>
          </a:lstStyle>
          <a:p/>
        </p:txBody>
      </p:sp>
      <p:sp>
        <p:nvSpPr>
          <p:cNvPr id="102" name="Shape 102"/>
          <p:cNvSpPr txBox="1"/>
          <p:nvPr>
            <p:ph idx="10" type="dt"/>
          </p:nvPr>
        </p:nvSpPr>
        <p:spPr>
          <a:xfrm>
            <a:off x="5715000" y="4767262"/>
            <a:ext cx="1524000" cy="273843"/>
          </a:xfrm>
          <a:prstGeom prst="rect">
            <a:avLst/>
          </a:prstGeom>
          <a:noFill/>
          <a:ln>
            <a:noFill/>
          </a:ln>
        </p:spPr>
        <p:txBody>
          <a:bodyPr anchorCtr="0" anchor="ctr" bIns="91425" lIns="91425" rIns="91425" tIns="91425"/>
          <a:lstStyle>
            <a:lvl1pPr indent="0" lvl="0" marL="0" marR="0" rtl="0" algn="r">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03" name="Shape 103"/>
          <p:cNvSpPr txBox="1"/>
          <p:nvPr>
            <p:ph idx="11" type="ftr"/>
          </p:nvPr>
        </p:nvSpPr>
        <p:spPr>
          <a:xfrm>
            <a:off x="609600" y="4767262"/>
            <a:ext cx="2895600" cy="273843"/>
          </a:xfrm>
          <a:prstGeom prst="rect">
            <a:avLst/>
          </a:prstGeom>
          <a:noFill/>
          <a:ln>
            <a:noFill/>
          </a:ln>
        </p:spPr>
        <p:txBody>
          <a:bodyPr anchorCtr="0" anchor="ctr" bIns="91425" lIns="91425" rIns="91425" tIns="91425"/>
          <a:lstStyle>
            <a:lvl1pPr indent="0" lvl="0" marL="0" marR="0" rtl="0" algn="l">
              <a:spcBef>
                <a:spcPts val="0"/>
              </a:spcBef>
              <a:buNone/>
              <a:defRPr b="0" i="0" sz="1000" u="none" cap="none" strike="noStrike">
                <a:solidFill>
                  <a:schemeClr val="lt1"/>
                </a:solidFill>
                <a:latin typeface="Arial Narrow"/>
                <a:ea typeface="Arial Narrow"/>
                <a:cs typeface="Arial Narrow"/>
                <a:sym typeface="Arial Narrow"/>
              </a:defRPr>
            </a:lvl1pPr>
            <a:lvl2pPr indent="0" lvl="1" marL="457200" marR="0" rtl="0" algn="l">
              <a:spcBef>
                <a:spcPts val="0"/>
              </a:spcBef>
              <a:buNone/>
              <a:defRPr b="0" i="0" sz="1800" u="none" cap="none" strike="noStrike">
                <a:solidFill>
                  <a:schemeClr val="lt1"/>
                </a:solidFill>
                <a:latin typeface="Arial Narrow"/>
                <a:ea typeface="Arial Narrow"/>
                <a:cs typeface="Arial Narrow"/>
                <a:sym typeface="Arial Narrow"/>
              </a:defRPr>
            </a:lvl2pPr>
            <a:lvl3pPr indent="0" lvl="2" marL="914400" marR="0" rtl="0" algn="l">
              <a:spcBef>
                <a:spcPts val="0"/>
              </a:spcBef>
              <a:buNone/>
              <a:defRPr b="0" i="0" sz="1800" u="none" cap="none" strike="noStrike">
                <a:solidFill>
                  <a:schemeClr val="lt1"/>
                </a:solidFill>
                <a:latin typeface="Arial Narrow"/>
                <a:ea typeface="Arial Narrow"/>
                <a:cs typeface="Arial Narrow"/>
                <a:sym typeface="Arial Narrow"/>
              </a:defRPr>
            </a:lvl3pPr>
            <a:lvl4pPr indent="0" lvl="3" marL="1371600" marR="0" rtl="0" algn="l">
              <a:spcBef>
                <a:spcPts val="0"/>
              </a:spcBef>
              <a:buNone/>
              <a:defRPr b="0" i="0" sz="1800" u="none" cap="none" strike="noStrike">
                <a:solidFill>
                  <a:schemeClr val="lt1"/>
                </a:solidFill>
                <a:latin typeface="Arial Narrow"/>
                <a:ea typeface="Arial Narrow"/>
                <a:cs typeface="Arial Narrow"/>
                <a:sym typeface="Arial Narrow"/>
              </a:defRPr>
            </a:lvl4pPr>
            <a:lvl5pPr indent="0" lvl="4" marL="1828800" marR="0" rtl="0" algn="l">
              <a:spcBef>
                <a:spcPts val="0"/>
              </a:spcBef>
              <a:buNone/>
              <a:defRPr b="0" i="0" sz="1800" u="none" cap="none" strike="noStrike">
                <a:solidFill>
                  <a:schemeClr val="lt1"/>
                </a:solidFill>
                <a:latin typeface="Arial Narrow"/>
                <a:ea typeface="Arial Narrow"/>
                <a:cs typeface="Arial Narrow"/>
                <a:sym typeface="Arial Narrow"/>
              </a:defRPr>
            </a:lvl5pPr>
            <a:lvl6pPr indent="0" lvl="5" marL="2286000" marR="0" rtl="0" algn="l">
              <a:spcBef>
                <a:spcPts val="0"/>
              </a:spcBef>
              <a:buNone/>
              <a:defRPr b="0" i="0" sz="1800" u="none" cap="none" strike="noStrike">
                <a:solidFill>
                  <a:schemeClr val="lt1"/>
                </a:solidFill>
                <a:latin typeface="Arial Narrow"/>
                <a:ea typeface="Arial Narrow"/>
                <a:cs typeface="Arial Narrow"/>
                <a:sym typeface="Arial Narrow"/>
              </a:defRPr>
            </a:lvl6pPr>
            <a:lvl7pPr indent="0" lvl="6" marL="2743200" marR="0" rtl="0" algn="l">
              <a:spcBef>
                <a:spcPts val="0"/>
              </a:spcBef>
              <a:buNone/>
              <a:defRPr b="0" i="0" sz="1800" u="none" cap="none" strike="noStrike">
                <a:solidFill>
                  <a:schemeClr val="lt1"/>
                </a:solidFill>
                <a:latin typeface="Arial Narrow"/>
                <a:ea typeface="Arial Narrow"/>
                <a:cs typeface="Arial Narrow"/>
                <a:sym typeface="Arial Narrow"/>
              </a:defRPr>
            </a:lvl7pPr>
            <a:lvl8pPr indent="0" lvl="7" marL="3200400" marR="0" rtl="0" algn="l">
              <a:spcBef>
                <a:spcPts val="0"/>
              </a:spcBef>
              <a:buNone/>
              <a:defRPr b="0" i="0" sz="1800" u="none" cap="none" strike="noStrike">
                <a:solidFill>
                  <a:schemeClr val="lt1"/>
                </a:solidFill>
                <a:latin typeface="Arial Narrow"/>
                <a:ea typeface="Arial Narrow"/>
                <a:cs typeface="Arial Narrow"/>
                <a:sym typeface="Arial Narrow"/>
              </a:defRPr>
            </a:lvl8pPr>
            <a:lvl9pPr indent="0" lvl="8" marL="3657600" marR="0" rtl="0" algn="l">
              <a:spcBef>
                <a:spcPts val="0"/>
              </a:spcBef>
              <a:buNone/>
              <a:defRPr b="0" i="0" sz="1800" u="none" cap="none" strike="noStrike">
                <a:solidFill>
                  <a:schemeClr val="lt1"/>
                </a:solidFill>
                <a:latin typeface="Arial Narrow"/>
                <a:ea typeface="Arial Narrow"/>
                <a:cs typeface="Arial Narrow"/>
                <a:sym typeface="Arial Narrow"/>
              </a:defRPr>
            </a:lvl9pPr>
          </a:lstStyle>
          <a:p/>
        </p:txBody>
      </p:sp>
      <p:sp>
        <p:nvSpPr>
          <p:cNvPr id="104" name="Shape 104"/>
          <p:cNvSpPr txBox="1"/>
          <p:nvPr>
            <p:ph idx="12" type="sldNum"/>
          </p:nvPr>
        </p:nvSpPr>
        <p:spPr>
          <a:xfrm>
            <a:off x="7543800" y="4767262"/>
            <a:ext cx="990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100" u="none" cap="none" strike="noStrike">
                <a:solidFill>
                  <a:schemeClr val="lt1"/>
                </a:solidFill>
                <a:latin typeface="Arial Narrow"/>
                <a:ea typeface="Arial Narrow"/>
                <a:cs typeface="Arial Narrow"/>
                <a:sym typeface="Arial Narrow"/>
              </a:rPr>
              <a:t>‹#›</a:t>
            </a:fld>
          </a:p>
        </p:txBody>
      </p:sp>
    </p:spTree>
  </p:cSld>
  <p:clrMap accent1="accent1" accent2="accent2" accent3="accent3" accent4="accent4" accent5="accent5" accent6="accent6" bg1="lt1" bg2="dk2" tx1="dk1" tx2="lt2" folHlink="folHlink" hlink="hlink"/>
  <p:sldLayoutIdLst>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money.cnn.com/2016/03/02/news/companies/sports-authority-bankruptc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562100"/>
            <a:ext cx="8520600" cy="1607100"/>
          </a:xfrm>
          <a:prstGeom prst="rect">
            <a:avLst/>
          </a:prstGeom>
        </p:spPr>
        <p:txBody>
          <a:bodyPr anchorCtr="0" anchor="ctr" bIns="91425" lIns="91425" rIns="91425" tIns="91425">
            <a:noAutofit/>
          </a:bodyPr>
          <a:lstStyle/>
          <a:p>
            <a:pPr lvl="0" rtl="0">
              <a:spcBef>
                <a:spcPts val="0"/>
              </a:spcBef>
              <a:buNone/>
            </a:pPr>
            <a:r>
              <a:rPr lang="en">
                <a:solidFill>
                  <a:schemeClr val="lt2"/>
                </a:solidFill>
              </a:rPr>
              <a:t>Foundations of Strategy</a:t>
            </a:r>
          </a:p>
          <a:p>
            <a:pPr lvl="0">
              <a:spcBef>
                <a:spcPts val="0"/>
              </a:spcBef>
              <a:buNone/>
            </a:pPr>
            <a:r>
              <a:rPr lang="en">
                <a:solidFill>
                  <a:schemeClr val="lt2"/>
                </a:solidFill>
              </a:rPr>
              <a:t>Chapter 3: Resources and Capabilities</a:t>
            </a:r>
          </a:p>
        </p:txBody>
      </p:sp>
      <p:sp>
        <p:nvSpPr>
          <p:cNvPr id="181" name="Shape 181"/>
          <p:cNvSpPr txBox="1"/>
          <p:nvPr/>
        </p:nvSpPr>
        <p:spPr>
          <a:xfrm>
            <a:off x="2406000" y="2119975"/>
            <a:ext cx="4801200" cy="1518300"/>
          </a:xfrm>
          <a:prstGeom prst="rect">
            <a:avLst/>
          </a:prstGeom>
          <a:noFill/>
          <a:ln>
            <a:noFill/>
          </a:ln>
        </p:spPr>
        <p:txBody>
          <a:bodyPr anchorCtr="0" anchor="t" bIns="91425" lIns="91425" rIns="91425" tIns="91425">
            <a:noAutofit/>
          </a:bodyPr>
          <a:lstStyle/>
          <a:p>
            <a:pPr lvl="0" rtl="0" algn="ctr">
              <a:spcBef>
                <a:spcPts val="0"/>
              </a:spcBef>
              <a:buNone/>
            </a:pPr>
            <a:r>
              <a:rPr lang="en" sz="1800">
                <a:solidFill>
                  <a:srgbClr val="FFFFFF"/>
                </a:solidFill>
              </a:rPr>
              <a:t>Team 5</a:t>
            </a:r>
          </a:p>
          <a:p>
            <a:pPr lvl="0" rtl="0" algn="ctr">
              <a:spcBef>
                <a:spcPts val="0"/>
              </a:spcBef>
              <a:buNone/>
            </a:pPr>
            <a:r>
              <a:t/>
            </a:r>
            <a:endParaRPr>
              <a:solidFill>
                <a:srgbClr val="FFFFFF"/>
              </a:solidFill>
            </a:endParaRPr>
          </a:p>
          <a:p>
            <a:pPr lvl="0" rtl="0" algn="ctr">
              <a:spcBef>
                <a:spcPts val="0"/>
              </a:spcBef>
              <a:buNone/>
            </a:pPr>
            <a:r>
              <a:rPr lang="en">
                <a:solidFill>
                  <a:srgbClr val="FFFFFF"/>
                </a:solidFill>
              </a:rPr>
              <a:t>Micah Decuire, Kendra Kimberlin, Dylan Blase,</a:t>
            </a:r>
          </a:p>
          <a:p>
            <a:pPr lvl="0" algn="ctr">
              <a:spcBef>
                <a:spcPts val="0"/>
              </a:spcBef>
              <a:buNone/>
            </a:pPr>
            <a:r>
              <a:rPr lang="en">
                <a:solidFill>
                  <a:srgbClr val="FFFFFF"/>
                </a:solidFill>
              </a:rPr>
              <a:t> Skylar Bogle and Daniel Uribe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Distinct Competence</a:t>
            </a:r>
          </a:p>
        </p:txBody>
      </p:sp>
      <p:sp>
        <p:nvSpPr>
          <p:cNvPr id="242" name="Shape 24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lnSpc>
                <a:spcPct val="100000"/>
              </a:lnSpc>
              <a:spcBef>
                <a:spcPts val="0"/>
              </a:spcBef>
              <a:spcAft>
                <a:spcPts val="0"/>
              </a:spcAft>
            </a:pPr>
            <a:r>
              <a:rPr lang="en"/>
              <a:t>Distinct competence is what a firm does exceptionally well relative to the its competitors. It gives the firm competitive advantage.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t>Kodak’s Capabilities</a:t>
            </a:r>
          </a:p>
        </p:txBody>
      </p:sp>
      <p:sp>
        <p:nvSpPr>
          <p:cNvPr id="248" name="Shape 24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After failing in Betamax, developed into video technology and produced camcorders, digital cameras, and Playstation.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Classifying and Disaggregating Capabilities</a:t>
            </a:r>
          </a:p>
        </p:txBody>
      </p:sp>
      <p:sp>
        <p:nvSpPr>
          <p:cNvPr id="254" name="Shape 254"/>
          <p:cNvSpPr txBox="1"/>
          <p:nvPr>
            <p:ph idx="1" type="body"/>
          </p:nvPr>
        </p:nvSpPr>
        <p:spPr>
          <a:xfrm>
            <a:off x="311700" y="1152475"/>
            <a:ext cx="3999899" cy="3416400"/>
          </a:xfrm>
          <a:prstGeom prst="rect">
            <a:avLst/>
          </a:prstGeom>
        </p:spPr>
        <p:txBody>
          <a:bodyPr anchorCtr="0" anchor="t" bIns="91425" lIns="91425" rIns="91425" tIns="91425">
            <a:noAutofit/>
          </a:bodyPr>
          <a:lstStyle/>
          <a:p>
            <a:pPr lvl="0">
              <a:spcBef>
                <a:spcPts val="0"/>
              </a:spcBef>
              <a:buNone/>
            </a:pPr>
            <a:r>
              <a:rPr lang="en"/>
              <a:t>Functional Analysis: Analyzes the functions of the organization as a whole. Identifies principal functions and then the capabilities within each function. </a:t>
            </a:r>
          </a:p>
        </p:txBody>
      </p:sp>
      <p:sp>
        <p:nvSpPr>
          <p:cNvPr id="255" name="Shape 255"/>
          <p:cNvSpPr txBox="1"/>
          <p:nvPr>
            <p:ph idx="2" type="body"/>
          </p:nvPr>
        </p:nvSpPr>
        <p:spPr>
          <a:xfrm>
            <a:off x="4832400" y="1152475"/>
            <a:ext cx="3999899" cy="3416400"/>
          </a:xfrm>
          <a:prstGeom prst="rect">
            <a:avLst/>
          </a:prstGeom>
        </p:spPr>
        <p:txBody>
          <a:bodyPr anchorCtr="0" anchor="t" bIns="91425" lIns="91425" rIns="91425" tIns="91425">
            <a:noAutofit/>
          </a:bodyPr>
          <a:lstStyle/>
          <a:p>
            <a:pPr lvl="0">
              <a:spcBef>
                <a:spcPts val="0"/>
              </a:spcBef>
              <a:buNone/>
            </a:pPr>
            <a:r>
              <a:rPr lang="en"/>
              <a:t>Value Chain Analysis: Separates the activities of the firm into a sequential chain. Consists of primary and support activities. </a:t>
            </a:r>
          </a:p>
        </p:txBody>
      </p:sp>
      <p:sp>
        <p:nvSpPr>
          <p:cNvPr id="256" name="Shape 256"/>
          <p:cNvSpPr/>
          <p:nvPr/>
        </p:nvSpPr>
        <p:spPr>
          <a:xfrm>
            <a:off x="2012250" y="2371375"/>
            <a:ext cx="7079400" cy="2542799"/>
          </a:xfrm>
          <a:prstGeom prst="homePlate">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57" name="Shape 257"/>
          <p:cNvSpPr txBox="1"/>
          <p:nvPr/>
        </p:nvSpPr>
        <p:spPr>
          <a:xfrm>
            <a:off x="2012250" y="2352525"/>
            <a:ext cx="2728800" cy="326099"/>
          </a:xfrm>
          <a:prstGeom prst="rect">
            <a:avLst/>
          </a:prstGeom>
          <a:noFill/>
          <a:ln>
            <a:noFill/>
          </a:ln>
        </p:spPr>
        <p:txBody>
          <a:bodyPr anchorCtr="0" anchor="t" bIns="91425" lIns="91425" rIns="91425" tIns="91425">
            <a:noAutofit/>
          </a:bodyPr>
          <a:lstStyle/>
          <a:p>
            <a:pPr lvl="0">
              <a:spcBef>
                <a:spcPts val="0"/>
              </a:spcBef>
              <a:buNone/>
            </a:pPr>
            <a:r>
              <a:rPr lang="en"/>
              <a:t>FIRMS INFRASTRUCTURE</a:t>
            </a:r>
          </a:p>
        </p:txBody>
      </p:sp>
      <p:sp>
        <p:nvSpPr>
          <p:cNvPr id="258" name="Shape 258"/>
          <p:cNvSpPr txBox="1"/>
          <p:nvPr/>
        </p:nvSpPr>
        <p:spPr>
          <a:xfrm>
            <a:off x="1998250" y="2557875"/>
            <a:ext cx="3936000" cy="255300"/>
          </a:xfrm>
          <a:prstGeom prst="rect">
            <a:avLst/>
          </a:prstGeom>
          <a:noFill/>
          <a:ln>
            <a:noFill/>
          </a:ln>
        </p:spPr>
        <p:txBody>
          <a:bodyPr anchorCtr="0" anchor="t" bIns="91425" lIns="91425" rIns="91425" tIns="91425">
            <a:noAutofit/>
          </a:bodyPr>
          <a:lstStyle/>
          <a:p>
            <a:pPr lvl="0">
              <a:spcBef>
                <a:spcPts val="0"/>
              </a:spcBef>
              <a:buNone/>
            </a:pPr>
            <a:r>
              <a:rPr lang="en"/>
              <a:t>HUMAN RESOURCE MANAGEMENT</a:t>
            </a:r>
          </a:p>
        </p:txBody>
      </p:sp>
      <p:sp>
        <p:nvSpPr>
          <p:cNvPr id="259" name="Shape 259"/>
          <p:cNvSpPr txBox="1"/>
          <p:nvPr/>
        </p:nvSpPr>
        <p:spPr>
          <a:xfrm>
            <a:off x="2012250" y="2813175"/>
            <a:ext cx="3102899" cy="326099"/>
          </a:xfrm>
          <a:prstGeom prst="rect">
            <a:avLst/>
          </a:prstGeom>
          <a:noFill/>
          <a:ln>
            <a:noFill/>
          </a:ln>
        </p:spPr>
        <p:txBody>
          <a:bodyPr anchorCtr="0" anchor="t" bIns="91425" lIns="91425" rIns="91425" tIns="91425">
            <a:noAutofit/>
          </a:bodyPr>
          <a:lstStyle/>
          <a:p>
            <a:pPr lvl="0">
              <a:spcBef>
                <a:spcPts val="0"/>
              </a:spcBef>
              <a:buNone/>
            </a:pPr>
            <a:r>
              <a:rPr lang="en"/>
              <a:t>TECHNOLOGY DEVELOPMENT</a:t>
            </a:r>
          </a:p>
        </p:txBody>
      </p:sp>
      <p:sp>
        <p:nvSpPr>
          <p:cNvPr id="260" name="Shape 260"/>
          <p:cNvSpPr txBox="1"/>
          <p:nvPr/>
        </p:nvSpPr>
        <p:spPr>
          <a:xfrm>
            <a:off x="1998250" y="3096025"/>
            <a:ext cx="3344399" cy="326099"/>
          </a:xfrm>
          <a:prstGeom prst="rect">
            <a:avLst/>
          </a:prstGeom>
          <a:noFill/>
          <a:ln>
            <a:noFill/>
          </a:ln>
        </p:spPr>
        <p:txBody>
          <a:bodyPr anchorCtr="0" anchor="t" bIns="91425" lIns="91425" rIns="91425" tIns="91425">
            <a:noAutofit/>
          </a:bodyPr>
          <a:lstStyle/>
          <a:p>
            <a:pPr lvl="0">
              <a:spcBef>
                <a:spcPts val="0"/>
              </a:spcBef>
              <a:buNone/>
            </a:pPr>
            <a:r>
              <a:rPr lang="en"/>
              <a:t>PROCUREMENT</a:t>
            </a:r>
          </a:p>
        </p:txBody>
      </p:sp>
      <p:sp>
        <p:nvSpPr>
          <p:cNvPr id="261" name="Shape 261"/>
          <p:cNvSpPr txBox="1"/>
          <p:nvPr/>
        </p:nvSpPr>
        <p:spPr>
          <a:xfrm>
            <a:off x="2016350" y="3779150"/>
            <a:ext cx="1207500" cy="1159200"/>
          </a:xfrm>
          <a:prstGeom prst="rect">
            <a:avLst/>
          </a:prstGeom>
          <a:noFill/>
          <a:ln>
            <a:noFill/>
          </a:ln>
        </p:spPr>
        <p:txBody>
          <a:bodyPr anchorCtr="0" anchor="t" bIns="91425" lIns="91425" rIns="91425" tIns="91425">
            <a:noAutofit/>
          </a:bodyPr>
          <a:lstStyle/>
          <a:p>
            <a:pPr lvl="0">
              <a:spcBef>
                <a:spcPts val="0"/>
              </a:spcBef>
              <a:buNone/>
            </a:pPr>
            <a:r>
              <a:rPr lang="en"/>
              <a:t>INBOUND LOGISTICS</a:t>
            </a:r>
          </a:p>
        </p:txBody>
      </p:sp>
      <p:sp>
        <p:nvSpPr>
          <p:cNvPr id="262" name="Shape 262"/>
          <p:cNvSpPr txBox="1"/>
          <p:nvPr/>
        </p:nvSpPr>
        <p:spPr>
          <a:xfrm>
            <a:off x="3272050" y="3803300"/>
            <a:ext cx="1388399" cy="1110899"/>
          </a:xfrm>
          <a:prstGeom prst="rect">
            <a:avLst/>
          </a:prstGeom>
          <a:noFill/>
          <a:ln>
            <a:noFill/>
          </a:ln>
        </p:spPr>
        <p:txBody>
          <a:bodyPr anchorCtr="0" anchor="t" bIns="91425" lIns="91425" rIns="91425" tIns="91425">
            <a:noAutofit/>
          </a:bodyPr>
          <a:lstStyle/>
          <a:p>
            <a:pPr lvl="0">
              <a:spcBef>
                <a:spcPts val="0"/>
              </a:spcBef>
              <a:buNone/>
            </a:pPr>
            <a:r>
              <a:rPr lang="en"/>
              <a:t>OPERATIONS</a:t>
            </a:r>
          </a:p>
        </p:txBody>
      </p:sp>
      <p:sp>
        <p:nvSpPr>
          <p:cNvPr id="263" name="Shape 263"/>
          <p:cNvSpPr txBox="1"/>
          <p:nvPr/>
        </p:nvSpPr>
        <p:spPr>
          <a:xfrm>
            <a:off x="4684700" y="3839525"/>
            <a:ext cx="1316099" cy="1074600"/>
          </a:xfrm>
          <a:prstGeom prst="rect">
            <a:avLst/>
          </a:prstGeom>
          <a:noFill/>
          <a:ln>
            <a:noFill/>
          </a:ln>
        </p:spPr>
        <p:txBody>
          <a:bodyPr anchorCtr="0" anchor="t" bIns="91425" lIns="91425" rIns="91425" tIns="91425">
            <a:noAutofit/>
          </a:bodyPr>
          <a:lstStyle/>
          <a:p>
            <a:pPr lvl="0">
              <a:spcBef>
                <a:spcPts val="0"/>
              </a:spcBef>
              <a:buNone/>
            </a:pPr>
            <a:r>
              <a:rPr lang="en"/>
              <a:t>OUTBOUND ACTIVITIES</a:t>
            </a:r>
          </a:p>
        </p:txBody>
      </p:sp>
      <p:sp>
        <p:nvSpPr>
          <p:cNvPr id="264" name="Shape 264"/>
          <p:cNvSpPr txBox="1"/>
          <p:nvPr/>
        </p:nvSpPr>
        <p:spPr>
          <a:xfrm>
            <a:off x="6109425" y="3887800"/>
            <a:ext cx="1316099" cy="1026299"/>
          </a:xfrm>
          <a:prstGeom prst="rect">
            <a:avLst/>
          </a:prstGeom>
          <a:noFill/>
          <a:ln>
            <a:noFill/>
          </a:ln>
        </p:spPr>
        <p:txBody>
          <a:bodyPr anchorCtr="0" anchor="t" bIns="91425" lIns="91425" rIns="91425" tIns="91425">
            <a:noAutofit/>
          </a:bodyPr>
          <a:lstStyle/>
          <a:p>
            <a:pPr lvl="0">
              <a:spcBef>
                <a:spcPts val="0"/>
              </a:spcBef>
              <a:buNone/>
            </a:pPr>
            <a:r>
              <a:rPr lang="en"/>
              <a:t>MARKETING AND SALES</a:t>
            </a:r>
          </a:p>
        </p:txBody>
      </p:sp>
      <p:sp>
        <p:nvSpPr>
          <p:cNvPr id="265" name="Shape 265"/>
          <p:cNvSpPr txBox="1"/>
          <p:nvPr/>
        </p:nvSpPr>
        <p:spPr>
          <a:xfrm>
            <a:off x="7534150" y="3839525"/>
            <a:ext cx="1388399" cy="845099"/>
          </a:xfrm>
          <a:prstGeom prst="rect">
            <a:avLst/>
          </a:prstGeom>
          <a:noFill/>
          <a:ln>
            <a:noFill/>
          </a:ln>
        </p:spPr>
        <p:txBody>
          <a:bodyPr anchorCtr="0" anchor="t" bIns="91425" lIns="91425" rIns="91425" tIns="91425">
            <a:noAutofit/>
          </a:bodyPr>
          <a:lstStyle/>
          <a:p>
            <a:pPr lvl="0">
              <a:spcBef>
                <a:spcPts val="0"/>
              </a:spcBef>
              <a:buNone/>
            </a:pPr>
            <a:r>
              <a:rPr lang="en"/>
              <a:t>SERVICE</a:t>
            </a:r>
          </a:p>
        </p:txBody>
      </p:sp>
      <p:cxnSp>
        <p:nvCxnSpPr>
          <p:cNvPr id="266" name="Shape 266"/>
          <p:cNvCxnSpPr>
            <a:endCxn id="256" idx="3"/>
          </p:cNvCxnSpPr>
          <p:nvPr/>
        </p:nvCxnSpPr>
        <p:spPr>
          <a:xfrm>
            <a:off x="2016450" y="3598074"/>
            <a:ext cx="7075200" cy="44700"/>
          </a:xfrm>
          <a:prstGeom prst="straightConnector1">
            <a:avLst/>
          </a:prstGeom>
          <a:noFill/>
          <a:ln cap="flat" cmpd="sng" w="9525">
            <a:solidFill>
              <a:schemeClr val="dk2"/>
            </a:solidFill>
            <a:prstDash val="solid"/>
            <a:round/>
            <a:headEnd len="lg" w="lg" type="none"/>
            <a:tailEnd len="lg" w="lg" type="none"/>
          </a:ln>
        </p:spPr>
      </p:cxnSp>
      <p:sp>
        <p:nvSpPr>
          <p:cNvPr id="267" name="Shape 267"/>
          <p:cNvSpPr txBox="1"/>
          <p:nvPr/>
        </p:nvSpPr>
        <p:spPr>
          <a:xfrm>
            <a:off x="96600" y="2637325"/>
            <a:ext cx="1623899" cy="446700"/>
          </a:xfrm>
          <a:prstGeom prst="rect">
            <a:avLst/>
          </a:prstGeom>
          <a:noFill/>
          <a:ln>
            <a:noFill/>
          </a:ln>
        </p:spPr>
        <p:txBody>
          <a:bodyPr anchorCtr="0" anchor="t" bIns="91425" lIns="91425" rIns="91425" tIns="91425">
            <a:noAutofit/>
          </a:bodyPr>
          <a:lstStyle/>
          <a:p>
            <a:pPr lvl="0">
              <a:spcBef>
                <a:spcPts val="0"/>
              </a:spcBef>
              <a:buNone/>
            </a:pPr>
            <a:r>
              <a:rPr lang="en"/>
              <a:t>Support Activities</a:t>
            </a:r>
          </a:p>
        </p:txBody>
      </p:sp>
      <p:sp>
        <p:nvSpPr>
          <p:cNvPr id="268" name="Shape 268"/>
          <p:cNvSpPr txBox="1"/>
          <p:nvPr/>
        </p:nvSpPr>
        <p:spPr>
          <a:xfrm>
            <a:off x="169025" y="3996475"/>
            <a:ext cx="1738799" cy="572699"/>
          </a:xfrm>
          <a:prstGeom prst="rect">
            <a:avLst/>
          </a:prstGeom>
          <a:noFill/>
          <a:ln>
            <a:noFill/>
          </a:ln>
        </p:spPr>
        <p:txBody>
          <a:bodyPr anchorCtr="0" anchor="t" bIns="91425" lIns="91425" rIns="91425" tIns="91425">
            <a:noAutofit/>
          </a:bodyPr>
          <a:lstStyle/>
          <a:p>
            <a:pPr lvl="0">
              <a:spcBef>
                <a:spcPts val="0"/>
              </a:spcBef>
              <a:buNone/>
            </a:pPr>
            <a:r>
              <a:rPr lang="en"/>
              <a:t>Primary Activities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sp>
        <p:nvSpPr>
          <p:cNvPr id="273" name="Shape 273"/>
          <p:cNvSpPr txBox="1"/>
          <p:nvPr>
            <p:ph type="title"/>
          </p:nvPr>
        </p:nvSpPr>
        <p:spPr>
          <a:xfrm>
            <a:off x="609600" y="205978"/>
            <a:ext cx="7924800" cy="857400"/>
          </a:xfrm>
          <a:prstGeom prst="rect">
            <a:avLst/>
          </a:prstGeom>
        </p:spPr>
        <p:txBody>
          <a:bodyPr anchorCtr="0" anchor="b" bIns="91425" lIns="91425" rIns="91425" tIns="91425">
            <a:noAutofit/>
          </a:bodyPr>
          <a:lstStyle/>
          <a:p>
            <a:pPr lvl="0">
              <a:spcBef>
                <a:spcPts val="0"/>
              </a:spcBef>
              <a:buNone/>
            </a:pPr>
            <a:r>
              <a:rPr lang="en"/>
              <a:t>Hyundai Functional Analysis</a:t>
            </a:r>
          </a:p>
        </p:txBody>
      </p:sp>
      <p:graphicFrame>
        <p:nvGraphicFramePr>
          <p:cNvPr id="274" name="Shape 274"/>
          <p:cNvGraphicFramePr/>
          <p:nvPr/>
        </p:nvGraphicFramePr>
        <p:xfrm>
          <a:off x="952500" y="1238250"/>
          <a:ext cx="3000000" cy="3000000"/>
        </p:xfrm>
        <a:graphic>
          <a:graphicData uri="http://schemas.openxmlformats.org/drawingml/2006/table">
            <a:tbl>
              <a:tblPr>
                <a:noFill/>
                <a:tableStyleId>{802CA4DA-A9A9-4D51-AC18-A2836C60ABE5}</a:tableStyleId>
              </a:tblPr>
              <a:tblGrid>
                <a:gridCol w="3619500"/>
                <a:gridCol w="3619500"/>
              </a:tblGrid>
              <a:tr h="381000">
                <a:tc>
                  <a:txBody>
                    <a:bodyPr>
                      <a:noAutofit/>
                    </a:bodyPr>
                    <a:lstStyle/>
                    <a:p>
                      <a:pPr lvl="0">
                        <a:spcBef>
                          <a:spcPts val="0"/>
                        </a:spcBef>
                        <a:buNone/>
                      </a:pPr>
                      <a:r>
                        <a:rPr lang="en">
                          <a:solidFill>
                            <a:schemeClr val="dk1"/>
                          </a:solidFill>
                        </a:rPr>
                        <a:t>Function</a:t>
                      </a:r>
                    </a:p>
                  </a:txBody>
                  <a:tcPr marT="91425" marB="91425" marR="91425" marL="91425">
                    <a:solidFill>
                      <a:schemeClr val="accent2"/>
                    </a:solidFill>
                  </a:tcPr>
                </a:tc>
                <a:tc>
                  <a:txBody>
                    <a:bodyPr>
                      <a:noAutofit/>
                    </a:bodyPr>
                    <a:lstStyle/>
                    <a:p>
                      <a:pPr lvl="0">
                        <a:spcBef>
                          <a:spcPts val="0"/>
                        </a:spcBef>
                        <a:buNone/>
                      </a:pPr>
                      <a:r>
                        <a:rPr lang="en">
                          <a:solidFill>
                            <a:schemeClr val="dk1"/>
                          </a:solidFill>
                        </a:rPr>
                        <a:t>Illustrative Capability</a:t>
                      </a:r>
                    </a:p>
                  </a:txBody>
                  <a:tcPr marT="91425" marB="91425" marR="91425" marL="91425">
                    <a:solidFill>
                      <a:schemeClr val="accent2"/>
                    </a:solidFill>
                  </a:tcPr>
                </a:tc>
              </a:tr>
              <a:tr h="381000">
                <a:tc>
                  <a:txBody>
                    <a:bodyPr>
                      <a:noAutofit/>
                    </a:bodyPr>
                    <a:lstStyle/>
                    <a:p>
                      <a:pPr lvl="0">
                        <a:spcBef>
                          <a:spcPts val="0"/>
                        </a:spcBef>
                        <a:buNone/>
                      </a:pPr>
                      <a:r>
                        <a:rPr lang="en">
                          <a:solidFill>
                            <a:schemeClr val="dk1"/>
                          </a:solidFill>
                        </a:rPr>
                        <a:t>Corporate functions</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Offshore manufacturing. Financing market growth</a:t>
                      </a:r>
                    </a:p>
                  </a:txBody>
                  <a:tcPr marT="91425" marB="91425" marR="91425" marL="91425">
                    <a:solidFill>
                      <a:schemeClr val="accent1"/>
                    </a:solidFill>
                  </a:tcPr>
                </a:tc>
              </a:tr>
              <a:tr h="381000">
                <a:tc>
                  <a:txBody>
                    <a:bodyPr>
                      <a:noAutofit/>
                    </a:bodyPr>
                    <a:lstStyle/>
                    <a:p>
                      <a:pPr lvl="0">
                        <a:spcBef>
                          <a:spcPts val="0"/>
                        </a:spcBef>
                        <a:buNone/>
                      </a:pPr>
                      <a:r>
                        <a:rPr lang="en">
                          <a:solidFill>
                            <a:schemeClr val="dk1"/>
                          </a:solidFill>
                        </a:rPr>
                        <a:t>Management information</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Threshold capability</a:t>
                      </a:r>
                    </a:p>
                  </a:txBody>
                  <a:tcPr marT="91425" marB="91425" marR="91425" marL="91425">
                    <a:solidFill>
                      <a:schemeClr val="accent1"/>
                    </a:solidFill>
                  </a:tcPr>
                </a:tc>
              </a:tr>
              <a:tr h="381000">
                <a:tc>
                  <a:txBody>
                    <a:bodyPr>
                      <a:noAutofit/>
                    </a:bodyPr>
                    <a:lstStyle/>
                    <a:p>
                      <a:pPr lvl="0">
                        <a:spcBef>
                          <a:spcPts val="0"/>
                        </a:spcBef>
                        <a:buNone/>
                      </a:pPr>
                      <a:r>
                        <a:rPr lang="en">
                          <a:solidFill>
                            <a:schemeClr val="dk1"/>
                          </a:solidFill>
                        </a:rPr>
                        <a:t>Research and development</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Upgrading projects and process improvements</a:t>
                      </a:r>
                    </a:p>
                  </a:txBody>
                  <a:tcPr marT="91425" marB="91425" marR="91425" marL="91425">
                    <a:solidFill>
                      <a:schemeClr val="accent1"/>
                    </a:solidFill>
                  </a:tcPr>
                </a:tc>
              </a:tr>
              <a:tr h="381000">
                <a:tc>
                  <a:txBody>
                    <a:bodyPr>
                      <a:noAutofit/>
                    </a:bodyPr>
                    <a:lstStyle/>
                    <a:p>
                      <a:pPr lvl="0">
                        <a:spcBef>
                          <a:spcPts val="0"/>
                        </a:spcBef>
                        <a:buNone/>
                      </a:pPr>
                      <a:r>
                        <a:rPr lang="en">
                          <a:solidFill>
                            <a:schemeClr val="dk1"/>
                          </a:solidFill>
                        </a:rPr>
                        <a:t>Operations</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Ability to schedule production activities</a:t>
                      </a:r>
                    </a:p>
                  </a:txBody>
                  <a:tcPr marT="91425" marB="91425" marR="91425" marL="91425">
                    <a:solidFill>
                      <a:schemeClr val="accent1"/>
                    </a:solidFill>
                  </a:tcPr>
                </a:tc>
              </a:tr>
              <a:tr h="381000">
                <a:tc>
                  <a:txBody>
                    <a:bodyPr>
                      <a:noAutofit/>
                    </a:bodyPr>
                    <a:lstStyle/>
                    <a:p>
                      <a:pPr lvl="0">
                        <a:spcBef>
                          <a:spcPts val="0"/>
                        </a:spcBef>
                        <a:buNone/>
                      </a:pPr>
                      <a:r>
                        <a:rPr lang="en">
                          <a:solidFill>
                            <a:schemeClr val="dk1"/>
                          </a:solidFill>
                        </a:rPr>
                        <a:t>Product design</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Adapts products for local design</a:t>
                      </a:r>
                    </a:p>
                  </a:txBody>
                  <a:tcPr marT="91425" marB="91425" marR="91425" marL="91425">
                    <a:solidFill>
                      <a:schemeClr val="accent1"/>
                    </a:solidFill>
                  </a:tcPr>
                </a:tc>
              </a:tr>
              <a:tr h="381000">
                <a:tc>
                  <a:txBody>
                    <a:bodyPr>
                      <a:noAutofit/>
                    </a:bodyPr>
                    <a:lstStyle/>
                    <a:p>
                      <a:pPr lvl="0">
                        <a:spcBef>
                          <a:spcPts val="0"/>
                        </a:spcBef>
                        <a:buNone/>
                      </a:pPr>
                      <a:r>
                        <a:rPr lang="en">
                          <a:solidFill>
                            <a:schemeClr val="dk1"/>
                          </a:solidFill>
                        </a:rPr>
                        <a:t>Marketing</a:t>
                      </a:r>
                    </a:p>
                  </a:txBody>
                  <a:tcPr marT="91425" marB="91425" marR="91425" marL="91425">
                    <a:solidFill>
                      <a:schemeClr val="accent1"/>
                    </a:solidFill>
                  </a:tcPr>
                </a:tc>
                <a:tc>
                  <a:txBody>
                    <a:bodyPr>
                      <a:noAutofit/>
                    </a:bodyPr>
                    <a:lstStyle/>
                    <a:p>
                      <a:pPr lvl="0">
                        <a:spcBef>
                          <a:spcPts val="0"/>
                        </a:spcBef>
                        <a:buNone/>
                      </a:pPr>
                      <a:r>
                        <a:rPr lang="en">
                          <a:solidFill>
                            <a:schemeClr val="dk1"/>
                          </a:solidFill>
                        </a:rPr>
                        <a:t>Spent more than competitors in this area.</a:t>
                      </a:r>
                    </a:p>
                  </a:txBody>
                  <a:tcPr marT="91425" marB="91425" marR="91425" marL="91425">
                    <a:solidFill>
                      <a:schemeClr val="accent1"/>
                    </a:solidFill>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ph type="title"/>
          </p:nvPr>
        </p:nvSpPr>
        <p:spPr>
          <a:xfrm>
            <a:off x="609600" y="205978"/>
            <a:ext cx="7924800" cy="857400"/>
          </a:xfrm>
          <a:prstGeom prst="rect">
            <a:avLst/>
          </a:prstGeom>
        </p:spPr>
        <p:txBody>
          <a:bodyPr anchorCtr="0" anchor="b" bIns="91425" lIns="91425" rIns="91425" tIns="91425">
            <a:noAutofit/>
          </a:bodyPr>
          <a:lstStyle/>
          <a:p>
            <a:pPr lvl="0">
              <a:spcBef>
                <a:spcPts val="0"/>
              </a:spcBef>
              <a:buNone/>
            </a:pPr>
            <a:r>
              <a:rPr lang="en"/>
              <a:t>Hyundai Value Chain Analysis</a:t>
            </a:r>
          </a:p>
        </p:txBody>
      </p:sp>
      <p:graphicFrame>
        <p:nvGraphicFramePr>
          <p:cNvPr id="280" name="Shape 280"/>
          <p:cNvGraphicFramePr/>
          <p:nvPr/>
        </p:nvGraphicFramePr>
        <p:xfrm>
          <a:off x="1382925" y="1063375"/>
          <a:ext cx="3000000" cy="3000000"/>
        </p:xfrm>
        <a:graphic>
          <a:graphicData uri="http://schemas.openxmlformats.org/drawingml/2006/table">
            <a:tbl>
              <a:tblPr>
                <a:noFill/>
                <a:tableStyleId>{802CA4DA-A9A9-4D51-AC18-A2836C60ABE5}</a:tableStyleId>
              </a:tblPr>
              <a:tblGrid>
                <a:gridCol w="2904750"/>
                <a:gridCol w="2820300"/>
              </a:tblGrid>
              <a:tr h="268725">
                <a:tc>
                  <a:txBody>
                    <a:bodyPr>
                      <a:noAutofit/>
                    </a:bodyPr>
                    <a:lstStyle/>
                    <a:p>
                      <a:pPr lvl="0">
                        <a:spcBef>
                          <a:spcPts val="0"/>
                        </a:spcBef>
                        <a:buNone/>
                      </a:pPr>
                      <a:r>
                        <a:rPr lang="en">
                          <a:solidFill>
                            <a:schemeClr val="dk2"/>
                          </a:solidFill>
                        </a:rPr>
                        <a:t>Type of activity</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2"/>
                    </a:solidFill>
                  </a:tcPr>
                </a:tc>
                <a:tc>
                  <a:txBody>
                    <a:bodyPr>
                      <a:noAutofit/>
                    </a:bodyPr>
                    <a:lstStyle/>
                    <a:p>
                      <a:pPr lvl="0">
                        <a:spcBef>
                          <a:spcPts val="0"/>
                        </a:spcBef>
                        <a:buNone/>
                      </a:pPr>
                      <a:r>
                        <a:rPr lang="en">
                          <a:solidFill>
                            <a:schemeClr val="dk2"/>
                          </a:solidFill>
                        </a:rPr>
                        <a:t>Value chain label </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2"/>
                    </a:solidFill>
                  </a:tcPr>
                </a:tc>
              </a:tr>
              <a:tr h="268725">
                <a:tc rowSpan="5">
                  <a:txBody>
                    <a:bodyPr>
                      <a:noAutofit/>
                    </a:bodyPr>
                    <a:lstStyle/>
                    <a:p>
                      <a:pPr lvl="0" rtl="0">
                        <a:spcBef>
                          <a:spcPts val="0"/>
                        </a:spcBef>
                        <a:buNone/>
                      </a:pPr>
                      <a:r>
                        <a:rPr lang="en">
                          <a:solidFill>
                            <a:schemeClr val="dk2"/>
                          </a:solidFill>
                        </a:rPr>
                        <a:t>Primary activities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2"/>
                    </a:solidFill>
                  </a:tcPr>
                </a:tc>
                <a:tc>
                  <a:txBody>
                    <a:bodyPr>
                      <a:noAutofit/>
                    </a:bodyPr>
                    <a:lstStyle/>
                    <a:p>
                      <a:pPr lvl="0">
                        <a:spcBef>
                          <a:spcPts val="0"/>
                        </a:spcBef>
                        <a:buNone/>
                      </a:pPr>
                      <a:r>
                        <a:rPr lang="en">
                          <a:solidFill>
                            <a:schemeClr val="dk2"/>
                          </a:solidFill>
                        </a:rPr>
                        <a:t>Inbound logistics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Operations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Outbound logistics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Marketing and sales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Service</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rowSpan="4">
                  <a:txBody>
                    <a:bodyPr>
                      <a:noAutofit/>
                    </a:bodyPr>
                    <a:lstStyle/>
                    <a:p>
                      <a:pPr lvl="0" rtl="0">
                        <a:spcBef>
                          <a:spcPts val="0"/>
                        </a:spcBef>
                        <a:buNone/>
                      </a:pPr>
                      <a:r>
                        <a:rPr lang="en">
                          <a:solidFill>
                            <a:schemeClr val="dk2"/>
                          </a:solidFill>
                        </a:rPr>
                        <a:t>Support activities</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2"/>
                    </a:solidFill>
                  </a:tcPr>
                </a:tc>
                <a:tc>
                  <a:txBody>
                    <a:bodyPr>
                      <a:noAutofit/>
                    </a:bodyPr>
                    <a:lstStyle/>
                    <a:p>
                      <a:pPr lvl="0">
                        <a:spcBef>
                          <a:spcPts val="0"/>
                        </a:spcBef>
                        <a:buNone/>
                      </a:pPr>
                      <a:r>
                        <a:rPr lang="en">
                          <a:solidFill>
                            <a:schemeClr val="dk2"/>
                          </a:solidFill>
                        </a:rPr>
                        <a:t>Infrastructure</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Human resource management</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a:spcBef>
                          <a:spcPts val="0"/>
                        </a:spcBef>
                        <a:buNone/>
                      </a:pPr>
                      <a:r>
                        <a:rPr lang="en">
                          <a:solidFill>
                            <a:schemeClr val="dk2"/>
                          </a:solidFill>
                        </a:rPr>
                        <a:t>Technology development</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r h="268725">
                <a:tc vMerge="1"/>
                <a:tc>
                  <a:txBody>
                    <a:bodyPr>
                      <a:noAutofit/>
                    </a:bodyPr>
                    <a:lstStyle/>
                    <a:p>
                      <a:pPr lvl="0" rtl="0">
                        <a:spcBef>
                          <a:spcPts val="0"/>
                        </a:spcBef>
                        <a:buNone/>
                      </a:pPr>
                      <a:r>
                        <a:rPr lang="en">
                          <a:solidFill>
                            <a:schemeClr val="dk2"/>
                          </a:solidFill>
                        </a:rPr>
                        <a:t>Procurement</a:t>
                      </a:r>
                    </a:p>
                  </a:txBody>
                  <a:tcPr marT="91425" marB="91425" marR="91425" marL="91425">
                    <a:lnL cap="flat" cmpd="sng" w="9525">
                      <a:solidFill>
                        <a:schemeClr val="dk2"/>
                      </a:solidFill>
                      <a:prstDash val="solid"/>
                      <a:round/>
                      <a:headEnd len="med" w="med" type="none"/>
                      <a:tailEnd len="med" w="med" type="none"/>
                    </a:lnL>
                    <a:lnR cap="flat" cmpd="sng" w="9525">
                      <a:solidFill>
                        <a:schemeClr val="dk2"/>
                      </a:solidFill>
                      <a:prstDash val="solid"/>
                      <a:round/>
                      <a:headEnd len="med" w="med" type="none"/>
                      <a:tailEnd len="med" w="med" type="none"/>
                    </a:lnR>
                    <a:lnT cap="flat" cmpd="sng" w="9525">
                      <a:solidFill>
                        <a:schemeClr val="dk2"/>
                      </a:solidFill>
                      <a:prstDash val="solid"/>
                      <a:round/>
                      <a:headEnd len="med" w="med" type="none"/>
                      <a:tailEnd len="med" w="med" type="none"/>
                    </a:lnT>
                    <a:lnB cap="flat" cmpd="sng" w="9525">
                      <a:solidFill>
                        <a:schemeClr val="dk2"/>
                      </a:solidFill>
                      <a:prstDash val="solid"/>
                      <a:round/>
                      <a:headEnd len="med" w="med" type="none"/>
                      <a:tailEnd len="med" w="med" type="none"/>
                    </a:lnB>
                    <a:solidFill>
                      <a:schemeClr val="accent1"/>
                    </a:solidFill>
                  </a:tcPr>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Process and Routine Capabilities</a:t>
            </a:r>
          </a:p>
        </p:txBody>
      </p:sp>
      <p:sp>
        <p:nvSpPr>
          <p:cNvPr id="286" name="Shape 286"/>
          <p:cNvSpPr txBox="1"/>
          <p:nvPr>
            <p:ph idx="1" type="body"/>
          </p:nvPr>
        </p:nvSpPr>
        <p:spPr>
          <a:xfrm>
            <a:off x="311700" y="1152475"/>
            <a:ext cx="4252200" cy="3416400"/>
          </a:xfrm>
          <a:prstGeom prst="rect">
            <a:avLst/>
          </a:prstGeom>
        </p:spPr>
        <p:txBody>
          <a:bodyPr anchorCtr="0" anchor="t" bIns="91425" lIns="91425" rIns="91425" tIns="91425">
            <a:noAutofit/>
          </a:bodyPr>
          <a:lstStyle/>
          <a:p>
            <a:pPr lvl="0" rtl="0">
              <a:spcBef>
                <a:spcPts val="0"/>
              </a:spcBef>
              <a:buNone/>
            </a:pPr>
            <a:r>
              <a:rPr lang="en" sz="1800"/>
              <a:t>Organizational processes are the sequence of activities through which a specific task is performed.</a:t>
            </a:r>
          </a:p>
          <a:p>
            <a:pPr lvl="0" rtl="0">
              <a:spcBef>
                <a:spcPts val="0"/>
              </a:spcBef>
              <a:buNone/>
            </a:pPr>
            <a:r>
              <a:rPr lang="en" sz="1800"/>
              <a:t>Example: a software company having a method for fixing a bug. </a:t>
            </a:r>
          </a:p>
          <a:p>
            <a:pPr lvl="0">
              <a:spcBef>
                <a:spcPts val="0"/>
              </a:spcBef>
              <a:buNone/>
            </a:pPr>
            <a:r>
              <a:t/>
            </a:r>
            <a:endParaRPr sz="1800"/>
          </a:p>
        </p:txBody>
      </p:sp>
      <p:sp>
        <p:nvSpPr>
          <p:cNvPr id="287" name="Shape 287"/>
          <p:cNvSpPr txBox="1"/>
          <p:nvPr>
            <p:ph idx="2" type="body"/>
          </p:nvPr>
        </p:nvSpPr>
        <p:spPr>
          <a:xfrm>
            <a:off x="4832400" y="1152475"/>
            <a:ext cx="4102200" cy="3416400"/>
          </a:xfrm>
          <a:prstGeom prst="rect">
            <a:avLst/>
          </a:prstGeom>
        </p:spPr>
        <p:txBody>
          <a:bodyPr anchorCtr="0" anchor="t" bIns="91425" lIns="91425" rIns="91425" tIns="91425">
            <a:noAutofit/>
          </a:bodyPr>
          <a:lstStyle/>
          <a:p>
            <a:pPr lvl="0" rtl="0">
              <a:spcBef>
                <a:spcPts val="0"/>
              </a:spcBef>
              <a:buNone/>
            </a:pPr>
            <a:r>
              <a:rPr lang="en" sz="1800"/>
              <a:t>Routinization are regular and predictable patterns comprising repetitive patterns of activity.</a:t>
            </a:r>
          </a:p>
          <a:p>
            <a:pPr lvl="0">
              <a:spcBef>
                <a:spcPts val="0"/>
              </a:spcBef>
              <a:buNone/>
            </a:pPr>
            <a:r>
              <a:rPr lang="en" sz="1800"/>
              <a:t>Example: McDonald’s methods for making a hamburger and maintaining the milkshake machine.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type="title"/>
          </p:nvPr>
        </p:nvSpPr>
        <p:spPr>
          <a:xfrm>
            <a:off x="311700" y="2150850"/>
            <a:ext cx="8520599" cy="841800"/>
          </a:xfrm>
          <a:prstGeom prst="rect">
            <a:avLst/>
          </a:prstGeom>
        </p:spPr>
        <p:txBody>
          <a:bodyPr anchorCtr="0" anchor="ctr" bIns="91425" lIns="91425" rIns="91425" tIns="91425">
            <a:noAutofit/>
          </a:bodyPr>
          <a:lstStyle/>
          <a:p>
            <a:pPr lvl="0">
              <a:spcBef>
                <a:spcPts val="0"/>
              </a:spcBef>
              <a:buNone/>
            </a:pPr>
            <a:r>
              <a:rPr lang="en"/>
              <a:t>Appraising Resources and Capabilities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x="0" y="0"/>
          <a:ext cx="0" cy="0"/>
          <a:chOff x="0" y="0"/>
          <a:chExt cx="0" cy="0"/>
        </a:xfrm>
      </p:grpSpPr>
      <p:sp>
        <p:nvSpPr>
          <p:cNvPr id="297" name="Shape 297"/>
          <p:cNvSpPr txBox="1"/>
          <p:nvPr>
            <p:ph type="title"/>
          </p:nvPr>
        </p:nvSpPr>
        <p:spPr>
          <a:xfrm>
            <a:off x="1388100" y="399975"/>
            <a:ext cx="6367800" cy="4090800"/>
          </a:xfrm>
          <a:prstGeom prst="rect">
            <a:avLst/>
          </a:prstGeom>
        </p:spPr>
        <p:txBody>
          <a:bodyPr anchorCtr="0" anchor="ctr" bIns="91425" lIns="91425" rIns="91425" tIns="91425">
            <a:noAutofit/>
          </a:bodyPr>
          <a:lstStyle/>
          <a:p>
            <a:pPr lvl="0" algn="ctr">
              <a:spcBef>
                <a:spcPts val="0"/>
              </a:spcBef>
              <a:buNone/>
            </a:pPr>
            <a:r>
              <a:rPr lang="en"/>
              <a:t>A firm’s ability to obtain profit depends on their ability to establish, sustain, and appropriate returns to their competitive advantage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Establishing Competitive Advantage</a:t>
            </a:r>
          </a:p>
        </p:txBody>
      </p:sp>
      <p:sp>
        <p:nvSpPr>
          <p:cNvPr id="303" name="Shape 303"/>
          <p:cNvSpPr txBox="1"/>
          <p:nvPr>
            <p:ph idx="1" type="body"/>
          </p:nvPr>
        </p:nvSpPr>
        <p:spPr>
          <a:xfrm>
            <a:off x="311700" y="1152475"/>
            <a:ext cx="3999899" cy="3416400"/>
          </a:xfrm>
          <a:prstGeom prst="rect">
            <a:avLst/>
          </a:prstGeom>
        </p:spPr>
        <p:txBody>
          <a:bodyPr anchorCtr="0" anchor="t" bIns="91425" lIns="91425" rIns="91425" tIns="91425">
            <a:noAutofit/>
          </a:bodyPr>
          <a:lstStyle/>
          <a:p>
            <a:pPr lvl="0" rtl="0">
              <a:spcBef>
                <a:spcPts val="0"/>
              </a:spcBef>
              <a:buNone/>
            </a:pPr>
            <a:r>
              <a:rPr lang="en" sz="1800"/>
              <a:t>Scarcity: capabilities are not widely available within an industry. </a:t>
            </a:r>
          </a:p>
          <a:p>
            <a:pPr lvl="0">
              <a:spcBef>
                <a:spcPts val="0"/>
              </a:spcBef>
              <a:buNone/>
            </a:pPr>
            <a:r>
              <a:rPr lang="en" sz="1800"/>
              <a:t>Example: Technology or knowledge only one company has.</a:t>
            </a:r>
          </a:p>
        </p:txBody>
      </p:sp>
      <p:sp>
        <p:nvSpPr>
          <p:cNvPr id="304" name="Shape 304"/>
          <p:cNvSpPr txBox="1"/>
          <p:nvPr>
            <p:ph idx="2" type="body"/>
          </p:nvPr>
        </p:nvSpPr>
        <p:spPr>
          <a:xfrm>
            <a:off x="4832400" y="1152475"/>
            <a:ext cx="3999899" cy="3416400"/>
          </a:xfrm>
          <a:prstGeom prst="rect">
            <a:avLst/>
          </a:prstGeom>
        </p:spPr>
        <p:txBody>
          <a:bodyPr anchorCtr="0" anchor="t" bIns="91425" lIns="91425" rIns="91425" tIns="91425">
            <a:noAutofit/>
          </a:bodyPr>
          <a:lstStyle/>
          <a:p>
            <a:pPr lvl="0" rtl="0">
              <a:spcBef>
                <a:spcPts val="0"/>
              </a:spcBef>
              <a:buNone/>
            </a:pPr>
            <a:r>
              <a:rPr lang="en" sz="1800"/>
              <a:t>Relevance: the capabilities directly influence success in the market. </a:t>
            </a:r>
          </a:p>
          <a:p>
            <a:pPr lvl="0">
              <a:spcBef>
                <a:spcPts val="0"/>
              </a:spcBef>
              <a:buNone/>
            </a:pPr>
            <a:r>
              <a:rPr lang="en" sz="1800"/>
              <a:t>Example: Wal Mart's relationship with suppliers.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Sustaining Competitive Advantage</a:t>
            </a:r>
          </a:p>
        </p:txBody>
      </p:sp>
      <p:sp>
        <p:nvSpPr>
          <p:cNvPr id="310" name="Shape 310"/>
          <p:cNvSpPr txBox="1"/>
          <p:nvPr>
            <p:ph idx="1" type="body"/>
          </p:nvPr>
        </p:nvSpPr>
        <p:spPr>
          <a:xfrm>
            <a:off x="311700" y="1152475"/>
            <a:ext cx="3999899" cy="3416400"/>
          </a:xfrm>
          <a:prstGeom prst="rect">
            <a:avLst/>
          </a:prstGeom>
        </p:spPr>
        <p:txBody>
          <a:bodyPr anchorCtr="0" anchor="t" bIns="91425" lIns="91425" rIns="91425" tIns="91425">
            <a:noAutofit/>
          </a:bodyPr>
          <a:lstStyle/>
          <a:p>
            <a:pPr lvl="0" rtl="0">
              <a:spcBef>
                <a:spcPts val="0"/>
              </a:spcBef>
              <a:buNone/>
            </a:pPr>
            <a:r>
              <a:rPr lang="en" sz="1800"/>
              <a:t>Durability: a capability must be able to last a long period of time. </a:t>
            </a:r>
          </a:p>
          <a:p>
            <a:pPr lvl="0">
              <a:spcBef>
                <a:spcPts val="0"/>
              </a:spcBef>
              <a:buNone/>
            </a:pPr>
            <a:r>
              <a:rPr lang="en" sz="1800"/>
              <a:t>Example: Food products</a:t>
            </a:r>
          </a:p>
        </p:txBody>
      </p:sp>
      <p:sp>
        <p:nvSpPr>
          <p:cNvPr id="311" name="Shape 311"/>
          <p:cNvSpPr txBox="1"/>
          <p:nvPr>
            <p:ph idx="2" type="body"/>
          </p:nvPr>
        </p:nvSpPr>
        <p:spPr>
          <a:xfrm>
            <a:off x="4832400" y="1152475"/>
            <a:ext cx="3999899" cy="3416400"/>
          </a:xfrm>
          <a:prstGeom prst="rect">
            <a:avLst/>
          </a:prstGeom>
        </p:spPr>
        <p:txBody>
          <a:bodyPr anchorCtr="0" anchor="t" bIns="91425" lIns="91425" rIns="91425" tIns="91425">
            <a:noAutofit/>
          </a:bodyPr>
          <a:lstStyle/>
          <a:p>
            <a:pPr lvl="0" rtl="0">
              <a:spcBef>
                <a:spcPts val="0"/>
              </a:spcBef>
              <a:buNone/>
            </a:pPr>
            <a:r>
              <a:rPr lang="en" sz="1800"/>
              <a:t>Transferability: the ability to buy a resource or capability.</a:t>
            </a:r>
          </a:p>
          <a:p>
            <a:pPr lvl="0">
              <a:spcBef>
                <a:spcPts val="0"/>
              </a:spcBef>
              <a:buNone/>
            </a:pPr>
            <a:r>
              <a:rPr lang="en" sz="1800"/>
              <a:t>Example: If a company were to be acquired by another, how would the company’s value change.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609600" y="205978"/>
            <a:ext cx="7924799" cy="857250"/>
          </a:xfrm>
          <a:prstGeom prst="rect">
            <a:avLst/>
          </a:prstGeom>
          <a:noFill/>
          <a:ln>
            <a:noFill/>
          </a:ln>
        </p:spPr>
        <p:txBody>
          <a:bodyPr anchorCtr="0" anchor="b" bIns="45700" lIns="91425" rIns="91425" tIns="45700">
            <a:noAutofit/>
          </a:bodyPr>
          <a:lstStyle/>
          <a:p>
            <a:pPr indent="0" lvl="0" marL="0" marR="0" rtl="0" algn="l">
              <a:spcBef>
                <a:spcPts val="0"/>
              </a:spcBef>
              <a:buClr>
                <a:schemeClr val="lt2"/>
              </a:buClr>
              <a:buSzPct val="25000"/>
              <a:buFont typeface="Arial Narrow"/>
              <a:buNone/>
            </a:pPr>
            <a:r>
              <a:rPr b="0" i="0" lang="en" sz="3000" u="none" cap="none" strike="noStrike">
                <a:solidFill>
                  <a:schemeClr val="lt2"/>
                </a:solidFill>
                <a:latin typeface="Arial Narrow"/>
                <a:ea typeface="Arial Narrow"/>
                <a:cs typeface="Arial Narrow"/>
                <a:sym typeface="Arial Narrow"/>
              </a:rPr>
              <a:t>SPORTS AUTHORITY FILES FOR BANKRUPTCY</a:t>
            </a:r>
          </a:p>
        </p:txBody>
      </p:sp>
      <p:sp>
        <p:nvSpPr>
          <p:cNvPr id="187" name="Shape 187"/>
          <p:cNvSpPr txBox="1"/>
          <p:nvPr>
            <p:ph idx="1" type="body"/>
          </p:nvPr>
        </p:nvSpPr>
        <p:spPr>
          <a:xfrm>
            <a:off x="609600" y="1200150"/>
            <a:ext cx="7924799" cy="3086100"/>
          </a:xfrm>
          <a:prstGeom prst="rect">
            <a:avLst/>
          </a:prstGeom>
          <a:noFill/>
          <a:ln>
            <a:noFill/>
          </a:ln>
        </p:spPr>
        <p:txBody>
          <a:bodyPr anchorCtr="0" anchor="t" bIns="45700" lIns="91425" rIns="91425" tIns="45700">
            <a:noAutofit/>
          </a:bodyPr>
          <a:lstStyle/>
          <a:p>
            <a:pPr indent="-228600" lvl="0" marL="457200" marR="0" rtl="0" algn="l">
              <a:lnSpc>
                <a:spcPct val="100000"/>
              </a:lnSpc>
              <a:spcBef>
                <a:spcPts val="0"/>
              </a:spcBef>
              <a:spcAft>
                <a:spcPts val="0"/>
              </a:spcAft>
              <a:buClr>
                <a:srgbClr val="FFFFFF"/>
              </a:buClr>
            </a:pPr>
            <a:r>
              <a:rPr lang="en">
                <a:solidFill>
                  <a:srgbClr val="FFFFFF"/>
                </a:solidFill>
              </a:rPr>
              <a:t>A well know brand and past industry leader has filed for bankruptcy after 10 years of being taken over by the hedge fund Leonard Green &amp; Partners.</a:t>
            </a:r>
          </a:p>
          <a:p>
            <a:pPr indent="-228600" lvl="0" marL="457200" marR="0" rtl="0" algn="l">
              <a:lnSpc>
                <a:spcPct val="100000"/>
              </a:lnSpc>
              <a:spcBef>
                <a:spcPts val="0"/>
              </a:spcBef>
              <a:spcAft>
                <a:spcPts val="0"/>
              </a:spcAft>
              <a:buClr>
                <a:srgbClr val="FFFFFF"/>
              </a:buClr>
            </a:pPr>
            <a:r>
              <a:rPr lang="en">
                <a:solidFill>
                  <a:srgbClr val="FFFFFF"/>
                </a:solidFill>
              </a:rPr>
              <a:t>This failure is a direct issue that came from the misuse of allocated resources after such an extended period. Showing that they were not capable of retaining their abilities and remain a top competitor.</a:t>
            </a:r>
          </a:p>
          <a:p>
            <a:pPr indent="-228600" lvl="0" marL="457200" marR="0" rtl="0" algn="l">
              <a:lnSpc>
                <a:spcPct val="100000"/>
              </a:lnSpc>
              <a:spcBef>
                <a:spcPts val="0"/>
              </a:spcBef>
              <a:spcAft>
                <a:spcPts val="0"/>
              </a:spcAft>
              <a:buClr>
                <a:srgbClr val="FFFFFF"/>
              </a:buClr>
            </a:pPr>
            <a:r>
              <a:rPr lang="en">
                <a:solidFill>
                  <a:srgbClr val="FFFFFF"/>
                </a:solidFill>
              </a:rPr>
              <a:t>This bankruptcy will help other companies like Academy, Dick</a:t>
            </a:r>
          </a:p>
          <a:p>
            <a:pPr indent="-342900" lvl="0" marL="342900" marR="0" rtl="0" algn="l">
              <a:lnSpc>
                <a:spcPct val="100000"/>
              </a:lnSpc>
              <a:spcBef>
                <a:spcPts val="0"/>
              </a:spcBef>
              <a:spcAft>
                <a:spcPts val="0"/>
              </a:spcAft>
              <a:buClr>
                <a:schemeClr val="lt2"/>
              </a:buClr>
              <a:buSzPct val="100000"/>
              <a:buFont typeface="Arial"/>
              <a:buNone/>
            </a:pPr>
            <a:r>
              <a:t/>
            </a:r>
            <a:endParaRPr/>
          </a:p>
          <a:p>
            <a:pPr indent="-342900" lvl="0" marL="342900" marR="0" rtl="0" algn="l">
              <a:lnSpc>
                <a:spcPct val="100000"/>
              </a:lnSpc>
              <a:spcBef>
                <a:spcPts val="0"/>
              </a:spcBef>
              <a:spcAft>
                <a:spcPts val="0"/>
              </a:spcAft>
              <a:buClr>
                <a:schemeClr val="lt2"/>
              </a:buClr>
              <a:buSzPct val="100000"/>
              <a:buFont typeface="Arial"/>
              <a:buNone/>
            </a:pPr>
            <a:r>
              <a:t/>
            </a:r>
            <a:endParaRPr/>
          </a:p>
          <a:p>
            <a:pPr indent="-107950" lvl="0" marL="0" marR="0" rtl="0" algn="l">
              <a:lnSpc>
                <a:spcPct val="100000"/>
              </a:lnSpc>
              <a:spcBef>
                <a:spcPts val="0"/>
              </a:spcBef>
              <a:spcAft>
                <a:spcPts val="0"/>
              </a:spcAft>
              <a:buClr>
                <a:schemeClr val="lt2"/>
              </a:buClr>
              <a:buSzPct val="100000"/>
              <a:buFont typeface="Arial"/>
              <a:buNone/>
            </a:pPr>
            <a:r>
              <a:t/>
            </a:r>
            <a:endParaRPr/>
          </a:p>
          <a:p>
            <a:pPr indent="-342900" lvl="0" marL="342900" marR="0" rtl="0" algn="l">
              <a:lnSpc>
                <a:spcPct val="100000"/>
              </a:lnSpc>
              <a:spcBef>
                <a:spcPts val="0"/>
              </a:spcBef>
              <a:spcAft>
                <a:spcPts val="0"/>
              </a:spcAft>
              <a:buClr>
                <a:schemeClr val="lt2"/>
              </a:buClr>
              <a:buSzPct val="100000"/>
              <a:buFont typeface="Arial"/>
              <a:buNone/>
            </a:pPr>
            <a:r>
              <a:t/>
            </a:r>
            <a:endParaRPr/>
          </a:p>
          <a:p>
            <a:pPr indent="-342900" lvl="0" marL="342900" marR="0" rtl="0" algn="l">
              <a:lnSpc>
                <a:spcPct val="100000"/>
              </a:lnSpc>
              <a:spcBef>
                <a:spcPts val="0"/>
              </a:spcBef>
              <a:spcAft>
                <a:spcPts val="0"/>
              </a:spcAft>
              <a:buClr>
                <a:schemeClr val="lt2"/>
              </a:buClr>
              <a:buSzPct val="100000"/>
              <a:buFont typeface="Arial"/>
              <a:buNone/>
            </a:pPr>
            <a:r>
              <a:rPr lang="en" u="sng">
                <a:solidFill>
                  <a:schemeClr val="hlink"/>
                </a:solidFill>
                <a:hlinkClick r:id="rId3"/>
              </a:rPr>
              <a:t>http://money.cnn.com/2016/03/02/news/companies/sports-authority-bankruptcy/</a:t>
            </a:r>
            <a:r>
              <a:rPr lang="en"/>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Wells Fargo Capabilities</a:t>
            </a:r>
          </a:p>
        </p:txBody>
      </p:sp>
      <p:sp>
        <p:nvSpPr>
          <p:cNvPr id="317" name="Shape 317"/>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Does not take many risks</a:t>
            </a:r>
          </a:p>
          <a:p>
            <a:pPr indent="-228600" lvl="0" marL="457200" rtl="0">
              <a:spcBef>
                <a:spcPts val="0"/>
              </a:spcBef>
            </a:pPr>
            <a:r>
              <a:rPr lang="en"/>
              <a:t>Focus on highly involved customers</a:t>
            </a:r>
          </a:p>
          <a:p>
            <a:pPr indent="-228600" lvl="0" marL="457200" rtl="0">
              <a:spcBef>
                <a:spcPts val="0"/>
              </a:spcBef>
            </a:pPr>
            <a:r>
              <a:rPr lang="en"/>
              <a:t>Cross-selling</a:t>
            </a:r>
          </a:p>
          <a:p>
            <a:pPr indent="-228600" lvl="0" marL="457200" rtl="0">
              <a:spcBef>
                <a:spcPts val="0"/>
              </a:spcBef>
            </a:pPr>
            <a:r>
              <a:rPr lang="en"/>
              <a:t>Keeps funding low</a:t>
            </a:r>
          </a:p>
          <a:p>
            <a:pPr indent="-228600" lvl="0" marL="457200">
              <a:spcBef>
                <a:spcPts val="0"/>
              </a:spcBef>
            </a:pPr>
            <a:r>
              <a:rPr lang="en"/>
              <a:t>Keeps interest paid on deposits low</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t/>
            </a:r>
            <a:endParaRPr/>
          </a:p>
        </p:txBody>
      </p:sp>
      <p:sp>
        <p:nvSpPr>
          <p:cNvPr id="323" name="Shape 323"/>
          <p:cNvSpPr txBox="1"/>
          <p:nvPr>
            <p:ph idx="1" type="body"/>
          </p:nvPr>
        </p:nvSpPr>
        <p:spPr>
          <a:xfrm>
            <a:off x="251475" y="2356950"/>
            <a:ext cx="8520600" cy="1407000"/>
          </a:xfrm>
          <a:prstGeom prst="rect">
            <a:avLst/>
          </a:prstGeom>
        </p:spPr>
        <p:txBody>
          <a:bodyPr anchorCtr="0" anchor="t" bIns="91425" lIns="91425" rIns="91425" tIns="91425">
            <a:noAutofit/>
          </a:bodyPr>
          <a:lstStyle/>
          <a:p>
            <a:pPr indent="-69850" lvl="0" marL="0" algn="ctr">
              <a:spcBef>
                <a:spcPts val="0"/>
              </a:spcBef>
              <a:spcAft>
                <a:spcPts val="0"/>
              </a:spcAft>
              <a:buClr>
                <a:schemeClr val="dk1"/>
              </a:buClr>
              <a:buSzPct val="30555"/>
              <a:buFont typeface="Arial"/>
              <a:buNone/>
            </a:pPr>
            <a:r>
              <a:rPr lang="en" sz="3600"/>
              <a:t>Putting Resource and Capability Analysis to Work</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t>Putting Resource and Capability Analysis to Work</a:t>
            </a:r>
          </a:p>
        </p:txBody>
      </p:sp>
      <p:sp>
        <p:nvSpPr>
          <p:cNvPr id="329" name="Shape 329"/>
          <p:cNvSpPr txBox="1"/>
          <p:nvPr>
            <p:ph idx="1" type="body"/>
          </p:nvPr>
        </p:nvSpPr>
        <p:spPr>
          <a:xfrm>
            <a:off x="311700" y="1152475"/>
            <a:ext cx="8520600" cy="3416400"/>
          </a:xfrm>
          <a:prstGeom prst="rect">
            <a:avLst/>
          </a:prstGeom>
          <a:solidFill>
            <a:srgbClr val="000000"/>
          </a:solidFill>
        </p:spPr>
        <p:txBody>
          <a:bodyPr anchorCtr="0" anchor="t" bIns="91425" lIns="91425" rIns="91425" tIns="91425">
            <a:noAutofit/>
          </a:bodyPr>
          <a:lstStyle/>
          <a:p>
            <a:pPr lvl="0" rtl="0">
              <a:spcBef>
                <a:spcPts val="0"/>
              </a:spcBef>
              <a:spcAft>
                <a:spcPts val="400"/>
              </a:spcAft>
              <a:buNone/>
            </a:pPr>
            <a:r>
              <a:rPr lang="en" sz="2400">
                <a:solidFill>
                  <a:srgbClr val="FFFFFF"/>
                </a:solidFill>
              </a:rPr>
              <a:t>How do we put these analysis into practice in the business world?</a:t>
            </a:r>
          </a:p>
          <a:p>
            <a:pPr lvl="0" rtl="0">
              <a:spcBef>
                <a:spcPts val="0"/>
              </a:spcBef>
              <a:spcAft>
                <a:spcPts val="400"/>
              </a:spcAft>
              <a:buNone/>
            </a:pPr>
            <a:r>
              <a:rPr lang="en" sz="2400">
                <a:solidFill>
                  <a:srgbClr val="FFFFFF"/>
                </a:solidFill>
              </a:rPr>
              <a:t>This can be broken down into 3-step approach </a:t>
            </a:r>
          </a:p>
          <a:p>
            <a:pPr indent="-381000" lvl="0" marL="914400" rtl="0">
              <a:spcBef>
                <a:spcPts val="0"/>
              </a:spcBef>
              <a:spcAft>
                <a:spcPts val="200"/>
              </a:spcAft>
              <a:buClr>
                <a:srgbClr val="FFFFFF"/>
              </a:buClr>
              <a:buSzPct val="100000"/>
              <a:buAutoNum type="arabicPeriod"/>
            </a:pPr>
            <a:r>
              <a:rPr lang="en" sz="2400">
                <a:solidFill>
                  <a:srgbClr val="FFFFFF"/>
                </a:solidFill>
              </a:rPr>
              <a:t>Identify the key resources and capabilities </a:t>
            </a:r>
          </a:p>
          <a:p>
            <a:pPr indent="-381000" lvl="0" marL="914400" rtl="0">
              <a:spcBef>
                <a:spcPts val="0"/>
              </a:spcBef>
              <a:spcAft>
                <a:spcPts val="200"/>
              </a:spcAft>
              <a:buClr>
                <a:srgbClr val="FFFFFF"/>
              </a:buClr>
              <a:buSzPct val="100000"/>
              <a:buAutoNum type="arabicPeriod"/>
            </a:pPr>
            <a:r>
              <a:rPr lang="en" sz="2400">
                <a:solidFill>
                  <a:srgbClr val="FFFFFF"/>
                </a:solidFill>
              </a:rPr>
              <a:t>Appraising resources and capabilities </a:t>
            </a:r>
          </a:p>
          <a:p>
            <a:pPr indent="-381000" lvl="0" marL="914400" rtl="0">
              <a:spcBef>
                <a:spcPts val="0"/>
              </a:spcBef>
              <a:spcAft>
                <a:spcPts val="0"/>
              </a:spcAft>
              <a:buClr>
                <a:srgbClr val="FFFFFF"/>
              </a:buClr>
              <a:buSzPct val="100000"/>
              <a:buAutoNum type="arabicPeriod"/>
            </a:pPr>
            <a:r>
              <a:rPr lang="en" sz="2400">
                <a:solidFill>
                  <a:srgbClr val="FFFFFF"/>
                </a:solidFill>
              </a:rPr>
              <a:t>Developing strategy implications </a:t>
            </a:r>
          </a:p>
          <a:p>
            <a:pPr indent="0" lvl="0" marL="457200" rtl="0">
              <a:spcBef>
                <a:spcPts val="0"/>
              </a:spcBef>
              <a:buNone/>
            </a:pPr>
            <a:r>
              <a:t/>
            </a:r>
            <a:endParaRPr sz="240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sp>
        <p:nvSpPr>
          <p:cNvPr id="334" name="Shape 334"/>
          <p:cNvSpPr txBox="1"/>
          <p:nvPr>
            <p:ph type="title"/>
          </p:nvPr>
        </p:nvSpPr>
        <p:spPr>
          <a:xfrm>
            <a:off x="311700" y="434975"/>
            <a:ext cx="8520600" cy="572700"/>
          </a:xfrm>
          <a:prstGeom prst="rect">
            <a:avLst/>
          </a:prstGeom>
        </p:spPr>
        <p:txBody>
          <a:bodyPr anchorCtr="0" anchor="b" bIns="91425" lIns="91425" rIns="91425" tIns="91425">
            <a:noAutofit/>
          </a:bodyPr>
          <a:lstStyle/>
          <a:p>
            <a:pPr lvl="0">
              <a:spcBef>
                <a:spcPts val="0"/>
              </a:spcBef>
              <a:buNone/>
            </a:pPr>
            <a:r>
              <a:rPr lang="en"/>
              <a:t>Step 1 : Identify Key Resources and Capabilities</a:t>
            </a:r>
          </a:p>
        </p:txBody>
      </p:sp>
      <p:sp>
        <p:nvSpPr>
          <p:cNvPr id="335" name="Shape 335"/>
          <p:cNvSpPr txBox="1"/>
          <p:nvPr>
            <p:ph idx="1" type="body"/>
          </p:nvPr>
        </p:nvSpPr>
        <p:spPr>
          <a:xfrm>
            <a:off x="264950" y="1143125"/>
            <a:ext cx="8520600" cy="3416400"/>
          </a:xfrm>
          <a:prstGeom prst="rect">
            <a:avLst/>
          </a:prstGeom>
          <a:solidFill>
            <a:srgbClr val="000000"/>
          </a:solidFill>
        </p:spPr>
        <p:txBody>
          <a:bodyPr anchorCtr="0" anchor="t" bIns="91425" lIns="91425" rIns="91425" tIns="91425">
            <a:noAutofit/>
          </a:bodyPr>
          <a:lstStyle/>
          <a:p>
            <a:pPr indent="-228600" lvl="0" marL="457200" rtl="0">
              <a:spcBef>
                <a:spcPts val="0"/>
              </a:spcBef>
            </a:pPr>
            <a:r>
              <a:rPr lang="en"/>
              <a:t>Create a list of the firm’s resources and capabilities</a:t>
            </a:r>
          </a:p>
          <a:p>
            <a:pPr indent="0" lvl="0" marL="0" rtl="0">
              <a:spcBef>
                <a:spcPts val="0"/>
              </a:spcBef>
              <a:buNone/>
            </a:pPr>
            <a:r>
              <a:t/>
            </a:r>
            <a:endParaRPr/>
          </a:p>
          <a:p>
            <a:pPr indent="-228600" lvl="0" marL="457200" rtl="0">
              <a:spcBef>
                <a:spcPts val="0"/>
              </a:spcBef>
            </a:pPr>
            <a:r>
              <a:rPr lang="en"/>
              <a:t>Key success factors</a:t>
            </a:r>
          </a:p>
          <a:p>
            <a:pPr indent="-228600" lvl="1" marL="914400" rtl="0">
              <a:spcBef>
                <a:spcPts val="0"/>
              </a:spcBef>
            </a:pPr>
            <a:r>
              <a:rPr lang="en"/>
              <a:t>What factors determine why some firms in an industry are more successful than others and on what resources and capabilities are these success factors based?</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lgn="ctr">
              <a:spcBef>
                <a:spcPts val="0"/>
              </a:spcBef>
              <a:buClr>
                <a:schemeClr val="dk1"/>
              </a:buClr>
              <a:buSzPct val="64705"/>
              <a:buFont typeface="Arial"/>
              <a:buNone/>
            </a:pPr>
            <a:r>
              <a:rPr lang="en">
                <a:solidFill>
                  <a:srgbClr val="000000"/>
                </a:solidFill>
                <a:highlight>
                  <a:srgbClr val="FFFFFF"/>
                </a:highlight>
              </a:rPr>
              <a:t>Wells Fargo believes that three factors contribute to their success: </a:t>
            </a:r>
          </a:p>
          <a:p>
            <a:pPr lvl="0" algn="ctr">
              <a:spcBef>
                <a:spcPts val="0"/>
              </a:spcBef>
              <a:buClr>
                <a:schemeClr val="dk1"/>
              </a:buClr>
              <a:buSzPct val="64705"/>
              <a:buFont typeface="Arial"/>
              <a:buNone/>
            </a:pPr>
            <a:r>
              <a:rPr lang="en">
                <a:solidFill>
                  <a:srgbClr val="000000"/>
                </a:solidFill>
                <a:highlight>
                  <a:srgbClr val="FFFFFF"/>
                </a:highlight>
              </a:rPr>
              <a:t>the people, process and philosophy.</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t>Step 2: Appraising Resources and Capabilities </a:t>
            </a:r>
          </a:p>
        </p:txBody>
      </p:sp>
      <p:sp>
        <p:nvSpPr>
          <p:cNvPr id="341" name="Shape 34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Resources and Capabilities now need to be appraised against two key criteria:</a:t>
            </a:r>
          </a:p>
          <a:p>
            <a:pPr indent="-228600" lvl="0" marL="457200" rtl="0">
              <a:spcBef>
                <a:spcPts val="0"/>
              </a:spcBef>
            </a:pPr>
            <a:r>
              <a:rPr lang="en"/>
              <a:t>Importance</a:t>
            </a:r>
          </a:p>
          <a:p>
            <a:pPr indent="-228600" lvl="1" marL="1371600" rtl="0">
              <a:spcBef>
                <a:spcPts val="0"/>
              </a:spcBef>
            </a:pPr>
            <a:r>
              <a:rPr lang="en"/>
              <a:t>Ultimate objective is not to attract customers but to establish sustainable competitive advantage </a:t>
            </a:r>
          </a:p>
          <a:p>
            <a:pPr indent="-228600" lvl="0" marL="457200" rtl="0">
              <a:spcBef>
                <a:spcPts val="0"/>
              </a:spcBef>
            </a:pPr>
            <a:r>
              <a:rPr lang="en"/>
              <a:t>Relative Strength </a:t>
            </a:r>
          </a:p>
          <a:p>
            <a:pPr indent="-228600" lvl="1" marL="1371600" rtl="0">
              <a:spcBef>
                <a:spcPts val="0"/>
              </a:spcBef>
            </a:pPr>
            <a:r>
              <a:rPr lang="en"/>
              <a:t>Internal discussion to share insights and evidence </a:t>
            </a:r>
          </a:p>
          <a:p>
            <a:pPr indent="-228600" lvl="1" marL="1371600" rtl="0">
              <a:spcBef>
                <a:spcPts val="0"/>
              </a:spcBef>
            </a:pPr>
            <a:r>
              <a:rPr lang="en"/>
              <a:t>building consensus regarding organizations resources and capabilities </a:t>
            </a:r>
          </a:p>
          <a:p>
            <a:pPr indent="-228600" lvl="1" marL="1371600" rtl="0">
              <a:spcBef>
                <a:spcPts val="0"/>
              </a:spcBef>
            </a:pPr>
            <a:r>
              <a:rPr lang="en"/>
              <a:t>benchmarking: powerful tool for quantitative assessment of performance relative to that of competitors</a:t>
            </a:r>
          </a:p>
          <a:p>
            <a:pPr indent="0" lvl="0" marL="0" rtl="0">
              <a:spcBef>
                <a:spcPts val="0"/>
              </a:spcBef>
              <a:buNone/>
            </a:pPr>
            <a:r>
              <a:rPr lang="en"/>
              <a:t>WF ensures you maintain a great relationship with them by seeing the same person regularly and them being aware of your needs and future plans </a:t>
            </a:r>
          </a:p>
          <a:p>
            <a:pPr indent="0" lvl="0" marL="0" rtl="0">
              <a:spcBef>
                <a:spcPts val="0"/>
              </a:spcBef>
              <a:buNone/>
            </a:pPr>
            <a:r>
              <a:t/>
            </a:r>
            <a:endParaRPr/>
          </a:p>
          <a:p>
            <a:pPr indent="0" lvl="0" marL="0">
              <a:spcBef>
                <a:spcPts val="0"/>
              </a:spcBef>
              <a:buNone/>
            </a:pPr>
            <a:r>
              <a:rPr lang="en"/>
              <a:t>Ultimately, appraising resources and capabilities is not about data, it’s about insight and understanding.</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x="0" y="0"/>
          <a:ext cx="0" cy="0"/>
          <a:chOff x="0" y="0"/>
          <a:chExt cx="0" cy="0"/>
        </a:xfrm>
      </p:grpSpPr>
      <p:sp>
        <p:nvSpPr>
          <p:cNvPr id="346" name="Shape 346"/>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t>Appraising Hyundai’s resources and capabilities</a:t>
            </a:r>
          </a:p>
        </p:txBody>
      </p:sp>
      <p:graphicFrame>
        <p:nvGraphicFramePr>
          <p:cNvPr id="347" name="Shape 347"/>
          <p:cNvGraphicFramePr/>
          <p:nvPr/>
        </p:nvGraphicFramePr>
        <p:xfrm>
          <a:off x="952500" y="1653950"/>
          <a:ext cx="3000000" cy="3000000"/>
        </p:xfrm>
        <a:graphic>
          <a:graphicData uri="http://schemas.openxmlformats.org/drawingml/2006/table">
            <a:tbl>
              <a:tblPr>
                <a:noFill/>
                <a:tableStyleId>{802CA4DA-A9A9-4D51-AC18-A2836C60ABE5}</a:tableStyleId>
              </a:tblPr>
              <a:tblGrid>
                <a:gridCol w="2413000"/>
                <a:gridCol w="2413000"/>
                <a:gridCol w="2413000"/>
              </a:tblGrid>
              <a:tr h="381000">
                <a:tc>
                  <a:txBody>
                    <a:bodyPr>
                      <a:noAutofit/>
                    </a:bodyPr>
                    <a:lstStyle/>
                    <a:p>
                      <a:pPr lvl="0">
                        <a:spcBef>
                          <a:spcPts val="0"/>
                        </a:spcBef>
                        <a:buNone/>
                      </a:pPr>
                      <a:r>
                        <a:t/>
                      </a:r>
                      <a:endParaRPr>
                        <a:solidFill>
                          <a:schemeClr val="lt1"/>
                        </a:solidFill>
                      </a:endParaRPr>
                    </a:p>
                  </a:txBody>
                  <a:tcPr marT="91425" marB="91425" marR="91425" marL="91425"/>
                </a:tc>
                <a:tc>
                  <a:txBody>
                    <a:bodyPr>
                      <a:noAutofit/>
                    </a:bodyPr>
                    <a:lstStyle/>
                    <a:p>
                      <a:pPr lvl="0">
                        <a:spcBef>
                          <a:spcPts val="0"/>
                        </a:spcBef>
                        <a:buNone/>
                      </a:pPr>
                      <a:r>
                        <a:rPr lang="en">
                          <a:solidFill>
                            <a:schemeClr val="lt1"/>
                          </a:solidFill>
                        </a:rPr>
                        <a:t>Importance</a:t>
                      </a:r>
                    </a:p>
                  </a:txBody>
                  <a:tcPr marT="91425" marB="91425" marR="91425" marL="91425"/>
                </a:tc>
                <a:tc>
                  <a:txBody>
                    <a:bodyPr>
                      <a:noAutofit/>
                    </a:bodyPr>
                    <a:lstStyle/>
                    <a:p>
                      <a:pPr lvl="0">
                        <a:spcBef>
                          <a:spcPts val="0"/>
                        </a:spcBef>
                        <a:buNone/>
                      </a:pPr>
                      <a:r>
                        <a:rPr lang="en">
                          <a:solidFill>
                            <a:schemeClr val="lt1"/>
                          </a:solidFill>
                        </a:rPr>
                        <a:t>Hyundai’s relative strength</a:t>
                      </a:r>
                    </a:p>
                  </a:txBody>
                  <a:tcPr marT="91425" marB="91425" marR="91425" marL="91425"/>
                </a:tc>
              </a:tr>
              <a:tr h="381000">
                <a:tc>
                  <a:txBody>
                    <a:bodyPr>
                      <a:noAutofit/>
                    </a:bodyPr>
                    <a:lstStyle/>
                    <a:p>
                      <a:pPr lvl="0">
                        <a:spcBef>
                          <a:spcPts val="0"/>
                        </a:spcBef>
                        <a:buNone/>
                      </a:pPr>
                      <a:r>
                        <a:rPr lang="en">
                          <a:solidFill>
                            <a:schemeClr val="lt1"/>
                          </a:solidFill>
                        </a:rPr>
                        <a:t>Marketing and Sales</a:t>
                      </a:r>
                    </a:p>
                  </a:txBody>
                  <a:tcPr marT="91425" marB="91425" marR="91425" marL="91425"/>
                </a:tc>
                <a:tc>
                  <a:txBody>
                    <a:bodyPr>
                      <a:noAutofit/>
                    </a:bodyPr>
                    <a:lstStyle/>
                    <a:p>
                      <a:pPr lvl="0">
                        <a:spcBef>
                          <a:spcPts val="0"/>
                        </a:spcBef>
                        <a:buNone/>
                      </a:pPr>
                      <a:r>
                        <a:rPr lang="en">
                          <a:solidFill>
                            <a:schemeClr val="lt1"/>
                          </a:solidFill>
                        </a:rPr>
                        <a:t>9</a:t>
                      </a:r>
                    </a:p>
                  </a:txBody>
                  <a:tcPr marT="91425" marB="91425" marR="91425" marL="91425"/>
                </a:tc>
                <a:tc>
                  <a:txBody>
                    <a:bodyPr>
                      <a:noAutofit/>
                    </a:bodyPr>
                    <a:lstStyle/>
                    <a:p>
                      <a:pPr lvl="0">
                        <a:spcBef>
                          <a:spcPts val="0"/>
                        </a:spcBef>
                        <a:buNone/>
                      </a:pPr>
                      <a:r>
                        <a:rPr lang="en">
                          <a:solidFill>
                            <a:schemeClr val="lt1"/>
                          </a:solidFill>
                        </a:rPr>
                        <a:t>7</a:t>
                      </a:r>
                    </a:p>
                  </a:txBody>
                  <a:tcPr marT="91425" marB="91425" marR="91425" marL="91425"/>
                </a:tc>
              </a:tr>
              <a:tr h="381000">
                <a:tc>
                  <a:txBody>
                    <a:bodyPr>
                      <a:noAutofit/>
                    </a:bodyPr>
                    <a:lstStyle/>
                    <a:p>
                      <a:pPr lvl="0">
                        <a:spcBef>
                          <a:spcPts val="0"/>
                        </a:spcBef>
                        <a:buNone/>
                      </a:pPr>
                      <a:r>
                        <a:rPr lang="en">
                          <a:solidFill>
                            <a:schemeClr val="lt1"/>
                          </a:solidFill>
                        </a:rPr>
                        <a:t>Product development</a:t>
                      </a:r>
                    </a:p>
                  </a:txBody>
                  <a:tcPr marT="91425" marB="91425" marR="91425" marL="91425"/>
                </a:tc>
                <a:tc>
                  <a:txBody>
                    <a:bodyPr>
                      <a:noAutofit/>
                    </a:bodyPr>
                    <a:lstStyle/>
                    <a:p>
                      <a:pPr lvl="0">
                        <a:spcBef>
                          <a:spcPts val="0"/>
                        </a:spcBef>
                        <a:buNone/>
                      </a:pPr>
                      <a:r>
                        <a:rPr lang="en">
                          <a:solidFill>
                            <a:schemeClr val="lt1"/>
                          </a:solidFill>
                        </a:rPr>
                        <a:t>8</a:t>
                      </a:r>
                    </a:p>
                  </a:txBody>
                  <a:tcPr marT="91425" marB="91425" marR="91425" marL="91425"/>
                </a:tc>
                <a:tc>
                  <a:txBody>
                    <a:bodyPr>
                      <a:noAutofit/>
                    </a:bodyPr>
                    <a:lstStyle/>
                    <a:p>
                      <a:pPr lvl="0">
                        <a:spcBef>
                          <a:spcPts val="0"/>
                        </a:spcBef>
                        <a:buNone/>
                      </a:pPr>
                      <a:r>
                        <a:rPr lang="en">
                          <a:solidFill>
                            <a:schemeClr val="lt1"/>
                          </a:solidFill>
                        </a:rPr>
                        <a:t>9</a:t>
                      </a:r>
                    </a:p>
                  </a:txBody>
                  <a:tcPr marT="91425" marB="91425" marR="91425" marL="91425"/>
                </a:tc>
              </a:tr>
              <a:tr h="381000">
                <a:tc>
                  <a:txBody>
                    <a:bodyPr>
                      <a:noAutofit/>
                    </a:bodyPr>
                    <a:lstStyle/>
                    <a:p>
                      <a:pPr lvl="0">
                        <a:spcBef>
                          <a:spcPts val="0"/>
                        </a:spcBef>
                        <a:buNone/>
                      </a:pPr>
                      <a:r>
                        <a:rPr lang="en">
                          <a:solidFill>
                            <a:schemeClr val="lt1"/>
                          </a:solidFill>
                        </a:rPr>
                        <a:t>Manufacturing</a:t>
                      </a:r>
                    </a:p>
                  </a:txBody>
                  <a:tcPr marT="91425" marB="91425" marR="91425" marL="91425"/>
                </a:tc>
                <a:tc>
                  <a:txBody>
                    <a:bodyPr>
                      <a:noAutofit/>
                    </a:bodyPr>
                    <a:lstStyle/>
                    <a:p>
                      <a:pPr lvl="0">
                        <a:spcBef>
                          <a:spcPts val="0"/>
                        </a:spcBef>
                        <a:buNone/>
                      </a:pPr>
                      <a:r>
                        <a:rPr lang="en">
                          <a:solidFill>
                            <a:schemeClr val="lt1"/>
                          </a:solidFill>
                        </a:rPr>
                        <a:t>8</a:t>
                      </a:r>
                    </a:p>
                  </a:txBody>
                  <a:tcPr marT="91425" marB="91425" marR="91425" marL="91425"/>
                </a:tc>
                <a:tc>
                  <a:txBody>
                    <a:bodyPr>
                      <a:noAutofit/>
                    </a:bodyPr>
                    <a:lstStyle/>
                    <a:p>
                      <a:pPr lvl="0">
                        <a:spcBef>
                          <a:spcPts val="0"/>
                        </a:spcBef>
                        <a:buNone/>
                      </a:pPr>
                      <a:r>
                        <a:rPr lang="en">
                          <a:solidFill>
                            <a:schemeClr val="lt1"/>
                          </a:solidFill>
                        </a:rPr>
                        <a:t>8</a:t>
                      </a:r>
                    </a:p>
                  </a:txBody>
                  <a:tcPr marT="91425" marB="91425" marR="91425" marL="91425"/>
                </a:tc>
              </a:tr>
              <a:tr h="381000">
                <a:tc>
                  <a:txBody>
                    <a:bodyPr>
                      <a:noAutofit/>
                    </a:bodyPr>
                    <a:lstStyle/>
                    <a:p>
                      <a:pPr lvl="0">
                        <a:spcBef>
                          <a:spcPts val="0"/>
                        </a:spcBef>
                        <a:buNone/>
                      </a:pPr>
                      <a:r>
                        <a:rPr lang="en">
                          <a:solidFill>
                            <a:schemeClr val="lt1"/>
                          </a:solidFill>
                        </a:rPr>
                        <a:t>Distribution/dealership network</a:t>
                      </a:r>
                    </a:p>
                  </a:txBody>
                  <a:tcPr marT="91425" marB="91425" marR="91425" marL="91425"/>
                </a:tc>
                <a:tc>
                  <a:txBody>
                    <a:bodyPr>
                      <a:noAutofit/>
                    </a:bodyPr>
                    <a:lstStyle/>
                    <a:p>
                      <a:pPr lvl="0">
                        <a:spcBef>
                          <a:spcPts val="0"/>
                        </a:spcBef>
                        <a:buNone/>
                      </a:pPr>
                      <a:r>
                        <a:rPr lang="en">
                          <a:solidFill>
                            <a:schemeClr val="lt1"/>
                          </a:solidFill>
                        </a:rPr>
                        <a:t>8</a:t>
                      </a:r>
                    </a:p>
                  </a:txBody>
                  <a:tcPr marT="91425" marB="91425" marR="91425" marL="91425"/>
                </a:tc>
                <a:tc>
                  <a:txBody>
                    <a:bodyPr>
                      <a:noAutofit/>
                    </a:bodyPr>
                    <a:lstStyle/>
                    <a:p>
                      <a:pPr lvl="0">
                        <a:spcBef>
                          <a:spcPts val="0"/>
                        </a:spcBef>
                        <a:buNone/>
                      </a:pPr>
                      <a:r>
                        <a:rPr lang="en">
                          <a:solidFill>
                            <a:schemeClr val="lt1"/>
                          </a:solidFill>
                        </a:rPr>
                        <a:t>7</a:t>
                      </a:r>
                    </a:p>
                  </a:txBody>
                  <a:tcPr marT="91425" marB="91425" marR="91425" marL="91425"/>
                </a:tc>
              </a:tr>
              <a:tr h="381000">
                <a:tc>
                  <a:txBody>
                    <a:bodyPr>
                      <a:noAutofit/>
                    </a:bodyPr>
                    <a:lstStyle/>
                    <a:p>
                      <a:pPr lvl="0">
                        <a:spcBef>
                          <a:spcPts val="0"/>
                        </a:spcBef>
                        <a:buNone/>
                      </a:pPr>
                      <a:r>
                        <a:rPr lang="en">
                          <a:solidFill>
                            <a:schemeClr val="lt1"/>
                          </a:solidFill>
                        </a:rPr>
                        <a:t>Plant and Equipment</a:t>
                      </a:r>
                    </a:p>
                  </a:txBody>
                  <a:tcPr marT="91425" marB="91425" marR="91425" marL="91425"/>
                </a:tc>
                <a:tc>
                  <a:txBody>
                    <a:bodyPr>
                      <a:noAutofit/>
                    </a:bodyPr>
                    <a:lstStyle/>
                    <a:p>
                      <a:pPr lvl="0">
                        <a:spcBef>
                          <a:spcPts val="0"/>
                        </a:spcBef>
                        <a:buNone/>
                      </a:pPr>
                      <a:r>
                        <a:rPr lang="en">
                          <a:solidFill>
                            <a:schemeClr val="lt1"/>
                          </a:solidFill>
                        </a:rPr>
                        <a:t>8</a:t>
                      </a:r>
                    </a:p>
                  </a:txBody>
                  <a:tcPr marT="91425" marB="91425" marR="91425" marL="91425"/>
                </a:tc>
                <a:tc>
                  <a:txBody>
                    <a:bodyPr>
                      <a:noAutofit/>
                    </a:bodyPr>
                    <a:lstStyle/>
                    <a:p>
                      <a:pPr lvl="0">
                        <a:spcBef>
                          <a:spcPts val="0"/>
                        </a:spcBef>
                        <a:buNone/>
                      </a:pPr>
                      <a:r>
                        <a:rPr lang="en">
                          <a:solidFill>
                            <a:schemeClr val="lt1"/>
                          </a:solidFill>
                        </a:rPr>
                        <a:t>9</a:t>
                      </a:r>
                    </a:p>
                  </a:txBody>
                  <a:tcPr marT="91425" marB="91425" marR="91425" marL="91425"/>
                </a:tc>
              </a:tr>
            </a:tbl>
          </a:graphicData>
        </a:graphic>
      </p:graphicFrame>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1" name="Shape 351"/>
        <p:cNvGrpSpPr/>
        <p:nvPr/>
      </p:nvGrpSpPr>
      <p:grpSpPr>
        <a:xfrm>
          <a:off x="0" y="0"/>
          <a:ext cx="0" cy="0"/>
          <a:chOff x="0" y="0"/>
          <a:chExt cx="0" cy="0"/>
        </a:xfrm>
      </p:grpSpPr>
      <p:sp>
        <p:nvSpPr>
          <p:cNvPr id="352" name="Shape 352"/>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t>Step 3: Developing Strategy Implications </a:t>
            </a:r>
          </a:p>
        </p:txBody>
      </p:sp>
      <p:sp>
        <p:nvSpPr>
          <p:cNvPr id="353" name="Shape 353"/>
          <p:cNvSpPr txBox="1"/>
          <p:nvPr>
            <p:ph idx="1" type="body"/>
          </p:nvPr>
        </p:nvSpPr>
        <p:spPr>
          <a:xfrm>
            <a:off x="311700" y="1323125"/>
            <a:ext cx="8520600" cy="3416400"/>
          </a:xfrm>
          <a:prstGeom prst="rect">
            <a:avLst/>
          </a:prstGeom>
        </p:spPr>
        <p:txBody>
          <a:bodyPr anchorCtr="0" anchor="t" bIns="91425" lIns="91425" rIns="91425" tIns="91425">
            <a:noAutofit/>
          </a:bodyPr>
          <a:lstStyle/>
          <a:p>
            <a:pPr indent="-355600" lvl="0" marL="457200" rtl="0">
              <a:spcBef>
                <a:spcPts val="0"/>
              </a:spcBef>
              <a:buSzPct val="100000"/>
            </a:pPr>
            <a:r>
              <a:rPr lang="en" sz="2000"/>
              <a:t>Exploiting Key Strengths </a:t>
            </a:r>
          </a:p>
          <a:p>
            <a:pPr indent="-355600" lvl="1" marL="914400" rtl="0">
              <a:spcBef>
                <a:spcPts val="0"/>
              </a:spcBef>
              <a:buSzPct val="100000"/>
            </a:pPr>
            <a:r>
              <a:rPr lang="en" sz="2000"/>
              <a:t>formulate our strategy to ensure resources are used to the greatest extent</a:t>
            </a:r>
          </a:p>
          <a:p>
            <a:pPr indent="-355600" lvl="1" marL="914400" rtl="0">
              <a:spcBef>
                <a:spcPts val="0"/>
              </a:spcBef>
              <a:buSzPct val="100000"/>
            </a:pPr>
            <a:r>
              <a:rPr lang="en" sz="2000"/>
              <a:t>use strengths to differentiate from competitors</a:t>
            </a:r>
          </a:p>
          <a:p>
            <a:pPr indent="0" lvl="0" marL="0" rtl="0">
              <a:spcBef>
                <a:spcPts val="0"/>
              </a:spcBef>
              <a:buNone/>
            </a:pPr>
            <a:r>
              <a:t/>
            </a:r>
            <a:endParaRPr sz="2000"/>
          </a:p>
          <a:p>
            <a:pPr indent="-355600" lvl="0" marL="457200" rtl="0">
              <a:spcBef>
                <a:spcPts val="0"/>
              </a:spcBef>
              <a:buSzPct val="100000"/>
            </a:pPr>
            <a:r>
              <a:rPr lang="en" sz="2000"/>
              <a:t>Managing Key Weaknesses</a:t>
            </a:r>
          </a:p>
          <a:p>
            <a:pPr indent="-355600" lvl="1" marL="914400" rtl="0">
              <a:spcBef>
                <a:spcPts val="0"/>
              </a:spcBef>
              <a:buSzPct val="100000"/>
            </a:pPr>
            <a:r>
              <a:rPr lang="en" sz="2000"/>
              <a:t>convert weaknesses into strengths</a:t>
            </a:r>
          </a:p>
          <a:p>
            <a:pPr indent="-355600" lvl="1" marL="914400">
              <a:spcBef>
                <a:spcPts val="0"/>
              </a:spcBef>
              <a:buSzPct val="100000"/>
            </a:pPr>
            <a:r>
              <a:rPr lang="en" sz="2000"/>
              <a:t>outsource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x="0" y="0"/>
          <a:ext cx="0" cy="0"/>
          <a:chOff x="0" y="0"/>
          <a:chExt cx="0" cy="0"/>
        </a:xfrm>
      </p:grpSpPr>
      <p:sp>
        <p:nvSpPr>
          <p:cNvPr id="358" name="Shape 358"/>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solidFill>
                  <a:schemeClr val="lt2"/>
                </a:solidFill>
              </a:rPr>
              <a:t>Developing Resources and Capabilities</a:t>
            </a:r>
          </a:p>
        </p:txBody>
      </p:sp>
      <p:sp>
        <p:nvSpPr>
          <p:cNvPr id="359" name="Shape 35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15000"/>
              </a:lnSpc>
              <a:spcBef>
                <a:spcPts val="800"/>
              </a:spcBef>
              <a:spcAft>
                <a:spcPts val="0"/>
              </a:spcAft>
              <a:buClr>
                <a:srgbClr val="FFFFFF"/>
              </a:buClr>
              <a:buSzPct val="100000"/>
            </a:pPr>
            <a:r>
              <a:rPr lang="en" sz="2400">
                <a:solidFill>
                  <a:srgbClr val="FFFFFF"/>
                </a:solidFill>
              </a:rPr>
              <a:t>The most difficult problem in developing capabilities is that we know little about the linkage between resources and capabilities.</a:t>
            </a:r>
          </a:p>
          <a:p>
            <a:pPr indent="0" lvl="0" marL="0" rtl="0">
              <a:lnSpc>
                <a:spcPct val="115000"/>
              </a:lnSpc>
              <a:spcBef>
                <a:spcPts val="800"/>
              </a:spcBef>
              <a:spcAft>
                <a:spcPts val="0"/>
              </a:spcAft>
              <a:buNone/>
            </a:pPr>
            <a:r>
              <a:t/>
            </a:r>
            <a:endParaRPr sz="2400">
              <a:solidFill>
                <a:srgbClr val="FFFFFF"/>
              </a:solidFill>
            </a:endParaRPr>
          </a:p>
          <a:p>
            <a:pPr indent="-381000" lvl="0" marL="457200" rtl="0">
              <a:lnSpc>
                <a:spcPct val="115000"/>
              </a:lnSpc>
              <a:spcBef>
                <a:spcPts val="800"/>
              </a:spcBef>
              <a:spcAft>
                <a:spcPts val="0"/>
              </a:spcAft>
              <a:buClr>
                <a:srgbClr val="FFFFFF"/>
              </a:buClr>
              <a:buSzPct val="100000"/>
            </a:pPr>
            <a:r>
              <a:rPr lang="en" sz="2400">
                <a:solidFill>
                  <a:srgbClr val="FFFFFF"/>
                </a:solidFill>
              </a:rPr>
              <a:t>In business: the firms that demonstrate the most outstanding capabilities are not necessarily those with the greatest resource endowments. </a:t>
            </a:r>
          </a:p>
          <a:p>
            <a:pPr indent="-69850" lvl="0" marL="0" rtl="0">
              <a:lnSpc>
                <a:spcPct val="115000"/>
              </a:lnSpc>
              <a:spcBef>
                <a:spcPts val="800"/>
              </a:spcBef>
              <a:spcAft>
                <a:spcPts val="0"/>
              </a:spcAft>
              <a:buClr>
                <a:schemeClr val="dk1"/>
              </a:buClr>
              <a:buSzPct val="45833"/>
              <a:buFont typeface="Arial"/>
              <a:buNone/>
            </a:pPr>
            <a:r>
              <a:t/>
            </a:r>
            <a:endParaRPr sz="2400">
              <a:solidFill>
                <a:srgbClr val="FFFFFF"/>
              </a:solidFill>
              <a:latin typeface="Calibri"/>
              <a:ea typeface="Calibri"/>
              <a:cs typeface="Calibri"/>
              <a:sym typeface="Calibri"/>
            </a:endParaRPr>
          </a:p>
          <a:p>
            <a:pPr lvl="0">
              <a:spcBef>
                <a:spcPts val="0"/>
              </a:spcBef>
              <a:buNone/>
            </a:pPr>
            <a:r>
              <a:t/>
            </a:r>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t/>
            </a:r>
            <a:endParaRPr>
              <a:solidFill>
                <a:schemeClr val="lt2"/>
              </a:solidFill>
            </a:endParaRPr>
          </a:p>
        </p:txBody>
      </p:sp>
      <p:sp>
        <p:nvSpPr>
          <p:cNvPr id="365" name="Shape 3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800"/>
              </a:spcBef>
              <a:spcAft>
                <a:spcPts val="0"/>
              </a:spcAft>
              <a:buClr>
                <a:srgbClr val="FFFFFF"/>
              </a:buClr>
              <a:buSzPct val="100000"/>
            </a:pPr>
            <a:r>
              <a:rPr lang="en" sz="2400">
                <a:solidFill>
                  <a:srgbClr val="FFFFFF"/>
                </a:solidFill>
              </a:rPr>
              <a:t>GM has 4 times the output of Honda and 4 times the R&amp;D expenditure, yet over the past three decades, it is Honda, not GM that has been the world leader in powertrain technology.</a:t>
            </a:r>
          </a:p>
          <a:p>
            <a:pPr indent="0" lvl="0" marL="0" rtl="0">
              <a:spcBef>
                <a:spcPts val="800"/>
              </a:spcBef>
              <a:spcAft>
                <a:spcPts val="0"/>
              </a:spcAft>
              <a:buNone/>
            </a:pPr>
            <a:r>
              <a:t/>
            </a:r>
            <a:endParaRPr sz="2400">
              <a:solidFill>
                <a:srgbClr val="FFFFFF"/>
              </a:solidFill>
            </a:endParaRPr>
          </a:p>
          <a:p>
            <a:pPr indent="-381000" lvl="0" marL="457200" rtl="0">
              <a:spcBef>
                <a:spcPts val="800"/>
              </a:spcBef>
              <a:spcAft>
                <a:spcPts val="0"/>
              </a:spcAft>
              <a:buClr>
                <a:srgbClr val="FFFFFF"/>
              </a:buClr>
              <a:buSzPct val="100000"/>
            </a:pPr>
            <a:r>
              <a:rPr lang="en" sz="2400">
                <a:solidFill>
                  <a:srgbClr val="FFFFFF"/>
                </a:solidFill>
              </a:rPr>
              <a:t>The most successful animated movies recently have been by newcomers Pixar and Aardman Animations rather than industry giants Walt Disney.</a:t>
            </a:r>
          </a:p>
          <a:p>
            <a:pPr lvl="0">
              <a:spcBef>
                <a:spcPts val="0"/>
              </a:spcBef>
              <a:buNone/>
            </a:pPr>
            <a:r>
              <a:t/>
            </a:r>
            <a:endParaRPr sz="2800">
              <a:solidFill>
                <a:schemeClr val="dk1"/>
              </a:solidFil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9" name="Shape 369"/>
        <p:cNvGrpSpPr/>
        <p:nvPr/>
      </p:nvGrpSpPr>
      <p:grpSpPr>
        <a:xfrm>
          <a:off x="0" y="0"/>
          <a:ext cx="0" cy="0"/>
          <a:chOff x="0" y="0"/>
          <a:chExt cx="0" cy="0"/>
        </a:xfrm>
      </p:grpSpPr>
      <p:sp>
        <p:nvSpPr>
          <p:cNvPr id="370" name="Shape 370"/>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t/>
            </a:r>
            <a:endParaRPr/>
          </a:p>
        </p:txBody>
      </p:sp>
      <p:sp>
        <p:nvSpPr>
          <p:cNvPr id="371" name="Shape 37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15000"/>
              </a:lnSpc>
              <a:spcBef>
                <a:spcPts val="800"/>
              </a:spcBef>
              <a:spcAft>
                <a:spcPts val="0"/>
              </a:spcAft>
              <a:buClr>
                <a:srgbClr val="FFFFFF"/>
              </a:buClr>
              <a:buSzPct val="100000"/>
            </a:pPr>
            <a:r>
              <a:rPr lang="en" sz="2400">
                <a:solidFill>
                  <a:srgbClr val="FFFFFF"/>
                </a:solidFill>
              </a:rPr>
              <a:t>In telecom equipment, it was the upstart Cisco, rather than the established Alcatel-Lucent, Ericsson and Siemens that established leadership in new era of package switching</a:t>
            </a:r>
          </a:p>
          <a:p>
            <a:pPr indent="0" lvl="0" marL="0" rtl="0">
              <a:lnSpc>
                <a:spcPct val="115000"/>
              </a:lnSpc>
              <a:spcBef>
                <a:spcPts val="800"/>
              </a:spcBef>
              <a:spcAft>
                <a:spcPts val="0"/>
              </a:spcAft>
              <a:buNone/>
            </a:pPr>
            <a:r>
              <a:t/>
            </a:r>
            <a:endParaRPr sz="2400">
              <a:solidFill>
                <a:srgbClr val="FFFFFF"/>
              </a:solidFill>
            </a:endParaRPr>
          </a:p>
          <a:p>
            <a:pPr indent="-381000" lvl="0" marL="457200" rtl="0">
              <a:lnSpc>
                <a:spcPct val="115000"/>
              </a:lnSpc>
              <a:spcBef>
                <a:spcPts val="800"/>
              </a:spcBef>
              <a:spcAft>
                <a:spcPts val="0"/>
              </a:spcAft>
              <a:buClr>
                <a:srgbClr val="FFFFFF"/>
              </a:buClr>
              <a:buSzPct val="100000"/>
            </a:pPr>
            <a:r>
              <a:rPr lang="en" sz="2400">
                <a:solidFill>
                  <a:srgbClr val="FFFFFF"/>
                </a:solidFill>
              </a:rPr>
              <a:t>Managers with requisite knowledge for capability building is a critical resource</a:t>
            </a: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609600" y="205978"/>
            <a:ext cx="7924800" cy="857400"/>
          </a:xfrm>
          <a:prstGeom prst="rect">
            <a:avLst/>
          </a:prstGeom>
        </p:spPr>
        <p:txBody>
          <a:bodyPr anchorCtr="0" anchor="b" bIns="91425" lIns="91425" rIns="91425" tIns="91425">
            <a:noAutofit/>
          </a:bodyPr>
          <a:lstStyle/>
          <a:p>
            <a:pPr lvl="0">
              <a:spcBef>
                <a:spcPts val="0"/>
              </a:spcBef>
              <a:buNone/>
            </a:pPr>
            <a:r>
              <a:rPr lang="en"/>
              <a:t>Hyundai Motor Company</a:t>
            </a:r>
          </a:p>
        </p:txBody>
      </p:sp>
      <p:sp>
        <p:nvSpPr>
          <p:cNvPr id="193" name="Shape 193"/>
          <p:cNvSpPr txBox="1"/>
          <p:nvPr>
            <p:ph idx="1" type="body"/>
          </p:nvPr>
        </p:nvSpPr>
        <p:spPr>
          <a:xfrm>
            <a:off x="609600" y="1200150"/>
            <a:ext cx="7924800" cy="3086100"/>
          </a:xfrm>
          <a:prstGeom prst="rect">
            <a:avLst/>
          </a:prstGeom>
        </p:spPr>
        <p:txBody>
          <a:bodyPr anchorCtr="0" anchor="t" bIns="91425" lIns="91425" rIns="91425" tIns="91425">
            <a:noAutofit/>
          </a:bodyPr>
          <a:lstStyle/>
          <a:p>
            <a:pPr indent="-228600" lvl="0" marL="457200" rtl="0">
              <a:spcBef>
                <a:spcPts val="0"/>
              </a:spcBef>
            </a:pPr>
            <a:r>
              <a:rPr lang="en"/>
              <a:t>Notorious for low quality cars</a:t>
            </a:r>
          </a:p>
          <a:p>
            <a:pPr indent="-228600" lvl="0" marL="457200" rtl="0">
              <a:spcBef>
                <a:spcPts val="0"/>
              </a:spcBef>
            </a:pPr>
            <a:r>
              <a:rPr lang="en"/>
              <a:t>Redesigned its brand</a:t>
            </a:r>
          </a:p>
          <a:p>
            <a:pPr indent="-228600" lvl="0" marL="457200" rtl="0">
              <a:spcBef>
                <a:spcPts val="0"/>
              </a:spcBef>
            </a:pPr>
            <a:r>
              <a:rPr lang="en"/>
              <a:t>Redesigned its product</a:t>
            </a:r>
          </a:p>
          <a:p>
            <a:pPr indent="-228600" lvl="0" marL="457200" rtl="0">
              <a:spcBef>
                <a:spcPts val="0"/>
              </a:spcBef>
            </a:pPr>
            <a:r>
              <a:rPr lang="en"/>
              <a:t>Strategic manufacturing and locations</a:t>
            </a:r>
          </a:p>
          <a:p>
            <a:pPr indent="-228600" lvl="0" marL="457200" rtl="0">
              <a:spcBef>
                <a:spcPts val="0"/>
              </a:spcBef>
            </a:pPr>
            <a:r>
              <a:rPr lang="en"/>
              <a:t>Was able to overcome the bad stigma by the market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5" name="Shape 375"/>
        <p:cNvGrpSpPr/>
        <p:nvPr/>
      </p:nvGrpSpPr>
      <p:grpSpPr>
        <a:xfrm>
          <a:off x="0" y="0"/>
          <a:ext cx="0" cy="0"/>
          <a:chOff x="0" y="0"/>
          <a:chExt cx="0" cy="0"/>
        </a:xfrm>
      </p:grpSpPr>
      <p:sp>
        <p:nvSpPr>
          <p:cNvPr id="376" name="Shape 376"/>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solidFill>
                  <a:schemeClr val="lt2"/>
                </a:solidFill>
              </a:rPr>
              <a:t>Path dependency and the role of early experience. </a:t>
            </a:r>
          </a:p>
        </p:txBody>
      </p:sp>
      <p:sp>
        <p:nvSpPr>
          <p:cNvPr id="377" name="Shape 37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15000"/>
              </a:lnSpc>
              <a:spcBef>
                <a:spcPts val="800"/>
              </a:spcBef>
              <a:spcAft>
                <a:spcPts val="0"/>
              </a:spcAft>
              <a:buClr>
                <a:srgbClr val="FFFFFF"/>
              </a:buClr>
              <a:buSzPct val="100000"/>
            </a:pPr>
            <a:r>
              <a:rPr lang="en" sz="2400">
                <a:solidFill>
                  <a:srgbClr val="FFFFFF"/>
                </a:solidFill>
              </a:rPr>
              <a:t>Organisational capability is path dependent- a company’s capabilities today are the result of its history.</a:t>
            </a:r>
          </a:p>
          <a:p>
            <a:pPr indent="0" lvl="0" marL="0" rtl="0">
              <a:lnSpc>
                <a:spcPct val="115000"/>
              </a:lnSpc>
              <a:spcBef>
                <a:spcPts val="800"/>
              </a:spcBef>
              <a:spcAft>
                <a:spcPts val="0"/>
              </a:spcAft>
              <a:buNone/>
            </a:pPr>
            <a:r>
              <a:t/>
            </a:r>
            <a:endParaRPr sz="2400">
              <a:solidFill>
                <a:srgbClr val="FFFFFF"/>
              </a:solidFill>
            </a:endParaRPr>
          </a:p>
          <a:p>
            <a:pPr indent="-381000" lvl="0" marL="457200" rtl="0">
              <a:lnSpc>
                <a:spcPct val="115000"/>
              </a:lnSpc>
              <a:spcBef>
                <a:spcPts val="800"/>
              </a:spcBef>
              <a:spcAft>
                <a:spcPts val="0"/>
              </a:spcAft>
              <a:buClr>
                <a:srgbClr val="FFFFFF"/>
              </a:buClr>
              <a:buSzPct val="100000"/>
            </a:pPr>
            <a:r>
              <a:rPr lang="en" sz="2400">
                <a:solidFill>
                  <a:srgbClr val="FFFFFF"/>
                </a:solidFill>
              </a:rPr>
              <a:t>Wells Fargo developed a reputation for trust, dependability, safety and security after offering banking and express services in Gold Rush Port in San Francisco.</a:t>
            </a:r>
          </a:p>
          <a:p>
            <a:pPr lvl="0">
              <a:spcBef>
                <a:spcPts val="0"/>
              </a:spcBef>
              <a:buNone/>
            </a:pPr>
            <a:r>
              <a:t/>
            </a:r>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sp>
        <p:nvSpPr>
          <p:cNvPr id="382" name="Shape 382"/>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solidFill>
                  <a:schemeClr val="lt2"/>
                </a:solidFill>
              </a:rPr>
              <a:t>Structure of organisational capability</a:t>
            </a:r>
          </a:p>
        </p:txBody>
      </p:sp>
      <p:sp>
        <p:nvSpPr>
          <p:cNvPr id="383" name="Shape 38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15000"/>
              </a:lnSpc>
              <a:spcBef>
                <a:spcPts val="800"/>
              </a:spcBef>
              <a:spcAft>
                <a:spcPts val="0"/>
              </a:spcAft>
              <a:buClr>
                <a:srgbClr val="FFFFFF"/>
              </a:buClr>
              <a:buSzPct val="100000"/>
            </a:pPr>
            <a:r>
              <a:rPr lang="en" sz="2400">
                <a:solidFill>
                  <a:srgbClr val="FFFFFF"/>
                </a:solidFill>
              </a:rPr>
              <a:t>Capabilities: involve coordination between organisational members with them integrating their skills with each other and a variety of other resources.</a:t>
            </a:r>
          </a:p>
          <a:p>
            <a:pPr indent="0" lvl="0" marL="0" rtl="0">
              <a:lnSpc>
                <a:spcPct val="115000"/>
              </a:lnSpc>
              <a:spcBef>
                <a:spcPts val="800"/>
              </a:spcBef>
              <a:spcAft>
                <a:spcPts val="0"/>
              </a:spcAft>
              <a:buNone/>
            </a:pPr>
            <a:r>
              <a:t/>
            </a:r>
            <a:endParaRPr sz="2400">
              <a:solidFill>
                <a:srgbClr val="FFFFFF"/>
              </a:solidFill>
            </a:endParaRPr>
          </a:p>
          <a:p>
            <a:pPr indent="-381000" lvl="0" marL="457200" rtl="0">
              <a:lnSpc>
                <a:spcPct val="115000"/>
              </a:lnSpc>
              <a:spcBef>
                <a:spcPts val="800"/>
              </a:spcBef>
              <a:spcAft>
                <a:spcPts val="0"/>
              </a:spcAft>
              <a:buClr>
                <a:srgbClr val="FFFFFF"/>
              </a:buClr>
              <a:buSzPct val="100000"/>
            </a:pPr>
            <a:r>
              <a:rPr lang="en" sz="2400">
                <a:solidFill>
                  <a:srgbClr val="FFFFFF"/>
                </a:solidFill>
              </a:rPr>
              <a:t>Organisational routines emphasizes informal dimensions since it involves ‘repetitive patterns of activity’, that are ‘ordinarily accomplished without conscious awareness’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7" name="Shape 387"/>
        <p:cNvGrpSpPr/>
        <p:nvPr/>
      </p:nvGrpSpPr>
      <p:grpSpPr>
        <a:xfrm>
          <a:off x="0" y="0"/>
          <a:ext cx="0" cy="0"/>
          <a:chOff x="0" y="0"/>
          <a:chExt cx="0" cy="0"/>
        </a:xfrm>
      </p:grpSpPr>
      <p:sp>
        <p:nvSpPr>
          <p:cNvPr id="388" name="Shape 388"/>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solidFill>
                  <a:schemeClr val="lt2"/>
                </a:solidFill>
              </a:rPr>
              <a:t>Two factors that contribute to efficiency and effectiveness</a:t>
            </a:r>
          </a:p>
        </p:txBody>
      </p:sp>
      <p:sp>
        <p:nvSpPr>
          <p:cNvPr id="389" name="Shape 38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FFFFFF"/>
              </a:buClr>
            </a:pPr>
            <a:r>
              <a:rPr lang="en">
                <a:solidFill>
                  <a:srgbClr val="FFFFFF"/>
                </a:solidFill>
              </a:rPr>
              <a:t>Organisational learning</a:t>
            </a:r>
          </a:p>
          <a:p>
            <a:pPr indent="-228600" lvl="1" marL="914400" rtl="0">
              <a:spcBef>
                <a:spcPts val="0"/>
              </a:spcBef>
              <a:buClr>
                <a:srgbClr val="FFFFFF"/>
              </a:buClr>
            </a:pPr>
            <a:r>
              <a:rPr lang="en">
                <a:solidFill>
                  <a:srgbClr val="FFFFFF"/>
                </a:solidFill>
              </a:rPr>
              <a:t>The more complex the task is, the greater the gains from learning-by-doing.</a:t>
            </a:r>
          </a:p>
          <a:p>
            <a:pPr indent="0" lvl="0" marL="0" rtl="0">
              <a:spcBef>
                <a:spcPts val="0"/>
              </a:spcBef>
              <a:buNone/>
            </a:pPr>
            <a:r>
              <a:t/>
            </a:r>
            <a:endParaRPr>
              <a:solidFill>
                <a:srgbClr val="FFFFFF"/>
              </a:solidFill>
            </a:endParaRPr>
          </a:p>
          <a:p>
            <a:pPr indent="-228600" lvl="0" marL="457200" rtl="0">
              <a:spcBef>
                <a:spcPts val="0"/>
              </a:spcBef>
              <a:buClr>
                <a:srgbClr val="FFFFFF"/>
              </a:buClr>
            </a:pPr>
            <a:r>
              <a:rPr lang="en">
                <a:solidFill>
                  <a:srgbClr val="FFFFFF"/>
                </a:solidFill>
              </a:rPr>
              <a:t>Culture, an intangible resources that plays a pivotal role.</a:t>
            </a:r>
          </a:p>
          <a:p>
            <a:pPr indent="-228600" lvl="1" marL="914400" rtl="0">
              <a:spcBef>
                <a:spcPts val="0"/>
              </a:spcBef>
              <a:buClr>
                <a:srgbClr val="FFFFFF"/>
              </a:buClr>
            </a:pPr>
            <a:r>
              <a:rPr lang="en">
                <a:solidFill>
                  <a:srgbClr val="FFFFFF"/>
                </a:solidFill>
              </a:rPr>
              <a:t>The capacity for organisational members to work together successful with minimal management involvement depends upon shared common values, behavioral norms and perceptions. </a:t>
            </a:r>
          </a:p>
          <a:p>
            <a:pPr indent="0" lvl="0" marL="0" rtl="0">
              <a:spcBef>
                <a:spcPts val="0"/>
              </a:spcBef>
              <a:buNone/>
            </a:pPr>
            <a:r>
              <a:t/>
            </a:r>
            <a:endParaRPr>
              <a:solidFill>
                <a:srgbClr val="FFFFFF"/>
              </a:solidFill>
            </a:endParaRPr>
          </a:p>
          <a:p>
            <a:pPr indent="-228600" lvl="0" marL="457200">
              <a:spcBef>
                <a:spcPts val="0"/>
              </a:spcBef>
              <a:buClr>
                <a:srgbClr val="FFFFFF"/>
              </a:buClr>
            </a:pPr>
            <a:r>
              <a:rPr lang="en">
                <a:solidFill>
                  <a:srgbClr val="FFFFFF"/>
                </a:solidFill>
              </a:rPr>
              <a:t>WF employees work together with common values of wanting to provide customers with the best customer service they can give and deepen their relationship with customers and get their trust.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3" name="Shape 393"/>
        <p:cNvGrpSpPr/>
        <p:nvPr/>
      </p:nvGrpSpPr>
      <p:grpSpPr>
        <a:xfrm>
          <a:off x="0" y="0"/>
          <a:ext cx="0" cy="0"/>
          <a:chOff x="0" y="0"/>
          <a:chExt cx="0" cy="0"/>
        </a:xfrm>
      </p:grpSpPr>
      <p:sp>
        <p:nvSpPr>
          <p:cNvPr id="394" name="Shape 394"/>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rPr lang="en">
                <a:solidFill>
                  <a:schemeClr val="lt2"/>
                </a:solidFill>
              </a:rPr>
              <a:t>Are organisational capabilities rigid or dynamic? </a:t>
            </a:r>
          </a:p>
        </p:txBody>
      </p:sp>
      <p:sp>
        <p:nvSpPr>
          <p:cNvPr id="395" name="Shape 39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0" rtl="0">
              <a:spcBef>
                <a:spcPts val="0"/>
              </a:spcBef>
              <a:buNone/>
            </a:pPr>
            <a:r>
              <a:rPr lang="en">
                <a:solidFill>
                  <a:srgbClr val="FFFFFF"/>
                </a:solidFill>
              </a:rPr>
              <a:t>People have challenged the notion that core capabilities inhibit firm’s abilities to access and develop new capabilities. </a:t>
            </a:r>
          </a:p>
          <a:p>
            <a:pPr indent="-228600" lvl="0" marL="457200" rtl="0">
              <a:spcBef>
                <a:spcPts val="0"/>
              </a:spcBef>
              <a:buClr>
                <a:srgbClr val="FFFFFF"/>
              </a:buClr>
            </a:pPr>
            <a:r>
              <a:rPr lang="en">
                <a:solidFill>
                  <a:srgbClr val="FFFFFF"/>
                </a:solidFill>
              </a:rPr>
              <a:t>Flexibility in organisational routines: Studies have proven that even in the most basic daily operation show that even in the most basic day to day operations that there are variation and they have the capacity to adapt.</a:t>
            </a:r>
          </a:p>
          <a:p>
            <a:pPr indent="-228600" lvl="0" marL="457200" rtl="0">
              <a:spcBef>
                <a:spcPts val="0"/>
              </a:spcBef>
              <a:buClr>
                <a:srgbClr val="FFFFFF"/>
              </a:buClr>
            </a:pPr>
            <a:r>
              <a:rPr lang="en">
                <a:solidFill>
                  <a:srgbClr val="FFFFFF"/>
                </a:solidFill>
              </a:rPr>
              <a:t>Dynamic Capability: The capacity to change can be regarded as an organisational capability. </a:t>
            </a:r>
          </a:p>
          <a:p>
            <a:pPr indent="-228600" lvl="1" marL="914400" rtl="0">
              <a:spcBef>
                <a:spcPts val="0"/>
              </a:spcBef>
              <a:buClr>
                <a:srgbClr val="FFFFFF"/>
              </a:buClr>
            </a:pPr>
            <a:r>
              <a:rPr lang="en">
                <a:solidFill>
                  <a:srgbClr val="FFFFFF"/>
                </a:solidFill>
              </a:rPr>
              <a:t>Dynamic capabilities: a ‘firm’s ability to integrate, build and reconfigure internal and external competences to address rapidly changing environments.’ </a:t>
            </a:r>
          </a:p>
          <a:p>
            <a:pPr indent="-228600" lvl="1" marL="914400" rtl="0">
              <a:spcBef>
                <a:spcPts val="0"/>
              </a:spcBef>
              <a:buClr>
                <a:srgbClr val="FFFFFF"/>
              </a:buClr>
            </a:pPr>
            <a:r>
              <a:rPr lang="en">
                <a:solidFill>
                  <a:srgbClr val="FFFFFF"/>
                </a:solidFill>
              </a:rPr>
              <a:t>Capabilities that allow an organisation to reconfigure its resources in order to adapt and change.  </a:t>
            </a:r>
          </a:p>
          <a:p>
            <a:pPr indent="-228600" lvl="1" marL="914400">
              <a:spcBef>
                <a:spcPts val="0"/>
              </a:spcBef>
              <a:buClr>
                <a:srgbClr val="FFFFFF"/>
              </a:buClr>
            </a:pPr>
            <a:r>
              <a:rPr lang="en">
                <a:solidFill>
                  <a:srgbClr val="FFFFFF"/>
                </a:solidFill>
              </a:rPr>
              <a:t>‘Higher level process through which the firm modifies its operating routines.’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9" name="Shape 399"/>
        <p:cNvGrpSpPr/>
        <p:nvPr/>
      </p:nvGrpSpPr>
      <p:grpSpPr>
        <a:xfrm>
          <a:off x="0" y="0"/>
          <a:ext cx="0" cy="0"/>
          <a:chOff x="0" y="0"/>
          <a:chExt cx="0" cy="0"/>
        </a:xfrm>
      </p:grpSpPr>
      <p:sp>
        <p:nvSpPr>
          <p:cNvPr id="400" name="Shape 400"/>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t/>
            </a:r>
            <a:endParaRPr/>
          </a:p>
        </p:txBody>
      </p:sp>
      <p:sp>
        <p:nvSpPr>
          <p:cNvPr id="401" name="Shape 40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FFFFFF"/>
              </a:buClr>
            </a:pPr>
            <a:r>
              <a:rPr lang="en">
                <a:solidFill>
                  <a:srgbClr val="FFFFFF"/>
                </a:solidFill>
              </a:rPr>
              <a:t>It is agreed that dynamic capabilities are not common at all.</a:t>
            </a:r>
          </a:p>
          <a:p>
            <a:pPr indent="-228600" lvl="0" marL="457200" rtl="0">
              <a:spcBef>
                <a:spcPts val="0"/>
              </a:spcBef>
              <a:buClr>
                <a:srgbClr val="FFFFFF"/>
              </a:buClr>
            </a:pPr>
            <a:r>
              <a:rPr lang="en">
                <a:solidFill>
                  <a:srgbClr val="FFFFFF"/>
                </a:solidFill>
              </a:rPr>
              <a:t>Highly developed capabilities in existing products and technologies create barriers for developing capabilities for new products and technologies for companies.  </a:t>
            </a:r>
          </a:p>
          <a:p>
            <a:pPr indent="0" lvl="0" marL="0" rtl="0">
              <a:spcBef>
                <a:spcPts val="0"/>
              </a:spcBef>
              <a:buNone/>
            </a:pPr>
            <a:r>
              <a:t/>
            </a:r>
            <a:endParaRPr>
              <a:solidFill>
                <a:srgbClr val="FFFFFF"/>
              </a:solidFill>
            </a:endParaRPr>
          </a:p>
          <a:p>
            <a:pPr indent="0" lvl="0" marL="0" rtl="0">
              <a:spcBef>
                <a:spcPts val="0"/>
              </a:spcBef>
              <a:buNone/>
            </a:pPr>
            <a:r>
              <a:t/>
            </a:r>
            <a:endParaRPr>
              <a:solidFill>
                <a:srgbClr val="FFFFFF"/>
              </a:solidFill>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5" name="Shape 405"/>
        <p:cNvGrpSpPr/>
        <p:nvPr/>
      </p:nvGrpSpPr>
      <p:grpSpPr>
        <a:xfrm>
          <a:off x="0" y="0"/>
          <a:ext cx="0" cy="0"/>
          <a:chOff x="0" y="0"/>
          <a:chExt cx="0" cy="0"/>
        </a:xfrm>
      </p:grpSpPr>
      <p:sp>
        <p:nvSpPr>
          <p:cNvPr id="406" name="Shape 406"/>
          <p:cNvSpPr txBox="1"/>
          <p:nvPr>
            <p:ph type="title"/>
          </p:nvPr>
        </p:nvSpPr>
        <p:spPr>
          <a:xfrm>
            <a:off x="311700" y="445025"/>
            <a:ext cx="8520600" cy="572700"/>
          </a:xfrm>
          <a:prstGeom prst="rect">
            <a:avLst/>
          </a:prstGeom>
        </p:spPr>
        <p:txBody>
          <a:bodyPr anchorCtr="0" anchor="b" bIns="91425" lIns="91425" rIns="91425" tIns="91425">
            <a:noAutofit/>
          </a:bodyPr>
          <a:lstStyle/>
          <a:p>
            <a:pPr lvl="0">
              <a:spcBef>
                <a:spcPts val="0"/>
              </a:spcBef>
              <a:buNone/>
            </a:pPr>
            <a:r>
              <a:t/>
            </a:r>
            <a:endParaRPr/>
          </a:p>
        </p:txBody>
      </p:sp>
      <p:sp>
        <p:nvSpPr>
          <p:cNvPr id="407" name="Shape 40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0" rtl="0">
              <a:spcBef>
                <a:spcPts val="0"/>
              </a:spcBef>
              <a:buNone/>
            </a:pPr>
            <a:r>
              <a:rPr lang="en">
                <a:solidFill>
                  <a:srgbClr val="FFFFFF"/>
                </a:solidFill>
              </a:rPr>
              <a:t>Exploiting completely new business opportunities can be either a disadvantage or advantage to a company depending upon if the change or innovation is competence enhancing or destroying. </a:t>
            </a:r>
          </a:p>
          <a:p>
            <a:pPr indent="0" lvl="0" marL="0" rtl="0">
              <a:spcBef>
                <a:spcPts val="0"/>
              </a:spcBef>
              <a:buNone/>
            </a:pPr>
            <a:r>
              <a:t/>
            </a:r>
            <a:endParaRPr>
              <a:solidFill>
                <a:srgbClr val="FFFFFF"/>
              </a:solidFill>
            </a:endParaRPr>
          </a:p>
          <a:p>
            <a:pPr indent="-228600" lvl="0" marL="457200" rtl="0">
              <a:spcBef>
                <a:spcPts val="0"/>
              </a:spcBef>
              <a:buClr>
                <a:srgbClr val="FFFFFF"/>
              </a:buClr>
            </a:pPr>
            <a:r>
              <a:rPr lang="en">
                <a:solidFill>
                  <a:srgbClr val="FFFFFF"/>
                </a:solidFill>
              </a:rPr>
              <a:t>TV manufactures, most successful were those who were previously producers of radio. they were successful because the technology was compatible with their capabilities. </a:t>
            </a:r>
          </a:p>
          <a:p>
            <a:pPr indent="-228600" lvl="0" marL="457200">
              <a:spcBef>
                <a:spcPts val="0"/>
              </a:spcBef>
              <a:buClr>
                <a:srgbClr val="FFFFFF"/>
              </a:buClr>
            </a:pPr>
            <a:r>
              <a:rPr lang="en">
                <a:solidFill>
                  <a:srgbClr val="FFFFFF"/>
                </a:solidFill>
              </a:rPr>
              <a:t>Typically, the most successful firms in new industries are start up companies rather than established firms.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1" name="Shape 411"/>
        <p:cNvGrpSpPr/>
        <p:nvPr/>
      </p:nvGrpSpPr>
      <p:grpSpPr>
        <a:xfrm>
          <a:off x="0" y="0"/>
          <a:ext cx="0" cy="0"/>
          <a:chOff x="0" y="0"/>
          <a:chExt cx="0" cy="0"/>
        </a:xfrm>
      </p:grpSpPr>
      <p:sp>
        <p:nvSpPr>
          <p:cNvPr id="412" name="Shape 412"/>
          <p:cNvSpPr txBox="1"/>
          <p:nvPr>
            <p:ph type="title"/>
          </p:nvPr>
        </p:nvSpPr>
        <p:spPr>
          <a:xfrm>
            <a:off x="609600" y="205978"/>
            <a:ext cx="7924799" cy="857250"/>
          </a:xfrm>
          <a:prstGeom prst="rect">
            <a:avLst/>
          </a:prstGeom>
          <a:noFill/>
          <a:ln>
            <a:noFill/>
          </a:ln>
        </p:spPr>
        <p:txBody>
          <a:bodyPr anchorCtr="0" anchor="b" bIns="45700" lIns="91425" rIns="91425" tIns="45700">
            <a:noAutofit/>
          </a:bodyPr>
          <a:lstStyle/>
          <a:p>
            <a:pPr indent="0" lvl="0" marL="0" marR="0" rtl="0" algn="l">
              <a:spcBef>
                <a:spcPts val="0"/>
              </a:spcBef>
              <a:buClr>
                <a:schemeClr val="lt2"/>
              </a:buClr>
              <a:buSzPct val="25000"/>
              <a:buFont typeface="Arial Narrow"/>
              <a:buNone/>
            </a:pPr>
            <a:r>
              <a:rPr b="0" i="0" lang="en" sz="3200" u="none" cap="none" strike="noStrike">
                <a:solidFill>
                  <a:schemeClr val="lt2"/>
                </a:solidFill>
                <a:latin typeface="Arial Narrow"/>
                <a:ea typeface="Arial Narrow"/>
                <a:cs typeface="Arial Narrow"/>
                <a:sym typeface="Arial Narrow"/>
              </a:rPr>
              <a:t>APPROACHES TO CAPABILITY DEVELOPMENT</a:t>
            </a:r>
          </a:p>
        </p:txBody>
      </p:sp>
      <p:sp>
        <p:nvSpPr>
          <p:cNvPr id="413" name="Shape 413"/>
          <p:cNvSpPr txBox="1"/>
          <p:nvPr>
            <p:ph idx="1" type="body"/>
          </p:nvPr>
        </p:nvSpPr>
        <p:spPr>
          <a:xfrm>
            <a:off x="609600" y="1657350"/>
            <a:ext cx="7924799" cy="2057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2"/>
              </a:buClr>
              <a:buSzPct val="100000"/>
              <a:buFont typeface="Arial"/>
              <a:buChar char="•"/>
            </a:pPr>
            <a:r>
              <a:rPr b="0" i="0" lang="en" sz="2800" u="none" cap="none" strike="noStrike">
                <a:solidFill>
                  <a:schemeClr val="lt1"/>
                </a:solidFill>
                <a:latin typeface="Arial Narrow"/>
                <a:ea typeface="Arial Narrow"/>
                <a:cs typeface="Arial Narrow"/>
                <a:sym typeface="Arial Narrow"/>
              </a:rPr>
              <a:t>Acquiring capabilities: mergers, acquisitions and alliances </a:t>
            </a:r>
          </a:p>
          <a:p>
            <a:pPr indent="-342900" lvl="0" marL="342900" marR="0" rtl="0" algn="l">
              <a:lnSpc>
                <a:spcPct val="100000"/>
              </a:lnSpc>
              <a:spcBef>
                <a:spcPts val="1160"/>
              </a:spcBef>
              <a:spcAft>
                <a:spcPts val="0"/>
              </a:spcAft>
              <a:buClr>
                <a:schemeClr val="lt2"/>
              </a:buClr>
              <a:buSzPct val="100000"/>
              <a:buFont typeface="Arial"/>
              <a:buChar char="•"/>
            </a:pPr>
            <a:r>
              <a:rPr b="0" i="0" lang="en" sz="2800" u="none" cap="none" strike="noStrike">
                <a:solidFill>
                  <a:schemeClr val="lt1"/>
                </a:solidFill>
                <a:latin typeface="Arial Narrow"/>
                <a:ea typeface="Arial Narrow"/>
                <a:cs typeface="Arial Narrow"/>
                <a:sym typeface="Arial Narrow"/>
              </a:rPr>
              <a:t>Internal development: focus and sequencing</a:t>
            </a:r>
          </a:p>
          <a:p>
            <a:pPr indent="-342900" lvl="0" marL="342900" marR="0" rtl="0" algn="l">
              <a:lnSpc>
                <a:spcPct val="100000"/>
              </a:lnSpc>
              <a:spcBef>
                <a:spcPts val="1160"/>
              </a:spcBef>
              <a:spcAft>
                <a:spcPts val="0"/>
              </a:spcAft>
              <a:buClr>
                <a:schemeClr val="lt2"/>
              </a:buClr>
              <a:buSzPct val="100000"/>
              <a:buFont typeface="Arial"/>
              <a:buChar char="•"/>
            </a:pPr>
            <a:r>
              <a:rPr b="0" i="0" lang="en" sz="2800" u="none" cap="none" strike="noStrike">
                <a:solidFill>
                  <a:schemeClr val="lt1"/>
                </a:solidFill>
                <a:latin typeface="Arial Narrow"/>
                <a:ea typeface="Arial Narrow"/>
                <a:cs typeface="Arial Narrow"/>
                <a:sym typeface="Arial Narrow"/>
              </a:rPr>
              <a:t>Harley-Davidson Case Study</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x="0" y="0"/>
          <a:ext cx="0" cy="0"/>
          <a:chOff x="0" y="0"/>
          <a:chExt cx="0" cy="0"/>
        </a:xfrm>
      </p:grpSpPr>
      <p:sp>
        <p:nvSpPr>
          <p:cNvPr id="418" name="Shape 418"/>
          <p:cNvSpPr txBox="1"/>
          <p:nvPr>
            <p:ph idx="1" type="body"/>
          </p:nvPr>
        </p:nvSpPr>
        <p:spPr>
          <a:xfrm>
            <a:off x="4800600" y="1657350"/>
            <a:ext cx="3733800" cy="2628900"/>
          </a:xfrm>
          <a:prstGeom prst="rect">
            <a:avLst/>
          </a:prstGeom>
          <a:noFill/>
          <a:ln>
            <a:noFill/>
          </a:ln>
        </p:spPr>
        <p:txBody>
          <a:bodyPr anchorCtr="0" anchor="t" bIns="45700" lIns="91425" rIns="91425" tIns="45700">
            <a:noAutofit/>
          </a:bodyPr>
          <a:lstStyle/>
          <a:p>
            <a:pPr indent="-323850" lvl="0" marL="342900" marR="0" rtl="0" algn="l">
              <a:lnSpc>
                <a:spcPct val="100000"/>
              </a:lnSpc>
              <a:spcBef>
                <a:spcPts val="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Since Wells Fargo’s origin in 1852 the company has become very familiar with the concept of acquiring and merging with other banking enterprises to continue their own growth.</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Mergers (Northwest)</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Acquisitions (Wachovia)</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Alliances (Museums)</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What was the capability that Wells Fargo needed? Was it successful?</a:t>
            </a:r>
          </a:p>
          <a:p>
            <a:pPr indent="-342900" lvl="0" marL="342900" marR="0" rtl="0" algn="l">
              <a:lnSpc>
                <a:spcPct val="100000"/>
              </a:lnSpc>
              <a:spcBef>
                <a:spcPts val="940"/>
              </a:spcBef>
              <a:spcAft>
                <a:spcPts val="0"/>
              </a:spcAft>
              <a:buClr>
                <a:schemeClr val="lt2"/>
              </a:buClr>
              <a:buSzPct val="100000"/>
              <a:buFont typeface="Arial"/>
              <a:buNone/>
            </a:pPr>
            <a:r>
              <a:t/>
            </a:r>
            <a:endParaRPr b="0" i="0" sz="1700" u="none" cap="none" strike="noStrike">
              <a:solidFill>
                <a:schemeClr val="lt1"/>
              </a:solidFill>
              <a:latin typeface="Arial Narrow"/>
              <a:ea typeface="Arial Narrow"/>
              <a:cs typeface="Arial Narrow"/>
              <a:sym typeface="Arial Narrow"/>
            </a:endParaRPr>
          </a:p>
          <a:p>
            <a:pPr indent="0" lvl="0" marL="0" marR="0" rtl="0" algn="l">
              <a:lnSpc>
                <a:spcPct val="100000"/>
              </a:lnSpc>
              <a:spcBef>
                <a:spcPts val="940"/>
              </a:spcBef>
              <a:spcAft>
                <a:spcPts val="0"/>
              </a:spcAft>
              <a:buClr>
                <a:schemeClr val="lt2"/>
              </a:buClr>
              <a:buSzPct val="25000"/>
              <a:buFont typeface="Arial"/>
              <a:buNone/>
            </a:pPr>
            <a:r>
              <a:t/>
            </a:r>
            <a:endParaRPr b="0" i="0" sz="1700" u="none" cap="none" strike="noStrike">
              <a:solidFill>
                <a:schemeClr val="lt1"/>
              </a:solidFill>
              <a:latin typeface="Arial Narrow"/>
              <a:ea typeface="Arial Narrow"/>
              <a:cs typeface="Arial Narrow"/>
              <a:sym typeface="Arial Narrow"/>
            </a:endParaRPr>
          </a:p>
        </p:txBody>
      </p:sp>
      <p:sp>
        <p:nvSpPr>
          <p:cNvPr id="419" name="Shape 419"/>
          <p:cNvSpPr txBox="1"/>
          <p:nvPr>
            <p:ph idx="2" type="body"/>
          </p:nvPr>
        </p:nvSpPr>
        <p:spPr>
          <a:xfrm>
            <a:off x="609600" y="1657350"/>
            <a:ext cx="3733800" cy="2628900"/>
          </a:xfrm>
          <a:prstGeom prst="rect">
            <a:avLst/>
          </a:prstGeom>
          <a:noFill/>
          <a:ln>
            <a:noFill/>
          </a:ln>
        </p:spPr>
        <p:txBody>
          <a:bodyPr anchorCtr="0" anchor="t" bIns="45700" lIns="91425" rIns="91425" tIns="45700">
            <a:noAutofit/>
          </a:bodyPr>
          <a:lstStyle/>
          <a:p>
            <a:pPr indent="-323850" lvl="0" marL="342900" marR="0" rtl="0" algn="l">
              <a:lnSpc>
                <a:spcPct val="100000"/>
              </a:lnSpc>
              <a:spcBef>
                <a:spcPts val="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These methods are typically used for areas that the current company is struggling with or needs in order to meet market demands .</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In acquiring capabilities in this manner comes with a few issues such as integration and a premium that must be paid to gain another entity.</a:t>
            </a:r>
          </a:p>
          <a:p>
            <a:pPr indent="-323850" lvl="0" marL="342900" marR="0" rtl="0" algn="l">
              <a:lnSpc>
                <a:spcPct val="100000"/>
              </a:lnSpc>
              <a:spcBef>
                <a:spcPts val="94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Alliances relieve the costly aspect of the first two options, but require trust and similar paths into the future to maintain the relational capability.</a:t>
            </a:r>
          </a:p>
        </p:txBody>
      </p:sp>
      <p:sp>
        <p:nvSpPr>
          <p:cNvPr id="420" name="Shape 420"/>
          <p:cNvSpPr txBox="1"/>
          <p:nvPr>
            <p:ph type="title"/>
          </p:nvPr>
        </p:nvSpPr>
        <p:spPr>
          <a:xfrm>
            <a:off x="609600" y="205978"/>
            <a:ext cx="7924799" cy="857250"/>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Arial Narrow"/>
              <a:buNone/>
            </a:pPr>
            <a:r>
              <a:rPr b="0" i="0" lang="en" sz="3000" u="none" cap="none" strike="noStrike">
                <a:solidFill>
                  <a:schemeClr val="lt1"/>
                </a:solidFill>
                <a:latin typeface="Arial Narrow"/>
                <a:ea typeface="Arial Narrow"/>
                <a:cs typeface="Arial Narrow"/>
                <a:sym typeface="Arial Narrow"/>
              </a:rPr>
              <a:t>ACQUIRING CAPABILITIES</a:t>
            </a:r>
          </a:p>
        </p:txBody>
      </p:sp>
      <p:sp>
        <p:nvSpPr>
          <p:cNvPr id="421" name="Shape 421"/>
          <p:cNvSpPr txBox="1"/>
          <p:nvPr>
            <p:ph idx="3" type="body"/>
          </p:nvPr>
        </p:nvSpPr>
        <p:spPr>
          <a:xfrm>
            <a:off x="609600" y="1200149"/>
            <a:ext cx="3733800" cy="431006"/>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i="0" lang="en" sz="1700" u="none" cap="none" strike="noStrike">
                <a:solidFill>
                  <a:schemeClr val="lt2"/>
                </a:solidFill>
                <a:latin typeface="Arial Narrow"/>
                <a:ea typeface="Arial Narrow"/>
                <a:cs typeface="Arial Narrow"/>
                <a:sym typeface="Arial Narrow"/>
              </a:rPr>
              <a:t>Mergers, Acquisitions, Alliances</a:t>
            </a:r>
          </a:p>
        </p:txBody>
      </p:sp>
      <p:sp>
        <p:nvSpPr>
          <p:cNvPr id="422" name="Shape 422"/>
          <p:cNvSpPr txBox="1"/>
          <p:nvPr>
            <p:ph idx="4" type="body"/>
          </p:nvPr>
        </p:nvSpPr>
        <p:spPr>
          <a:xfrm>
            <a:off x="4800600" y="1200149"/>
            <a:ext cx="3733800" cy="431006"/>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i="0" lang="en" sz="1700" u="none" cap="none" strike="noStrike">
                <a:solidFill>
                  <a:schemeClr val="lt2"/>
                </a:solidFill>
                <a:latin typeface="Arial Narrow"/>
                <a:ea typeface="Arial Narrow"/>
                <a:cs typeface="Arial Narrow"/>
                <a:sym typeface="Arial Narrow"/>
              </a:rPr>
              <a:t>Wells Fargo</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7" name="Shape 427"/>
        <p:cNvGrpSpPr/>
        <p:nvPr/>
      </p:nvGrpSpPr>
      <p:grpSpPr>
        <a:xfrm>
          <a:off x="0" y="0"/>
          <a:ext cx="0" cy="0"/>
          <a:chOff x="0" y="0"/>
          <a:chExt cx="0" cy="0"/>
        </a:xfrm>
      </p:grpSpPr>
      <p:sp>
        <p:nvSpPr>
          <p:cNvPr id="428" name="Shape 428"/>
          <p:cNvSpPr txBox="1"/>
          <p:nvPr>
            <p:ph idx="1" type="body"/>
          </p:nvPr>
        </p:nvSpPr>
        <p:spPr>
          <a:xfrm>
            <a:off x="4800600" y="2681675"/>
            <a:ext cx="3809999" cy="1428600"/>
          </a:xfrm>
          <a:prstGeom prst="rect">
            <a:avLst/>
          </a:prstGeom>
          <a:noFill/>
          <a:ln>
            <a:noFill/>
          </a:ln>
        </p:spPr>
        <p:txBody>
          <a:bodyPr anchorCtr="0" anchor="t" bIns="45700" lIns="91425" rIns="91425" tIns="45700">
            <a:noAutofit/>
          </a:bodyPr>
          <a:lstStyle/>
          <a:p>
            <a:pPr indent="-331978" lvl="0" marL="342900" marR="0" rtl="0" algn="l">
              <a:lnSpc>
                <a:spcPct val="90000"/>
              </a:lnSpc>
              <a:spcBef>
                <a:spcPts val="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Assembly &amp; Manufacturing </a:t>
            </a:r>
          </a:p>
          <a:p>
            <a:pPr indent="-331978" lvl="0" marL="342900" marR="0" rtl="0" algn="l">
              <a:lnSpc>
                <a:spcPct val="90000"/>
              </a:lnSpc>
              <a:spcBef>
                <a:spcPts val="914"/>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Global Logistics</a:t>
            </a:r>
          </a:p>
          <a:p>
            <a:pPr indent="-342900" lvl="0" marL="342900" marR="0" rtl="0" algn="l">
              <a:lnSpc>
                <a:spcPct val="90000"/>
              </a:lnSpc>
              <a:spcBef>
                <a:spcPts val="914"/>
              </a:spcBef>
              <a:spcAft>
                <a:spcPts val="0"/>
              </a:spcAft>
              <a:buClr>
                <a:schemeClr val="lt2"/>
              </a:buClr>
              <a:buSzPct val="112285"/>
              <a:buFont typeface="Arial"/>
              <a:buChar char="•"/>
            </a:pPr>
            <a:r>
              <a:rPr b="0" i="0" lang="en" sz="1400" u="none" cap="none" strike="noStrike">
                <a:solidFill>
                  <a:schemeClr val="lt1"/>
                </a:solidFill>
                <a:latin typeface="Arial Narrow"/>
                <a:ea typeface="Arial Narrow"/>
                <a:cs typeface="Arial Narrow"/>
                <a:sym typeface="Arial Narrow"/>
              </a:rPr>
              <a:t>In order to achieve these Hyundai used recruitment in new employees that had other car industry experience as well as creating professional groups to help achieve these capabilities</a:t>
            </a:r>
            <a:r>
              <a:rPr b="0" i="0" lang="en" sz="1572" u="none" cap="none" strike="noStrike">
                <a:solidFill>
                  <a:schemeClr val="lt1"/>
                </a:solidFill>
                <a:latin typeface="Arial Narrow"/>
                <a:ea typeface="Arial Narrow"/>
                <a:cs typeface="Arial Narrow"/>
                <a:sym typeface="Arial Narrow"/>
              </a:rPr>
              <a:t>.</a:t>
            </a:r>
          </a:p>
        </p:txBody>
      </p:sp>
      <p:sp>
        <p:nvSpPr>
          <p:cNvPr id="429" name="Shape 429"/>
          <p:cNvSpPr txBox="1"/>
          <p:nvPr>
            <p:ph idx="2" type="body"/>
          </p:nvPr>
        </p:nvSpPr>
        <p:spPr>
          <a:xfrm>
            <a:off x="609600" y="2857500"/>
            <a:ext cx="3733800" cy="12572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i="0" lang="en" sz="1400" u="none" cap="none" strike="noStrike">
                <a:solidFill>
                  <a:schemeClr val="lt1"/>
                </a:solidFill>
                <a:latin typeface="Arial Narrow"/>
                <a:ea typeface="Arial Narrow"/>
                <a:cs typeface="Arial Narrow"/>
                <a:sym typeface="Arial Narrow"/>
              </a:rPr>
              <a:t>With the constant growth that Wells Fargo has achieved and continues to go after, the focus of internal development is considerably smaller than its mergers and acquisitions with the focus on control of the growth and culture instead of its banking practices.</a:t>
            </a:r>
          </a:p>
        </p:txBody>
      </p:sp>
      <p:sp>
        <p:nvSpPr>
          <p:cNvPr id="430" name="Shape 430"/>
          <p:cNvSpPr txBox="1"/>
          <p:nvPr>
            <p:ph type="title"/>
          </p:nvPr>
        </p:nvSpPr>
        <p:spPr>
          <a:xfrm>
            <a:off x="533400" y="56278"/>
            <a:ext cx="7924799" cy="857400"/>
          </a:xfrm>
          <a:prstGeom prst="rect">
            <a:avLst/>
          </a:prstGeom>
          <a:noFill/>
          <a:ln>
            <a:noFill/>
          </a:ln>
        </p:spPr>
        <p:txBody>
          <a:bodyPr anchorCtr="0" anchor="b" bIns="45700" lIns="91425" rIns="91425" tIns="45700">
            <a:noAutofit/>
          </a:bodyPr>
          <a:lstStyle/>
          <a:p>
            <a:pPr indent="0" lvl="0" marL="0" marR="0" rtl="0" algn="l">
              <a:spcBef>
                <a:spcPts val="0"/>
              </a:spcBef>
              <a:buClr>
                <a:schemeClr val="lt2"/>
              </a:buClr>
              <a:buSzPct val="25000"/>
              <a:buFont typeface="Arial Narrow"/>
              <a:buNone/>
            </a:pPr>
            <a:r>
              <a:rPr b="0" i="0" lang="en" sz="3000" u="none" cap="none" strike="noStrike">
                <a:solidFill>
                  <a:schemeClr val="lt2"/>
                </a:solidFill>
                <a:latin typeface="Arial Narrow"/>
                <a:ea typeface="Arial Narrow"/>
                <a:cs typeface="Arial Narrow"/>
                <a:sym typeface="Arial Narrow"/>
              </a:rPr>
              <a:t>INTERNAL DEVELOPMENT</a:t>
            </a:r>
          </a:p>
        </p:txBody>
      </p:sp>
      <p:sp>
        <p:nvSpPr>
          <p:cNvPr id="431" name="Shape 431"/>
          <p:cNvSpPr txBox="1"/>
          <p:nvPr>
            <p:ph idx="3" type="body"/>
          </p:nvPr>
        </p:nvSpPr>
        <p:spPr>
          <a:xfrm>
            <a:off x="609600" y="2309250"/>
            <a:ext cx="3733800" cy="4311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i="0" lang="en" sz="1700" u="none" cap="none" strike="noStrike">
                <a:solidFill>
                  <a:schemeClr val="lt2"/>
                </a:solidFill>
                <a:latin typeface="Arial Narrow"/>
                <a:ea typeface="Arial Narrow"/>
                <a:cs typeface="Arial Narrow"/>
                <a:sym typeface="Arial Narrow"/>
              </a:rPr>
              <a:t>Wells Fargo</a:t>
            </a:r>
          </a:p>
        </p:txBody>
      </p:sp>
      <p:sp>
        <p:nvSpPr>
          <p:cNvPr id="432" name="Shape 432"/>
          <p:cNvSpPr txBox="1"/>
          <p:nvPr>
            <p:ph idx="4" type="body"/>
          </p:nvPr>
        </p:nvSpPr>
        <p:spPr>
          <a:xfrm>
            <a:off x="4724400" y="2250575"/>
            <a:ext cx="3733800" cy="4311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i="0" lang="en" sz="1700" u="none" cap="none" strike="noStrike">
                <a:solidFill>
                  <a:schemeClr val="lt2"/>
                </a:solidFill>
                <a:latin typeface="Arial Narrow"/>
                <a:ea typeface="Arial Narrow"/>
                <a:cs typeface="Arial Narrow"/>
                <a:sym typeface="Arial Narrow"/>
              </a:rPr>
              <a:t>Hyundai’s Focuses </a:t>
            </a:r>
          </a:p>
        </p:txBody>
      </p:sp>
      <p:sp>
        <p:nvSpPr>
          <p:cNvPr id="433" name="Shape 433"/>
          <p:cNvSpPr txBox="1"/>
          <p:nvPr/>
        </p:nvSpPr>
        <p:spPr>
          <a:xfrm>
            <a:off x="609600" y="850700"/>
            <a:ext cx="7506599" cy="13413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 sz="1600" u="none" cap="none" strike="noStrike">
                <a:solidFill>
                  <a:schemeClr val="lt1"/>
                </a:solidFill>
                <a:latin typeface="Arial Narrow"/>
                <a:ea typeface="Arial Narrow"/>
                <a:cs typeface="Arial Narrow"/>
                <a:sym typeface="Arial Narrow"/>
              </a:rPr>
              <a:t>This concept  of internal development requires serious goals and constant management of the progress as they develop a  new focus. This requires all hands on deck from every level to achieve making the vision harder to obtain consistently over time. </a:t>
            </a:r>
          </a:p>
          <a:p>
            <a:pPr indent="0" lvl="0" marL="0" marR="0" rtl="0" algn="l">
              <a:spcBef>
                <a:spcPts val="0"/>
              </a:spcBef>
              <a:buSzPct val="25000"/>
              <a:buNone/>
            </a:pPr>
            <a:r>
              <a:rPr lang="en" sz="1600">
                <a:solidFill>
                  <a:schemeClr val="lt1"/>
                </a:solidFill>
                <a:latin typeface="Arial Narrow"/>
                <a:ea typeface="Arial Narrow"/>
                <a:cs typeface="Arial Narrow"/>
                <a:sym typeface="Arial Narrow"/>
              </a:rPr>
              <a:t>Sequencing then must be taken into account as well with the idea of resource leveraging meaning using the same resources to gain a new perspective for the future</a:t>
            </a:r>
            <a:r>
              <a:rPr lang="en" sz="1800">
                <a:solidFill>
                  <a:schemeClr val="lt1"/>
                </a:solidFill>
                <a:latin typeface="Arial Narrow"/>
                <a:ea typeface="Arial Narrow"/>
                <a:cs typeface="Arial Narrow"/>
                <a:sym typeface="Arial Narrow"/>
              </a:rPr>
              <a:t> expansion.</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7" name="Shape 437"/>
        <p:cNvGrpSpPr/>
        <p:nvPr/>
      </p:nvGrpSpPr>
      <p:grpSpPr>
        <a:xfrm>
          <a:off x="0" y="0"/>
          <a:ext cx="0" cy="0"/>
          <a:chOff x="0" y="0"/>
          <a:chExt cx="0" cy="0"/>
        </a:xfrm>
      </p:grpSpPr>
      <p:sp>
        <p:nvSpPr>
          <p:cNvPr id="438" name="Shape 438"/>
          <p:cNvSpPr txBox="1"/>
          <p:nvPr>
            <p:ph type="title"/>
          </p:nvPr>
        </p:nvSpPr>
        <p:spPr>
          <a:xfrm>
            <a:off x="609600" y="205978"/>
            <a:ext cx="7924799" cy="857250"/>
          </a:xfrm>
          <a:prstGeom prst="rect">
            <a:avLst/>
          </a:prstGeom>
          <a:noFill/>
          <a:ln>
            <a:noFill/>
          </a:ln>
        </p:spPr>
        <p:txBody>
          <a:bodyPr anchorCtr="0" anchor="b" bIns="45700" lIns="91425" rIns="91425" tIns="45700">
            <a:noAutofit/>
          </a:bodyPr>
          <a:lstStyle/>
          <a:p>
            <a:pPr indent="0" lvl="0" marL="0" marR="0" rtl="0" algn="l">
              <a:spcBef>
                <a:spcPts val="0"/>
              </a:spcBef>
              <a:buClr>
                <a:schemeClr val="lt2"/>
              </a:buClr>
              <a:buSzPct val="25000"/>
              <a:buFont typeface="Arial Narrow"/>
              <a:buNone/>
            </a:pPr>
            <a:r>
              <a:rPr b="0" i="0" lang="en" sz="3200" u="none" cap="none" strike="noStrike">
                <a:solidFill>
                  <a:schemeClr val="lt2"/>
                </a:solidFill>
                <a:latin typeface="Arial Narrow"/>
                <a:ea typeface="Arial Narrow"/>
                <a:cs typeface="Arial Narrow"/>
                <a:sym typeface="Arial Narrow"/>
              </a:rPr>
              <a:t>CASE STUDY: HARLEY-DAVIDSON</a:t>
            </a:r>
          </a:p>
        </p:txBody>
      </p:sp>
      <p:sp>
        <p:nvSpPr>
          <p:cNvPr id="439" name="Shape 439"/>
          <p:cNvSpPr txBox="1"/>
          <p:nvPr>
            <p:ph idx="1" type="body"/>
          </p:nvPr>
        </p:nvSpPr>
        <p:spPr>
          <a:xfrm>
            <a:off x="609600" y="1200150"/>
            <a:ext cx="7924800" cy="3494100"/>
          </a:xfrm>
          <a:prstGeom prst="rect">
            <a:avLst/>
          </a:prstGeom>
          <a:noFill/>
          <a:ln>
            <a:noFill/>
          </a:ln>
        </p:spPr>
        <p:txBody>
          <a:bodyPr anchorCtr="0" anchor="t" bIns="45700" lIns="91425" rIns="91425" tIns="45700">
            <a:noAutofit/>
          </a:bodyPr>
          <a:lstStyle/>
          <a:p>
            <a:pPr indent="-323850" lvl="0" marL="342900" marR="0" rtl="0" algn="l">
              <a:lnSpc>
                <a:spcPct val="100000"/>
              </a:lnSpc>
              <a:spcBef>
                <a:spcPts val="0"/>
              </a:spcBef>
              <a:spcAft>
                <a:spcPts val="0"/>
              </a:spcAft>
              <a:buClr>
                <a:schemeClr val="lt2"/>
              </a:buClr>
              <a:buSzPct val="100000"/>
              <a:buFont typeface="Arial"/>
              <a:buChar char="•"/>
            </a:pPr>
            <a:r>
              <a:rPr b="0" i="0" lang="en" sz="1400" u="none" cap="none" strike="noStrike">
                <a:solidFill>
                  <a:schemeClr val="lt1"/>
                </a:solidFill>
                <a:latin typeface="Arial Narrow"/>
                <a:ea typeface="Arial Narrow"/>
                <a:cs typeface="Arial Narrow"/>
                <a:sym typeface="Arial Narrow"/>
              </a:rPr>
              <a:t>1903 founded by William Harle</a:t>
            </a:r>
            <a:r>
              <a:rPr lang="en" sz="1400"/>
              <a:t>y and three Davidson brothers: William, Arthur and Walter with the classic v-twin engine.</a:t>
            </a:r>
          </a:p>
          <a:p>
            <a:pPr indent="-323850" lvl="0" marL="342900" marR="0" rtl="0" algn="l">
              <a:lnSpc>
                <a:spcPct val="100000"/>
              </a:lnSpc>
              <a:spcBef>
                <a:spcPts val="940"/>
              </a:spcBef>
              <a:spcAft>
                <a:spcPts val="0"/>
              </a:spcAft>
              <a:buClr>
                <a:schemeClr val="lt2"/>
              </a:buClr>
              <a:buSzPct val="100000"/>
              <a:buFont typeface="Arial"/>
              <a:buChar char="•"/>
            </a:pPr>
            <a:r>
              <a:rPr lang="en" sz="1400"/>
              <a:t>A struggle began from 1953-1981</a:t>
            </a:r>
            <a:r>
              <a:rPr b="0" i="0" lang="en" sz="1400" u="none" cap="none" strike="noStrike">
                <a:solidFill>
                  <a:schemeClr val="lt1"/>
                </a:solidFill>
                <a:latin typeface="Arial Narrow"/>
                <a:ea typeface="Arial Narrow"/>
                <a:cs typeface="Arial Narrow"/>
                <a:sym typeface="Arial Narrow"/>
              </a:rPr>
              <a:t> with the main competi</a:t>
            </a:r>
            <a:r>
              <a:rPr lang="en" sz="1400"/>
              <a:t>tion coming from overseas for motorbikes they were soon acquired by AMF to expand production, however this came at with degraded quality.</a:t>
            </a:r>
          </a:p>
          <a:p>
            <a:pPr indent="-323850" lvl="0" marL="342900" marR="0" rtl="0" algn="l">
              <a:lnSpc>
                <a:spcPct val="100000"/>
              </a:lnSpc>
              <a:spcBef>
                <a:spcPts val="940"/>
              </a:spcBef>
              <a:spcAft>
                <a:spcPts val="0"/>
              </a:spcAft>
              <a:buClr>
                <a:schemeClr val="lt2"/>
              </a:buClr>
              <a:buSzPct val="100000"/>
              <a:buFont typeface="Arial"/>
              <a:buChar char="•"/>
            </a:pPr>
            <a:r>
              <a:rPr lang="en" sz="1400"/>
              <a:t>Not satisfied with the quality senior management decided to take back the strength of just in time production. A new beginning for the company came with the strategic buyout of AMF at the cost of debt. </a:t>
            </a:r>
          </a:p>
          <a:p>
            <a:pPr indent="-323850" lvl="0" marL="342900" marR="0" rtl="0" algn="l">
              <a:lnSpc>
                <a:spcPct val="100000"/>
              </a:lnSpc>
              <a:spcBef>
                <a:spcPts val="940"/>
              </a:spcBef>
              <a:spcAft>
                <a:spcPts val="0"/>
              </a:spcAft>
              <a:buClr>
                <a:schemeClr val="lt2"/>
              </a:buClr>
              <a:buSzPct val="100000"/>
              <a:buFont typeface="Arial"/>
              <a:buChar char="•"/>
            </a:pPr>
            <a:r>
              <a:rPr lang="en" sz="1400"/>
              <a:t>Customers recognized the changes and created surging demand; which in turn developed  loyalty and brand strength. Harley-Davidson became know for the American image of freedom and individuality.</a:t>
            </a:r>
          </a:p>
          <a:p>
            <a:pPr indent="-323850" lvl="0" marL="342900" marR="0" rtl="0" algn="l">
              <a:lnSpc>
                <a:spcPct val="100000"/>
              </a:lnSpc>
              <a:spcBef>
                <a:spcPts val="940"/>
              </a:spcBef>
              <a:spcAft>
                <a:spcPts val="0"/>
              </a:spcAft>
              <a:buClr>
                <a:schemeClr val="lt2"/>
              </a:buClr>
              <a:buSzPct val="100000"/>
              <a:buFont typeface="Arial"/>
              <a:buChar char="•"/>
            </a:pPr>
            <a:r>
              <a:rPr lang="en" sz="1400"/>
              <a:t>With the demand Harley-Davidson became focused on the needs and wants of the consumers and decided to equate that to the products that were being developed. In addition they refocused the stores to full service with parts, repairs and classes to add to the overall brand loyalty.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sz="2400"/>
              <a:t>The role of resources and capabilities in strategy formulation</a:t>
            </a:r>
          </a:p>
        </p:txBody>
      </p:sp>
      <p:sp>
        <p:nvSpPr>
          <p:cNvPr id="199" name="Shape 19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Resources and capabilities of a firm demonstrate how strategy interacts with the internal environment.</a:t>
            </a:r>
          </a:p>
          <a:p>
            <a:pPr indent="-228600" lvl="0" marL="457200" rtl="0">
              <a:spcBef>
                <a:spcPts val="0"/>
              </a:spcBef>
            </a:pPr>
            <a:r>
              <a:rPr lang="en"/>
              <a:t>Resources and capabilities are more secure bases for formulating a strategy</a:t>
            </a:r>
          </a:p>
          <a:p>
            <a:pPr indent="-228600" lvl="0" marL="457200" rtl="0">
              <a:spcBef>
                <a:spcPts val="0"/>
              </a:spcBef>
            </a:pPr>
            <a:r>
              <a:rPr lang="en"/>
              <a:t>Firms realizing their core competencies </a:t>
            </a:r>
          </a:p>
          <a:p>
            <a:pPr indent="-228600" lvl="0" marL="457200" rtl="0">
              <a:spcBef>
                <a:spcPts val="0"/>
              </a:spcBef>
            </a:pPr>
            <a:r>
              <a:rPr lang="en"/>
              <a:t>Firms make mistakes when they focus on resources/capabilities that are about to be obsolete.</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3" name="Shape 443"/>
        <p:cNvGrpSpPr/>
        <p:nvPr/>
      </p:nvGrpSpPr>
      <p:grpSpPr>
        <a:xfrm>
          <a:off x="0" y="0"/>
          <a:ext cx="0" cy="0"/>
          <a:chOff x="0" y="0"/>
          <a:chExt cx="0" cy="0"/>
        </a:xfrm>
      </p:grpSpPr>
      <p:sp>
        <p:nvSpPr>
          <p:cNvPr id="444" name="Shape 444"/>
          <p:cNvSpPr txBox="1"/>
          <p:nvPr>
            <p:ph type="title"/>
          </p:nvPr>
        </p:nvSpPr>
        <p:spPr>
          <a:xfrm>
            <a:off x="609600" y="205978"/>
            <a:ext cx="7924799" cy="857250"/>
          </a:xfrm>
          <a:prstGeom prst="rect">
            <a:avLst/>
          </a:prstGeom>
          <a:noFill/>
          <a:ln>
            <a:noFill/>
          </a:ln>
        </p:spPr>
        <p:txBody>
          <a:bodyPr anchorCtr="0" anchor="b" bIns="45700" lIns="91425" rIns="91425" tIns="45700">
            <a:noAutofit/>
          </a:bodyPr>
          <a:lstStyle/>
          <a:p>
            <a:pPr indent="0" lvl="0" marL="0" marR="0" rtl="0" algn="l">
              <a:spcBef>
                <a:spcPts val="0"/>
              </a:spcBef>
              <a:buClr>
                <a:schemeClr val="lt2"/>
              </a:buClr>
              <a:buSzPct val="25000"/>
              <a:buFont typeface="Arial Narrow"/>
              <a:buNone/>
            </a:pPr>
            <a:r>
              <a:rPr b="0" i="0" lang="en" sz="3000" u="none" cap="none" strike="noStrike">
                <a:solidFill>
                  <a:schemeClr val="lt2"/>
                </a:solidFill>
                <a:latin typeface="Arial Narrow"/>
                <a:ea typeface="Arial Narrow"/>
                <a:cs typeface="Arial Narrow"/>
                <a:sym typeface="Arial Narrow"/>
              </a:rPr>
              <a:t>OVERALL TAKEAWAYS</a:t>
            </a:r>
          </a:p>
        </p:txBody>
      </p:sp>
      <p:sp>
        <p:nvSpPr>
          <p:cNvPr id="445" name="Shape 445"/>
          <p:cNvSpPr txBox="1"/>
          <p:nvPr>
            <p:ph idx="1" type="body"/>
          </p:nvPr>
        </p:nvSpPr>
        <p:spPr>
          <a:xfrm>
            <a:off x="609600" y="1714500"/>
            <a:ext cx="7924799" cy="245745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2"/>
              </a:buClr>
              <a:buSzPct val="100000"/>
              <a:buFont typeface="Arial"/>
              <a:buChar char="•"/>
            </a:pPr>
            <a:r>
              <a:rPr b="0" i="0" lang="en" sz="1700" u="none" cap="none" strike="noStrike">
                <a:solidFill>
                  <a:schemeClr val="lt1"/>
                </a:solidFill>
                <a:latin typeface="Arial Narrow"/>
                <a:ea typeface="Arial Narrow"/>
                <a:cs typeface="Arial Narrow"/>
                <a:sym typeface="Arial Narrow"/>
              </a:rPr>
              <a:t>Firms need to hone in on their core competencies before expanding.</a:t>
            </a:r>
          </a:p>
          <a:p>
            <a:pPr indent="-342900" lvl="0" marL="342900" marR="0" rtl="0" algn="l">
              <a:lnSpc>
                <a:spcPct val="100000"/>
              </a:lnSpc>
              <a:spcBef>
                <a:spcPts val="940"/>
              </a:spcBef>
              <a:spcAft>
                <a:spcPts val="0"/>
              </a:spcAft>
              <a:buClr>
                <a:schemeClr val="lt2"/>
              </a:buClr>
              <a:buSzPct val="100000"/>
              <a:buFont typeface="Arial"/>
              <a:buChar char="•"/>
            </a:pPr>
            <a:r>
              <a:rPr b="0" i="0" lang="en" sz="1700" u="none" cap="none" strike="noStrike">
                <a:solidFill>
                  <a:schemeClr val="lt1"/>
                </a:solidFill>
                <a:latin typeface="Arial Narrow"/>
                <a:ea typeface="Arial Narrow"/>
                <a:cs typeface="Arial Narrow"/>
                <a:sym typeface="Arial Narrow"/>
              </a:rPr>
              <a:t>Having a balance of tangible, intangible and human resource is crucial.</a:t>
            </a:r>
          </a:p>
          <a:p>
            <a:pPr indent="-342900" lvl="0" marL="342900" marR="0" rtl="0" algn="l">
              <a:lnSpc>
                <a:spcPct val="100000"/>
              </a:lnSpc>
              <a:spcBef>
                <a:spcPts val="940"/>
              </a:spcBef>
              <a:spcAft>
                <a:spcPts val="0"/>
              </a:spcAft>
              <a:buClr>
                <a:schemeClr val="lt2"/>
              </a:buClr>
              <a:buSzPct val="100000"/>
              <a:buFont typeface="Arial"/>
              <a:buChar char="•"/>
            </a:pPr>
            <a:r>
              <a:rPr b="0" i="0" lang="en" sz="1700" u="none" cap="none" strike="noStrike">
                <a:solidFill>
                  <a:schemeClr val="lt1"/>
                </a:solidFill>
                <a:latin typeface="Arial Narrow"/>
                <a:ea typeface="Arial Narrow"/>
                <a:cs typeface="Arial Narrow"/>
                <a:sym typeface="Arial Narrow"/>
              </a:rPr>
              <a:t>Analyze the progress of new resources and capabilities to ensure they are really working out for the health of the company.</a:t>
            </a:r>
          </a:p>
          <a:p>
            <a:pPr indent="-342900" lvl="0" marL="342900" marR="0" rtl="0" algn="l">
              <a:lnSpc>
                <a:spcPct val="100000"/>
              </a:lnSpc>
              <a:spcBef>
                <a:spcPts val="940"/>
              </a:spcBef>
              <a:spcAft>
                <a:spcPts val="0"/>
              </a:spcAft>
              <a:buClr>
                <a:schemeClr val="lt2"/>
              </a:buClr>
              <a:buSzPct val="100000"/>
              <a:buFont typeface="Arial"/>
              <a:buChar char="•"/>
            </a:pPr>
            <a:r>
              <a:rPr b="0" i="0" lang="en" sz="1700" u="none" cap="none" strike="noStrike">
                <a:solidFill>
                  <a:schemeClr val="lt1"/>
                </a:solidFill>
                <a:latin typeface="Arial Narrow"/>
                <a:ea typeface="Arial Narrow"/>
                <a:cs typeface="Arial Narrow"/>
                <a:sym typeface="Arial Narrow"/>
              </a:rPr>
              <a:t>Use external sources to direct the entity for new and better things in the future.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445025"/>
            <a:ext cx="8520599" cy="572699"/>
          </a:xfrm>
          <a:prstGeom prst="rect">
            <a:avLst/>
          </a:prstGeom>
        </p:spPr>
        <p:txBody>
          <a:bodyPr anchorCtr="0" anchor="b" bIns="91425" lIns="91425" rIns="91425" tIns="91425">
            <a:noAutofit/>
          </a:bodyPr>
          <a:lstStyle/>
          <a:p>
            <a:pPr lvl="0">
              <a:spcBef>
                <a:spcPts val="0"/>
              </a:spcBef>
              <a:buNone/>
            </a:pPr>
            <a:r>
              <a:rPr lang="en"/>
              <a:t>Identifying the organization’s resources</a:t>
            </a:r>
          </a:p>
        </p:txBody>
      </p:sp>
      <p:sp>
        <p:nvSpPr>
          <p:cNvPr id="205" name="Shape 20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Resources can be identified as tangible, intangible, human resource</a:t>
            </a:r>
          </a:p>
          <a:p>
            <a:pPr indent="-228600" lvl="1" marL="914400" rtl="0">
              <a:spcBef>
                <a:spcPts val="0"/>
              </a:spcBef>
            </a:pPr>
            <a:r>
              <a:rPr lang="en"/>
              <a:t>Tangible</a:t>
            </a:r>
          </a:p>
          <a:p>
            <a:pPr indent="-228600" lvl="2" marL="1371600" rtl="0">
              <a:spcBef>
                <a:spcPts val="0"/>
              </a:spcBef>
            </a:pPr>
            <a:r>
              <a:rPr lang="en"/>
              <a:t>Are the easiest to identify, physical assets</a:t>
            </a:r>
          </a:p>
          <a:p>
            <a:pPr indent="-228600" lvl="1" marL="914400" rtl="0">
              <a:spcBef>
                <a:spcPts val="0"/>
              </a:spcBef>
            </a:pPr>
            <a:r>
              <a:rPr lang="en"/>
              <a:t>Intangible</a:t>
            </a:r>
          </a:p>
          <a:p>
            <a:pPr indent="-228600" lvl="2" marL="1371600" rtl="0">
              <a:spcBef>
                <a:spcPts val="0"/>
              </a:spcBef>
            </a:pPr>
            <a:r>
              <a:rPr lang="en"/>
              <a:t>Usually the most valuable, but often invisible.</a:t>
            </a:r>
          </a:p>
          <a:p>
            <a:pPr indent="-228600" lvl="1" marL="914400" rtl="0">
              <a:spcBef>
                <a:spcPts val="0"/>
              </a:spcBef>
            </a:pPr>
            <a:r>
              <a:rPr lang="en"/>
              <a:t>Human resources</a:t>
            </a:r>
          </a:p>
          <a:p>
            <a:pPr indent="-228600" lvl="2" marL="1371600" rtl="0">
              <a:spcBef>
                <a:spcPts val="0"/>
              </a:spcBef>
            </a:pPr>
            <a:r>
              <a:rPr lang="en"/>
              <a:t>Employees of a firm are important because they provide stability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270300"/>
            <a:ext cx="8520600" cy="572700"/>
          </a:xfrm>
          <a:prstGeom prst="rect">
            <a:avLst/>
          </a:prstGeom>
        </p:spPr>
        <p:txBody>
          <a:bodyPr anchorCtr="0" anchor="b" bIns="91425" lIns="91425" rIns="91425" tIns="91425">
            <a:noAutofit/>
          </a:bodyPr>
          <a:lstStyle/>
          <a:p>
            <a:pPr lvl="0">
              <a:spcBef>
                <a:spcPts val="0"/>
              </a:spcBef>
              <a:buNone/>
            </a:pPr>
            <a:r>
              <a:rPr lang="en"/>
              <a:t>Wells Fargo’s Resources and Linkage</a:t>
            </a:r>
          </a:p>
        </p:txBody>
      </p:sp>
      <p:sp>
        <p:nvSpPr>
          <p:cNvPr id="211" name="Shape 211"/>
          <p:cNvSpPr/>
          <p:nvPr/>
        </p:nvSpPr>
        <p:spPr>
          <a:xfrm>
            <a:off x="1026525" y="1135775"/>
            <a:ext cx="1692600" cy="9501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a:t>Competitive Advantage</a:t>
            </a:r>
          </a:p>
        </p:txBody>
      </p:sp>
      <p:sp>
        <p:nvSpPr>
          <p:cNvPr id="212" name="Shape 212"/>
          <p:cNvSpPr/>
          <p:nvPr/>
        </p:nvSpPr>
        <p:spPr>
          <a:xfrm>
            <a:off x="3614600" y="1124825"/>
            <a:ext cx="1572600" cy="9720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a:t>Strategy</a:t>
            </a:r>
          </a:p>
        </p:txBody>
      </p:sp>
      <p:sp>
        <p:nvSpPr>
          <p:cNvPr id="213" name="Shape 213"/>
          <p:cNvSpPr/>
          <p:nvPr/>
        </p:nvSpPr>
        <p:spPr>
          <a:xfrm>
            <a:off x="6082675" y="1124825"/>
            <a:ext cx="1518000" cy="9720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a:t>Industry Success Factors</a:t>
            </a:r>
          </a:p>
        </p:txBody>
      </p:sp>
      <p:sp>
        <p:nvSpPr>
          <p:cNvPr id="214" name="Shape 214"/>
          <p:cNvSpPr/>
          <p:nvPr/>
        </p:nvSpPr>
        <p:spPr>
          <a:xfrm>
            <a:off x="3166850" y="2375300"/>
            <a:ext cx="2478900" cy="338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a:t>Organizational Capabilities</a:t>
            </a:r>
          </a:p>
        </p:txBody>
      </p:sp>
      <p:sp>
        <p:nvSpPr>
          <p:cNvPr id="215" name="Shape 215"/>
          <p:cNvSpPr/>
          <p:nvPr/>
        </p:nvSpPr>
        <p:spPr>
          <a:xfrm>
            <a:off x="1781850" y="2992200"/>
            <a:ext cx="5580300" cy="19437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1100"/>
              <a:t>Resources</a:t>
            </a:r>
          </a:p>
          <a:p>
            <a:pPr lvl="0" rtl="0">
              <a:spcBef>
                <a:spcPts val="0"/>
              </a:spcBef>
              <a:buNone/>
            </a:pPr>
            <a:r>
              <a:rPr lang="en" sz="1100"/>
              <a:t>Tangible</a:t>
            </a:r>
          </a:p>
          <a:p>
            <a:pPr indent="-298450" lvl="0" marL="457200" rtl="0">
              <a:spcBef>
                <a:spcPts val="0"/>
              </a:spcBef>
              <a:buSzPct val="100000"/>
              <a:buChar char="●"/>
            </a:pPr>
            <a:r>
              <a:rPr lang="en" sz="1100"/>
              <a:t>Financial (Cost, securities, borrowing capacity)</a:t>
            </a:r>
          </a:p>
          <a:p>
            <a:pPr indent="-298450" lvl="0" marL="457200" rtl="0">
              <a:spcBef>
                <a:spcPts val="0"/>
              </a:spcBef>
              <a:buSzPct val="100000"/>
              <a:buChar char="●"/>
            </a:pPr>
            <a:r>
              <a:rPr lang="en" sz="1100"/>
              <a:t>Physical</a:t>
            </a:r>
          </a:p>
          <a:p>
            <a:pPr lvl="0" rtl="0">
              <a:spcBef>
                <a:spcPts val="0"/>
              </a:spcBef>
              <a:buNone/>
            </a:pPr>
            <a:r>
              <a:rPr lang="en" sz="1100"/>
              <a:t>Intangible</a:t>
            </a:r>
          </a:p>
          <a:p>
            <a:pPr indent="-298450" lvl="0" marL="457200" rtl="0">
              <a:spcBef>
                <a:spcPts val="0"/>
              </a:spcBef>
              <a:buSzPct val="100000"/>
              <a:buChar char="●"/>
            </a:pPr>
            <a:r>
              <a:rPr lang="en" sz="1100"/>
              <a:t>Technology (patents, copyrights, trade secrets)</a:t>
            </a:r>
          </a:p>
          <a:p>
            <a:pPr indent="-298450" lvl="0" marL="457200" rtl="0">
              <a:spcBef>
                <a:spcPts val="0"/>
              </a:spcBef>
              <a:buSzPct val="100000"/>
              <a:buChar char="●"/>
            </a:pPr>
            <a:r>
              <a:rPr lang="en" sz="1100"/>
              <a:t>Reputation</a:t>
            </a:r>
          </a:p>
          <a:p>
            <a:pPr indent="-298450" lvl="0" marL="457200" rtl="0">
              <a:spcBef>
                <a:spcPts val="0"/>
              </a:spcBef>
              <a:buSzPct val="100000"/>
              <a:buChar char="●"/>
            </a:pPr>
            <a:r>
              <a:rPr lang="en" sz="1100"/>
              <a:t>Culture</a:t>
            </a:r>
          </a:p>
          <a:p>
            <a:pPr indent="0" lvl="0" marL="0" rtl="0">
              <a:spcBef>
                <a:spcPts val="0"/>
              </a:spcBef>
              <a:buNone/>
            </a:pPr>
            <a:r>
              <a:rPr lang="en" sz="1100"/>
              <a:t>Human</a:t>
            </a:r>
          </a:p>
          <a:p>
            <a:pPr indent="-298450" lvl="0" marL="457200" rtl="0">
              <a:spcBef>
                <a:spcPts val="0"/>
              </a:spcBef>
              <a:buSzPct val="100000"/>
              <a:buChar char="●"/>
            </a:pPr>
            <a:r>
              <a:rPr lang="en" sz="1100"/>
              <a:t>Skill/know-how</a:t>
            </a:r>
          </a:p>
          <a:p>
            <a:pPr indent="-298450" lvl="0" marL="457200" rtl="0">
              <a:spcBef>
                <a:spcPts val="0"/>
              </a:spcBef>
              <a:buSzPct val="100000"/>
              <a:buChar char="●"/>
            </a:pPr>
            <a:r>
              <a:rPr lang="en" sz="1100"/>
              <a:t>Capacity for communication and collaboration</a:t>
            </a:r>
          </a:p>
        </p:txBody>
      </p:sp>
      <p:sp>
        <p:nvSpPr>
          <p:cNvPr id="216" name="Shape 216"/>
          <p:cNvSpPr/>
          <p:nvPr/>
        </p:nvSpPr>
        <p:spPr>
          <a:xfrm>
            <a:off x="2948450" y="1419650"/>
            <a:ext cx="382200" cy="185700"/>
          </a:xfrm>
          <a:prstGeom prst="lef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7" name="Shape 217"/>
          <p:cNvSpPr/>
          <p:nvPr/>
        </p:nvSpPr>
        <p:spPr>
          <a:xfrm>
            <a:off x="5443837" y="1486250"/>
            <a:ext cx="382200" cy="185700"/>
          </a:xfrm>
          <a:prstGeom prst="left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8" name="Shape 218"/>
          <p:cNvSpPr/>
          <p:nvPr/>
        </p:nvSpPr>
        <p:spPr>
          <a:xfrm>
            <a:off x="4400925" y="2162225"/>
            <a:ext cx="141900" cy="120000"/>
          </a:xfrm>
          <a:prstGeom prst="up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9" name="Shape 219"/>
          <p:cNvSpPr/>
          <p:nvPr/>
        </p:nvSpPr>
        <p:spPr>
          <a:xfrm>
            <a:off x="4362675" y="2792937"/>
            <a:ext cx="218400" cy="120000"/>
          </a:xfrm>
          <a:prstGeom prst="upArrow">
            <a:avLst>
              <a:gd fmla="val 50000" name="adj1"/>
              <a:gd fmla="val 500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10975"/>
            <a:ext cx="8520600" cy="572700"/>
          </a:xfrm>
          <a:prstGeom prst="rect">
            <a:avLst/>
          </a:prstGeom>
        </p:spPr>
        <p:txBody>
          <a:bodyPr anchorCtr="0" anchor="b" bIns="91425" lIns="91425" rIns="91425" tIns="91425">
            <a:noAutofit/>
          </a:bodyPr>
          <a:lstStyle/>
          <a:p>
            <a:pPr lvl="0">
              <a:spcBef>
                <a:spcPts val="0"/>
              </a:spcBef>
              <a:buNone/>
            </a:pPr>
            <a:r>
              <a:rPr lang="en"/>
              <a:t>Hyundai Motor Company</a:t>
            </a:r>
          </a:p>
        </p:txBody>
      </p:sp>
      <p:graphicFrame>
        <p:nvGraphicFramePr>
          <p:cNvPr id="225" name="Shape 225"/>
          <p:cNvGraphicFramePr/>
          <p:nvPr/>
        </p:nvGraphicFramePr>
        <p:xfrm>
          <a:off x="570925" y="1139912"/>
          <a:ext cx="3000000" cy="3000000"/>
        </p:xfrm>
        <a:graphic>
          <a:graphicData uri="http://schemas.openxmlformats.org/drawingml/2006/table">
            <a:tbl>
              <a:tblPr>
                <a:noFill/>
                <a:tableStyleId>{802CA4DA-A9A9-4D51-AC18-A2836C60ABE5}</a:tableStyleId>
              </a:tblPr>
              <a:tblGrid>
                <a:gridCol w="2667375"/>
                <a:gridCol w="2667375"/>
                <a:gridCol w="2667375"/>
              </a:tblGrid>
              <a:tr h="476175">
                <a:tc>
                  <a:txBody>
                    <a:bodyPr>
                      <a:noAutofit/>
                    </a:bodyPr>
                    <a:lstStyle/>
                    <a:p>
                      <a:pPr lvl="0">
                        <a:spcBef>
                          <a:spcPts val="0"/>
                        </a:spcBef>
                        <a:buNone/>
                      </a:pPr>
                      <a:r>
                        <a:rPr lang="en"/>
                        <a:t>Resource Category</a:t>
                      </a:r>
                    </a:p>
                  </a:txBody>
                  <a:tcPr marT="91425" marB="91425" marR="91425" marL="91425">
                    <a:solidFill>
                      <a:schemeClr val="accent2"/>
                    </a:solidFill>
                  </a:tcPr>
                </a:tc>
                <a:tc>
                  <a:txBody>
                    <a:bodyPr>
                      <a:noAutofit/>
                    </a:bodyPr>
                    <a:lstStyle/>
                    <a:p>
                      <a:pPr lvl="0">
                        <a:spcBef>
                          <a:spcPts val="0"/>
                        </a:spcBef>
                        <a:buNone/>
                      </a:pPr>
                      <a:r>
                        <a:rPr lang="en"/>
                        <a:t>Illustrative example</a:t>
                      </a:r>
                    </a:p>
                  </a:txBody>
                  <a:tcPr marT="91425" marB="91425" marR="91425" marL="91425">
                    <a:solidFill>
                      <a:schemeClr val="accent2"/>
                    </a:solidFill>
                  </a:tcPr>
                </a:tc>
                <a:tc>
                  <a:txBody>
                    <a:bodyPr>
                      <a:noAutofit/>
                    </a:bodyPr>
                    <a:lstStyle/>
                    <a:p>
                      <a:pPr lvl="0">
                        <a:spcBef>
                          <a:spcPts val="0"/>
                        </a:spcBef>
                        <a:buNone/>
                      </a:pPr>
                      <a:r>
                        <a:rPr lang="en"/>
                        <a:t>Strategic relevance</a:t>
                      </a:r>
                    </a:p>
                  </a:txBody>
                  <a:tcPr marT="91425" marB="91425" marR="91425" marL="91425">
                    <a:solidFill>
                      <a:schemeClr val="accent2"/>
                    </a:solidFill>
                  </a:tcPr>
                </a:tc>
              </a:tr>
              <a:tr h="730475">
                <a:tc>
                  <a:txBody>
                    <a:bodyPr>
                      <a:noAutofit/>
                    </a:bodyPr>
                    <a:lstStyle/>
                    <a:p>
                      <a:pPr lvl="0">
                        <a:spcBef>
                          <a:spcPts val="0"/>
                        </a:spcBef>
                        <a:buNone/>
                      </a:pPr>
                      <a:r>
                        <a:rPr lang="en"/>
                        <a:t>Tangible resources</a:t>
                      </a:r>
                    </a:p>
                  </a:txBody>
                  <a:tcPr marT="91425" marB="91425" marR="91425" marL="91425">
                    <a:solidFill>
                      <a:schemeClr val="accent1"/>
                    </a:solidFill>
                  </a:tcPr>
                </a:tc>
                <a:tc>
                  <a:txBody>
                    <a:bodyPr>
                      <a:noAutofit/>
                    </a:bodyPr>
                    <a:lstStyle/>
                    <a:p>
                      <a:pPr lvl="0">
                        <a:spcBef>
                          <a:spcPts val="0"/>
                        </a:spcBef>
                        <a:buNone/>
                      </a:pPr>
                      <a:r>
                        <a:rPr lang="en"/>
                        <a:t>Domestic and overseas production</a:t>
                      </a:r>
                    </a:p>
                  </a:txBody>
                  <a:tcPr marT="91425" marB="91425" marR="91425" marL="91425">
                    <a:solidFill>
                      <a:schemeClr val="accent1"/>
                    </a:solidFill>
                  </a:tcPr>
                </a:tc>
                <a:tc>
                  <a:txBody>
                    <a:bodyPr>
                      <a:noAutofit/>
                    </a:bodyPr>
                    <a:lstStyle/>
                    <a:p>
                      <a:pPr lvl="0">
                        <a:spcBef>
                          <a:spcPts val="0"/>
                        </a:spcBef>
                        <a:buNone/>
                      </a:pPr>
                      <a:r>
                        <a:rPr lang="en"/>
                        <a:t>Ease into the market</a:t>
                      </a:r>
                    </a:p>
                  </a:txBody>
                  <a:tcPr marT="91425" marB="91425" marR="91425" marL="91425">
                    <a:solidFill>
                      <a:schemeClr val="accent1"/>
                    </a:solidFill>
                  </a:tcPr>
                </a:tc>
              </a:tr>
              <a:tr h="730475">
                <a:tc>
                  <a:txBody>
                    <a:bodyPr>
                      <a:noAutofit/>
                    </a:bodyPr>
                    <a:lstStyle/>
                    <a:p>
                      <a:pPr lvl="0">
                        <a:spcBef>
                          <a:spcPts val="0"/>
                        </a:spcBef>
                        <a:buNone/>
                      </a:pPr>
                      <a:r>
                        <a:rPr lang="en"/>
                        <a:t>Intangible resources</a:t>
                      </a:r>
                    </a:p>
                  </a:txBody>
                  <a:tcPr marT="91425" marB="91425" marR="91425" marL="91425">
                    <a:solidFill>
                      <a:schemeClr val="accent1"/>
                    </a:solidFill>
                  </a:tcPr>
                </a:tc>
                <a:tc>
                  <a:txBody>
                    <a:bodyPr>
                      <a:noAutofit/>
                    </a:bodyPr>
                    <a:lstStyle/>
                    <a:p>
                      <a:pPr lvl="0">
                        <a:spcBef>
                          <a:spcPts val="0"/>
                        </a:spcBef>
                        <a:buNone/>
                      </a:pPr>
                      <a:r>
                        <a:rPr lang="en"/>
                        <a:t>Built a reliable brand</a:t>
                      </a:r>
                    </a:p>
                  </a:txBody>
                  <a:tcPr marT="91425" marB="91425" marR="91425" marL="91425">
                    <a:solidFill>
                      <a:schemeClr val="accent1"/>
                    </a:solidFill>
                  </a:tcPr>
                </a:tc>
                <a:tc>
                  <a:txBody>
                    <a:bodyPr>
                      <a:noAutofit/>
                    </a:bodyPr>
                    <a:lstStyle/>
                    <a:p>
                      <a:pPr lvl="0">
                        <a:spcBef>
                          <a:spcPts val="0"/>
                        </a:spcBef>
                        <a:buNone/>
                      </a:pPr>
                      <a:r>
                        <a:rPr lang="en"/>
                        <a:t>Consumers highly regarded brands</a:t>
                      </a:r>
                    </a:p>
                  </a:txBody>
                  <a:tcPr marT="91425" marB="91425" marR="91425" marL="91425">
                    <a:solidFill>
                      <a:schemeClr val="accent1"/>
                    </a:solidFill>
                  </a:tcPr>
                </a:tc>
              </a:tr>
              <a:tr h="1239050">
                <a:tc>
                  <a:txBody>
                    <a:bodyPr>
                      <a:noAutofit/>
                    </a:bodyPr>
                    <a:lstStyle/>
                    <a:p>
                      <a:pPr lvl="0">
                        <a:spcBef>
                          <a:spcPts val="0"/>
                        </a:spcBef>
                        <a:buNone/>
                      </a:pPr>
                      <a:r>
                        <a:rPr lang="en"/>
                        <a:t>Human resources</a:t>
                      </a:r>
                    </a:p>
                  </a:txBody>
                  <a:tcPr marT="91425" marB="91425" marR="91425" marL="91425">
                    <a:solidFill>
                      <a:schemeClr val="accent1"/>
                    </a:solidFill>
                  </a:tcPr>
                </a:tc>
                <a:tc>
                  <a:txBody>
                    <a:bodyPr>
                      <a:noAutofit/>
                    </a:bodyPr>
                    <a:lstStyle/>
                    <a:p>
                      <a:pPr lvl="0">
                        <a:spcBef>
                          <a:spcPts val="0"/>
                        </a:spcBef>
                        <a:buNone/>
                      </a:pPr>
                      <a:r>
                        <a:rPr lang="en"/>
                        <a:t>Valuable talent and low labor/production costs. Strategic locations of manufacturing. </a:t>
                      </a:r>
                    </a:p>
                  </a:txBody>
                  <a:tcPr marT="91425" marB="91425" marR="91425" marL="91425">
                    <a:solidFill>
                      <a:schemeClr val="accent1"/>
                    </a:solidFill>
                  </a:tcPr>
                </a:tc>
                <a:tc>
                  <a:txBody>
                    <a:bodyPr>
                      <a:noAutofit/>
                    </a:bodyPr>
                    <a:lstStyle/>
                    <a:p>
                      <a:pPr lvl="0">
                        <a:spcBef>
                          <a:spcPts val="0"/>
                        </a:spcBef>
                        <a:buNone/>
                      </a:pPr>
                      <a:r>
                        <a:rPr lang="en"/>
                        <a:t>Recruit talent and keep low labor costs. Must maintain lower costs and high quality to compete in industry.</a:t>
                      </a:r>
                    </a:p>
                  </a:txBody>
                  <a:tcPr marT="91425" marB="91425" marR="91425" marL="91425">
                    <a:solidFill>
                      <a:schemeClr val="accent1"/>
                    </a:solidFill>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2150850"/>
            <a:ext cx="8520599" cy="841800"/>
          </a:xfrm>
          <a:prstGeom prst="rect">
            <a:avLst/>
          </a:prstGeom>
        </p:spPr>
        <p:txBody>
          <a:bodyPr anchorCtr="0" anchor="ctr" bIns="91425" lIns="91425" rIns="91425" tIns="91425">
            <a:noAutofit/>
          </a:bodyPr>
          <a:lstStyle/>
          <a:p>
            <a:pPr lvl="0">
              <a:spcBef>
                <a:spcPts val="0"/>
              </a:spcBef>
              <a:buNone/>
            </a:pPr>
            <a:r>
              <a:rPr lang="en"/>
              <a:t>Identifying and Appraising Resources and Capabilities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311700" y="445025"/>
            <a:ext cx="8520599" cy="572699"/>
          </a:xfrm>
          <a:prstGeom prst="rect">
            <a:avLst/>
          </a:prstGeom>
        </p:spPr>
        <p:txBody>
          <a:bodyPr anchorCtr="0" anchor="b" bIns="91425" lIns="91425" rIns="91425" tIns="91425">
            <a:noAutofit/>
          </a:bodyPr>
          <a:lstStyle/>
          <a:p>
            <a:pPr indent="-69850" lvl="0" marL="0" marR="0" rtl="0" algn="l">
              <a:lnSpc>
                <a:spcPct val="100000"/>
              </a:lnSpc>
              <a:spcBef>
                <a:spcPts val="0"/>
              </a:spcBef>
              <a:spcAft>
                <a:spcPts val="0"/>
              </a:spcAft>
              <a:buClr>
                <a:srgbClr val="000000"/>
              </a:buClr>
              <a:buSzPct val="36666"/>
              <a:buFont typeface="Arial"/>
              <a:buNone/>
            </a:pPr>
            <a:r>
              <a:rPr lang="en"/>
              <a:t>Core competences </a:t>
            </a:r>
          </a:p>
        </p:txBody>
      </p:sp>
      <p:sp>
        <p:nvSpPr>
          <p:cNvPr id="236" name="Shape 236"/>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The fundamental capabilities in a firm’s strategies and performance. </a:t>
            </a:r>
          </a:p>
          <a:p>
            <a:pPr indent="-228600" lvl="0" marL="457200" rtl="0">
              <a:spcBef>
                <a:spcPts val="0"/>
              </a:spcBef>
            </a:pPr>
            <a:r>
              <a:rPr lang="en"/>
              <a:t>Make considerable value for the ultimate customer or contribute to the efficiency of obtaining that value. </a:t>
            </a:r>
          </a:p>
          <a:p>
            <a:pPr indent="-228600" lvl="0" marL="457200">
              <a:spcBef>
                <a:spcPts val="0"/>
              </a:spcBef>
            </a:pPr>
            <a:r>
              <a:rPr lang="en"/>
              <a:t>Give an organization the basis for competing in a market.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