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Every company that has broken into a blue ocean market has made a series of strategic moves to get there. Even if some moves turn out to be dead ends, managers learn from these experience, and plan the next move accordingly. </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dd7af8eef_7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dd7af8eef_7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dd7af8eef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dd7af8ee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dd7af8eef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dd7af8ee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dd7af8eef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dd7af8ee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Blue Ocean Strategy:</a:t>
            </a:r>
            <a:endParaRPr/>
          </a:p>
          <a:p>
            <a:pPr indent="0" lvl="0" marL="0" rtl="0" algn="ctr">
              <a:lnSpc>
                <a:spcPct val="90000"/>
              </a:lnSpc>
              <a:spcBef>
                <a:spcPts val="0"/>
              </a:spcBef>
              <a:spcAft>
                <a:spcPts val="0"/>
              </a:spcAft>
              <a:buClr>
                <a:schemeClr val="dk1"/>
              </a:buClr>
              <a:buSzPts val="6000"/>
              <a:buFont typeface="Calibri"/>
              <a:buNone/>
            </a:pPr>
            <a:r>
              <a:rPr lang="en-US"/>
              <a:t>Nike </a:t>
            </a:r>
            <a:br>
              <a:rPr lang="en-US"/>
            </a:br>
            <a:r>
              <a:rPr lang="en-US"/>
              <a:t>Ch-1 </a:t>
            </a:r>
            <a:endParaRPr/>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a:t>By Alex Jouganatos, Matthew Pastrano, Shawnee Moreland, and Mami Yamamoto</a:t>
            </a:r>
            <a:endParaRPr/>
          </a:p>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From Company and Industry to Strategic Move </a:t>
            </a:r>
            <a:endParaRPr/>
          </a:p>
        </p:txBody>
      </p:sp>
      <p:sp>
        <p:nvSpPr>
          <p:cNvPr id="145" name="Google Shape;14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Strategic move is the unit of analysis for explaining the creation of blue oceans and sustained high performance. </a:t>
            </a:r>
            <a:endParaRPr/>
          </a:p>
          <a:p>
            <a:pPr indent="0" lvl="0" marL="457200" rtl="0" algn="l">
              <a:lnSpc>
                <a:spcPct val="90000"/>
              </a:lnSpc>
              <a:spcBef>
                <a:spcPts val="0"/>
              </a:spcBef>
              <a:spcAft>
                <a:spcPts val="0"/>
              </a:spcAft>
              <a:buNone/>
            </a:pPr>
            <a:r>
              <a:rPr lang="en-US"/>
              <a:t>(continuously outerforming or staying ahead of the market)</a:t>
            </a:r>
            <a:endParaRPr/>
          </a:p>
          <a:p>
            <a:pPr indent="-342900" lvl="0" marL="457200" rtl="0" algn="l">
              <a:lnSpc>
                <a:spcPct val="90000"/>
              </a:lnSpc>
              <a:spcBef>
                <a:spcPts val="0"/>
              </a:spcBef>
              <a:spcAft>
                <a:spcPts val="0"/>
              </a:spcAft>
              <a:buSzPts val="1800"/>
              <a:buChar char="●"/>
            </a:pPr>
            <a:r>
              <a:rPr lang="en-US"/>
              <a:t>A strategic move is the set of managerial actions and </a:t>
            </a:r>
            <a:r>
              <a:rPr lang="en-US"/>
              <a:t>decisions</a:t>
            </a:r>
            <a:r>
              <a:rPr lang="en-US"/>
              <a:t> involved in making a major market-creating business offering.</a:t>
            </a:r>
            <a:endParaRPr/>
          </a:p>
          <a:p>
            <a:pPr indent="-342900" lvl="0" marL="457200" rtl="0" algn="l">
              <a:lnSpc>
                <a:spcPct val="90000"/>
              </a:lnSpc>
              <a:spcBef>
                <a:spcPts val="0"/>
              </a:spcBef>
              <a:spcAft>
                <a:spcPts val="0"/>
              </a:spcAft>
              <a:buSzPts val="1800"/>
              <a:buChar char="●"/>
            </a:pPr>
            <a:r>
              <a:rPr lang="en-US"/>
              <a:t>Compaq was </a:t>
            </a:r>
            <a:r>
              <a:rPr lang="en-US"/>
              <a:t>acquired</a:t>
            </a:r>
            <a:r>
              <a:rPr lang="en-US"/>
              <a:t> by HP, which might be looked at as </a:t>
            </a:r>
            <a:r>
              <a:rPr lang="en-US"/>
              <a:t>unsuccessful</a:t>
            </a:r>
            <a:r>
              <a:rPr lang="en-US"/>
              <a:t>, but in doing so made a series of strategic moves that led to creating the server industry, and its comeback in the 1990’s, unlocking a new multi-billion dollar market space in computing.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Value Innovation: The Cornerstone of Blue Ocean Strategy </a:t>
            </a:r>
            <a:endParaRPr/>
          </a:p>
        </p:txBody>
      </p:sp>
      <p:sp>
        <p:nvSpPr>
          <p:cNvPr id="151" name="Google Shape;15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Value innovation occurs only when companies align innovation with utility, price, and cost positions. </a:t>
            </a:r>
            <a:endParaRPr/>
          </a:p>
          <a:p>
            <a:pPr indent="-342900" lvl="0" marL="457200" rtl="0" algn="l">
              <a:lnSpc>
                <a:spcPct val="90000"/>
              </a:lnSpc>
              <a:spcBef>
                <a:spcPts val="0"/>
              </a:spcBef>
              <a:spcAft>
                <a:spcPts val="0"/>
              </a:spcAft>
              <a:buSzPts val="1800"/>
              <a:buChar char="●"/>
            </a:pPr>
            <a:r>
              <a:rPr lang="en-US"/>
              <a:t>Value-cost trade-off: companies can either create greater value to customers at a higher cost or create reasonable value at a lower cost.</a:t>
            </a:r>
            <a:endParaRPr/>
          </a:p>
          <a:p>
            <a:pPr indent="-342900" lvl="0" marL="457200" rtl="0" algn="l">
              <a:lnSpc>
                <a:spcPct val="90000"/>
              </a:lnSpc>
              <a:spcBef>
                <a:spcPts val="0"/>
              </a:spcBef>
              <a:spcAft>
                <a:spcPts val="0"/>
              </a:spcAft>
              <a:buSzPts val="1800"/>
              <a:buChar char="●"/>
            </a:pPr>
            <a:r>
              <a:rPr lang="en-US"/>
              <a:t>The creation of blue ocean is about driving cost down while driving value up for buyers.</a:t>
            </a:r>
            <a:endParaRPr/>
          </a:p>
          <a:p>
            <a:pPr indent="-342900" lvl="0" marL="457200" rtl="0" algn="l">
              <a:lnSpc>
                <a:spcPct val="90000"/>
              </a:lnSpc>
              <a:spcBef>
                <a:spcPts val="0"/>
              </a:spcBef>
              <a:spcAft>
                <a:spcPts val="0"/>
              </a:spcAft>
              <a:buSzPts val="1800"/>
              <a:buChar char="●"/>
            </a:pPr>
            <a:r>
              <a:rPr lang="en-US"/>
              <a:t>Reconstructionist view: market boundaries and industry structure are not given and can be reconstructed by the actions and beliefs of industry players. </a:t>
            </a:r>
            <a:endParaRPr/>
          </a:p>
          <a:p>
            <a:pPr indent="-50800" lvl="0" marL="228600" rtl="0" algn="l">
              <a:lnSpc>
                <a:spcPct val="90000"/>
              </a:lnSpc>
              <a:spcBef>
                <a:spcPts val="0"/>
              </a:spcBef>
              <a:spcAft>
                <a:spcPts val="0"/>
              </a:spcAft>
              <a:buClr>
                <a:schemeClr val="dk1"/>
              </a:buClr>
              <a:buSzPts val="2800"/>
              <a:buNone/>
            </a:pPr>
            <a:r>
              <a:t/>
            </a:r>
            <a:endParaRPr/>
          </a:p>
          <a:p>
            <a:pPr indent="0" lvl="0" marL="1778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57" name="Google Shape;157;p24"/>
          <p:cNvPicPr preferRelativeResize="0"/>
          <p:nvPr/>
        </p:nvPicPr>
        <p:blipFill>
          <a:blip r:embed="rId3">
            <a:alphaModFix/>
          </a:blip>
          <a:stretch>
            <a:fillRect/>
          </a:stretch>
        </p:blipFill>
        <p:spPr>
          <a:xfrm>
            <a:off x="0" y="613620"/>
            <a:ext cx="12191999" cy="56307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838200" y="2104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Formulating and Executing Blue Ocean Strategy </a:t>
            </a:r>
            <a:endParaRPr/>
          </a:p>
        </p:txBody>
      </p:sp>
      <p:sp>
        <p:nvSpPr>
          <p:cNvPr id="163" name="Google Shape;163;p25"/>
          <p:cNvSpPr txBox="1"/>
          <p:nvPr>
            <p:ph idx="1" type="body"/>
          </p:nvPr>
        </p:nvSpPr>
        <p:spPr>
          <a:xfrm>
            <a:off x="838200" y="1536125"/>
            <a:ext cx="105156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Char char="●"/>
            </a:pPr>
            <a:r>
              <a:rPr lang="en-US" sz="2400" u="sng"/>
              <a:t>The 8 Principles of Blue Ocean Strategy - </a:t>
            </a:r>
            <a:endParaRPr sz="2400" u="sng"/>
          </a:p>
          <a:p>
            <a:pPr indent="-381000" lvl="0" marL="457200" rtl="0" algn="l">
              <a:lnSpc>
                <a:spcPct val="90000"/>
              </a:lnSpc>
              <a:spcBef>
                <a:spcPts val="0"/>
              </a:spcBef>
              <a:spcAft>
                <a:spcPts val="0"/>
              </a:spcAft>
              <a:buSzPts val="2400"/>
              <a:buAutoNum type="arabicPeriod"/>
            </a:pPr>
            <a:r>
              <a:rPr lang="en-US" sz="2400"/>
              <a:t>Reconstruct market boundaries</a:t>
            </a:r>
            <a:endParaRPr sz="2400"/>
          </a:p>
          <a:p>
            <a:pPr indent="-381000" lvl="0" marL="457200" rtl="0" algn="l">
              <a:lnSpc>
                <a:spcPct val="90000"/>
              </a:lnSpc>
              <a:spcBef>
                <a:spcPts val="0"/>
              </a:spcBef>
              <a:spcAft>
                <a:spcPts val="0"/>
              </a:spcAft>
              <a:buSzPts val="2400"/>
              <a:buAutoNum type="arabicPeriod"/>
            </a:pPr>
            <a:r>
              <a:rPr lang="en-US" sz="2400"/>
              <a:t>Focus on the big picture not the numbers</a:t>
            </a:r>
            <a:endParaRPr sz="2400"/>
          </a:p>
          <a:p>
            <a:pPr indent="-381000" lvl="1" marL="1371600" rtl="0" algn="l">
              <a:lnSpc>
                <a:spcPct val="90000"/>
              </a:lnSpc>
              <a:spcBef>
                <a:spcPts val="0"/>
              </a:spcBef>
              <a:spcAft>
                <a:spcPts val="0"/>
              </a:spcAft>
              <a:buSzPts val="2400"/>
              <a:buAutoNum type="alphaLcPeriod"/>
            </a:pPr>
            <a:r>
              <a:rPr lang="en-US"/>
              <a:t>Despite net income being down, Nike continues to pursue new campaigns and innovative technology.</a:t>
            </a:r>
            <a:endParaRPr/>
          </a:p>
          <a:p>
            <a:pPr indent="-381000" lvl="0" marL="457200" rtl="0" algn="l">
              <a:lnSpc>
                <a:spcPct val="90000"/>
              </a:lnSpc>
              <a:spcBef>
                <a:spcPts val="0"/>
              </a:spcBef>
              <a:spcAft>
                <a:spcPts val="0"/>
              </a:spcAft>
              <a:buSzPts val="2400"/>
              <a:buAutoNum type="arabicPeriod"/>
            </a:pPr>
            <a:r>
              <a:rPr lang="en-US" sz="2400"/>
              <a:t>Reach beyond existing demand</a:t>
            </a:r>
            <a:endParaRPr sz="2400"/>
          </a:p>
          <a:p>
            <a:pPr indent="-381000" lvl="1" marL="1371600" rtl="0" algn="l">
              <a:lnSpc>
                <a:spcPct val="90000"/>
              </a:lnSpc>
              <a:spcBef>
                <a:spcPts val="0"/>
              </a:spcBef>
              <a:spcAft>
                <a:spcPts val="0"/>
              </a:spcAft>
              <a:buSzPts val="2400"/>
              <a:buAutoNum type="alphaLcPeriod"/>
            </a:pPr>
            <a:r>
              <a:rPr lang="en-US"/>
              <a:t>Self lacing sneakers and the performance hijab</a:t>
            </a:r>
            <a:endParaRPr/>
          </a:p>
          <a:p>
            <a:pPr indent="-381000" lvl="0" marL="457200" rtl="0" algn="l">
              <a:lnSpc>
                <a:spcPct val="90000"/>
              </a:lnSpc>
              <a:spcBef>
                <a:spcPts val="0"/>
              </a:spcBef>
              <a:spcAft>
                <a:spcPts val="0"/>
              </a:spcAft>
              <a:buSzPts val="2400"/>
              <a:buAutoNum type="arabicPeriod"/>
            </a:pPr>
            <a:r>
              <a:rPr lang="en-US" sz="2400"/>
              <a:t>Get the strategic sequence right</a:t>
            </a:r>
            <a:endParaRPr sz="2400"/>
          </a:p>
          <a:p>
            <a:pPr indent="-381000" lvl="0" marL="457200" rtl="0" algn="l">
              <a:lnSpc>
                <a:spcPct val="90000"/>
              </a:lnSpc>
              <a:spcBef>
                <a:spcPts val="0"/>
              </a:spcBef>
              <a:spcAft>
                <a:spcPts val="0"/>
              </a:spcAft>
              <a:buSzPts val="2400"/>
              <a:buAutoNum type="arabicPeriod"/>
            </a:pPr>
            <a:r>
              <a:rPr lang="en-US" sz="2400"/>
              <a:t>Overcome key organizational hurdles</a:t>
            </a:r>
            <a:endParaRPr sz="2400"/>
          </a:p>
          <a:p>
            <a:pPr indent="-381000" lvl="0" marL="457200" rtl="0" algn="l">
              <a:lnSpc>
                <a:spcPct val="90000"/>
              </a:lnSpc>
              <a:spcBef>
                <a:spcPts val="0"/>
              </a:spcBef>
              <a:spcAft>
                <a:spcPts val="0"/>
              </a:spcAft>
              <a:buSzPts val="2400"/>
              <a:buAutoNum type="arabicPeriod"/>
            </a:pPr>
            <a:r>
              <a:rPr lang="en-US" sz="2400"/>
              <a:t>Build execution into strategy</a:t>
            </a:r>
            <a:endParaRPr sz="2400"/>
          </a:p>
          <a:p>
            <a:pPr indent="-381000" lvl="0" marL="457200" rtl="0" algn="l">
              <a:lnSpc>
                <a:spcPct val="90000"/>
              </a:lnSpc>
              <a:spcBef>
                <a:spcPts val="0"/>
              </a:spcBef>
              <a:spcAft>
                <a:spcPts val="0"/>
              </a:spcAft>
              <a:buSzPts val="2400"/>
              <a:buAutoNum type="arabicPeriod"/>
            </a:pPr>
            <a:r>
              <a:rPr lang="en-US" sz="2400"/>
              <a:t>Align the value, profit, and people propositions</a:t>
            </a:r>
            <a:endParaRPr sz="2400"/>
          </a:p>
          <a:p>
            <a:pPr indent="-381000" lvl="0" marL="457200" rtl="0" algn="l">
              <a:lnSpc>
                <a:spcPct val="90000"/>
              </a:lnSpc>
              <a:spcBef>
                <a:spcPts val="0"/>
              </a:spcBef>
              <a:spcAft>
                <a:spcPts val="0"/>
              </a:spcAft>
              <a:buSzPts val="2400"/>
              <a:buAutoNum type="arabicPeriod"/>
            </a:pPr>
            <a:r>
              <a:rPr lang="en-US" sz="2400"/>
              <a:t>Renew blue oceans</a:t>
            </a:r>
            <a:endParaRPr sz="2400"/>
          </a:p>
        </p:txBody>
      </p:sp>
      <p:pic>
        <p:nvPicPr>
          <p:cNvPr id="164" name="Google Shape;164;p25"/>
          <p:cNvPicPr preferRelativeResize="0"/>
          <p:nvPr/>
        </p:nvPicPr>
        <p:blipFill>
          <a:blip r:embed="rId3">
            <a:alphaModFix/>
          </a:blip>
          <a:stretch>
            <a:fillRect/>
          </a:stretch>
        </p:blipFill>
        <p:spPr>
          <a:xfrm>
            <a:off x="8321825" y="3214150"/>
            <a:ext cx="3437600" cy="3437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Key Takeaways</a:t>
            </a:r>
            <a:endParaRPr/>
          </a:p>
        </p:txBody>
      </p:sp>
      <p:sp>
        <p:nvSpPr>
          <p:cNvPr id="170" name="Google Shape;170;p26"/>
          <p:cNvSpPr txBox="1"/>
          <p:nvPr>
            <p:ph idx="1" type="body"/>
          </p:nvPr>
        </p:nvSpPr>
        <p:spPr>
          <a:xfrm>
            <a:off x="838200" y="149907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“Nothing is more important than being able to share different perspectives”-Mark Parker, Nike CEO</a:t>
            </a:r>
            <a:endParaRPr/>
          </a:p>
          <a:p>
            <a:pPr indent="-342900" lvl="0" marL="457200" rtl="0" algn="l">
              <a:spcBef>
                <a:spcPts val="0"/>
              </a:spcBef>
              <a:spcAft>
                <a:spcPts val="0"/>
              </a:spcAft>
              <a:buSzPts val="1800"/>
              <a:buChar char="●"/>
            </a:pPr>
            <a:r>
              <a:rPr lang="en-US"/>
              <a:t>Red Ocean Market: all industries in existence today, industry </a:t>
            </a:r>
            <a:r>
              <a:rPr lang="en-US"/>
              <a:t>boundaries</a:t>
            </a:r>
            <a:r>
              <a:rPr lang="en-US"/>
              <a:t> are defined and accepted, and the competitive rules are known.  </a:t>
            </a:r>
            <a:endParaRPr/>
          </a:p>
          <a:p>
            <a:pPr indent="0" lvl="0" marL="457200" rtl="0" algn="l">
              <a:spcBef>
                <a:spcPts val="1000"/>
              </a:spcBef>
              <a:spcAft>
                <a:spcPts val="0"/>
              </a:spcAft>
              <a:buNone/>
            </a:pPr>
            <a:r>
              <a:rPr lang="en-US"/>
              <a:t>Blue Ocean Market: Untapped market space, demand creation, and the opportunity for highly profitable growth.</a:t>
            </a:r>
            <a:endParaRPr/>
          </a:p>
          <a:p>
            <a:pPr indent="-342900" lvl="0" marL="457200" rtl="0" algn="l">
              <a:spcBef>
                <a:spcPts val="1000"/>
              </a:spcBef>
              <a:spcAft>
                <a:spcPts val="0"/>
              </a:spcAft>
              <a:buSzPts val="1800"/>
              <a:buChar char="●"/>
            </a:pPr>
            <a:r>
              <a:rPr lang="en-US"/>
              <a:t>Blue Ocean Markets are important for future growth and innovation.</a:t>
            </a:r>
            <a:endParaRPr/>
          </a:p>
          <a:p>
            <a:pPr indent="-342900" lvl="0" marL="457200" rtl="0" algn="l">
              <a:spcBef>
                <a:spcPts val="0"/>
              </a:spcBef>
              <a:spcAft>
                <a:spcPts val="0"/>
              </a:spcAft>
              <a:buSzPts val="1800"/>
              <a:buChar char="●"/>
            </a:pPr>
            <a:r>
              <a:rPr lang="en-US"/>
              <a:t>Nike is ahead of Adidas and Under Armour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How We Define Blue Oceans 	</a:t>
            </a:r>
            <a:endParaRPr/>
          </a:p>
        </p:txBody>
      </p:sp>
      <p:sp>
        <p:nvSpPr>
          <p:cNvPr id="91" name="Google Shape;9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Uncontested Market Space</a:t>
            </a:r>
            <a:endParaRPr/>
          </a:p>
          <a:p>
            <a:pPr indent="-228600" lvl="0" marL="228600" rtl="0" algn="l">
              <a:lnSpc>
                <a:spcPct val="90000"/>
              </a:lnSpc>
              <a:spcBef>
                <a:spcPts val="1000"/>
              </a:spcBef>
              <a:spcAft>
                <a:spcPts val="0"/>
              </a:spcAft>
              <a:buClr>
                <a:schemeClr val="dk1"/>
              </a:buClr>
              <a:buSzPts val="2800"/>
              <a:buChar char="•"/>
            </a:pPr>
            <a:r>
              <a:rPr lang="en-US"/>
              <a:t>Characterized by new demand </a:t>
            </a:r>
            <a:endParaRPr/>
          </a:p>
          <a:p>
            <a:pPr indent="-228600" lvl="0" marL="228600" rtl="0" algn="l">
              <a:lnSpc>
                <a:spcPct val="90000"/>
              </a:lnSpc>
              <a:spcBef>
                <a:spcPts val="1000"/>
              </a:spcBef>
              <a:spcAft>
                <a:spcPts val="0"/>
              </a:spcAft>
              <a:buClr>
                <a:schemeClr val="dk1"/>
              </a:buClr>
              <a:buSzPts val="2800"/>
              <a:buChar char="•"/>
            </a:pPr>
            <a:r>
              <a:rPr lang="en-US"/>
              <a:t>Strong profitable growth </a:t>
            </a:r>
            <a:endParaRPr/>
          </a:p>
          <a:p>
            <a:pPr indent="-228600" lvl="0" marL="228600" rtl="0" algn="l">
              <a:lnSpc>
                <a:spcPct val="90000"/>
              </a:lnSpc>
              <a:spcBef>
                <a:spcPts val="1000"/>
              </a:spcBef>
              <a:spcAft>
                <a:spcPts val="0"/>
              </a:spcAft>
              <a:buClr>
                <a:schemeClr val="dk1"/>
              </a:buClr>
              <a:buSzPts val="2800"/>
              <a:buChar char="•"/>
            </a:pPr>
            <a:r>
              <a:rPr lang="en-US"/>
              <a:t>“The only way to beat the competition is to </a:t>
            </a:r>
            <a:r>
              <a:rPr b="1" lang="en-US"/>
              <a:t>stop trying </a:t>
            </a:r>
            <a:r>
              <a:rPr lang="en-US"/>
              <a:t>to beat the competition”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New Market Space </a:t>
            </a:r>
            <a:endParaRPr/>
          </a:p>
        </p:txBody>
      </p:sp>
      <p:sp>
        <p:nvSpPr>
          <p:cNvPr id="97" name="Google Shape;97;p15"/>
          <p:cNvSpPr txBox="1"/>
          <p:nvPr>
            <p:ph idx="1" type="body"/>
          </p:nvPr>
        </p:nvSpPr>
        <p:spPr>
          <a:xfrm>
            <a:off x="838200" y="161937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To understand how companies achieve success due to their innovativeness, we must first imagine the market place as two separate oceans: Red and Blue.</a:t>
            </a:r>
            <a:endParaRPr/>
          </a:p>
          <a:p>
            <a:pPr indent="-342900" lvl="0" marL="457200" rtl="0" algn="l">
              <a:lnSpc>
                <a:spcPct val="90000"/>
              </a:lnSpc>
              <a:spcBef>
                <a:spcPts val="0"/>
              </a:spcBef>
              <a:spcAft>
                <a:spcPts val="0"/>
              </a:spcAft>
              <a:buSzPts val="1800"/>
              <a:buChar char="●"/>
            </a:pPr>
            <a:r>
              <a:rPr lang="en-US"/>
              <a:t>Blue Oceans we introduced on the previous slide, but they are untapped industries in the market today.</a:t>
            </a:r>
            <a:endParaRPr/>
          </a:p>
          <a:p>
            <a:pPr indent="-342900" lvl="0" marL="457200" rtl="0" algn="l">
              <a:lnSpc>
                <a:spcPct val="90000"/>
              </a:lnSpc>
              <a:spcBef>
                <a:spcPts val="0"/>
              </a:spcBef>
              <a:spcAft>
                <a:spcPts val="0"/>
              </a:spcAft>
              <a:buSzPts val="1800"/>
              <a:buChar char="●"/>
            </a:pPr>
            <a:r>
              <a:rPr lang="en-US"/>
              <a:t>Red Oceans on the other hand are the industries already in existence.</a:t>
            </a:r>
            <a:endParaRPr/>
          </a:p>
          <a:p>
            <a:pPr indent="-342900" lvl="0" marL="457200" rtl="0" algn="l">
              <a:lnSpc>
                <a:spcPct val="90000"/>
              </a:lnSpc>
              <a:spcBef>
                <a:spcPts val="0"/>
              </a:spcBef>
              <a:spcAft>
                <a:spcPts val="0"/>
              </a:spcAft>
              <a:buSzPts val="1800"/>
              <a:buChar char="●"/>
            </a:pPr>
            <a:r>
              <a:rPr lang="en-US"/>
              <a:t>For Nike, they are the first company to provide consumers with athletic hi</a:t>
            </a:r>
            <a:r>
              <a:rPr lang="en-US"/>
              <a:t>jabs</a:t>
            </a:r>
            <a:r>
              <a:rPr lang="en-US"/>
              <a:t> for Muslim, women athletes and self lacing sneakers that adapt to the wearers feet.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Continuing Creation of Blue Oceans </a:t>
            </a:r>
            <a:endParaRPr/>
          </a:p>
        </p:txBody>
      </p:sp>
      <p:sp>
        <p:nvSpPr>
          <p:cNvPr id="103" name="Google Shape;10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Past Blue Oceans: 40 years ago industries such as e-commerce, cell phones, laptops, routers, switches, networking devices, gas-fired electricity plants, biotechnology, discount retail, express package delivery, minivans, snowboards, and coffee bars did not exist in a meaningful way.  </a:t>
            </a:r>
            <a:endParaRPr/>
          </a:p>
          <a:p>
            <a:pPr indent="-342900" lvl="0" marL="457200" rtl="0" algn="l">
              <a:lnSpc>
                <a:spcPct val="90000"/>
              </a:lnSpc>
              <a:spcBef>
                <a:spcPts val="0"/>
              </a:spcBef>
              <a:spcAft>
                <a:spcPts val="0"/>
              </a:spcAft>
              <a:buSzPts val="1800"/>
              <a:buChar char="●"/>
            </a:pPr>
            <a:r>
              <a:rPr lang="en-US"/>
              <a:t>Looking towards the future think of how many unknown industries will exist in 20 years</a:t>
            </a:r>
            <a:endParaRPr/>
          </a:p>
          <a:p>
            <a:pPr indent="-342900" lvl="0" marL="457200" rtl="0" algn="l">
              <a:lnSpc>
                <a:spcPct val="90000"/>
              </a:lnSpc>
              <a:spcBef>
                <a:spcPts val="0"/>
              </a:spcBef>
              <a:spcAft>
                <a:spcPts val="0"/>
              </a:spcAft>
              <a:buSzPts val="1800"/>
              <a:buChar char="●"/>
            </a:pPr>
            <a:r>
              <a:rPr lang="en-US"/>
              <a:t>There is a continuous cycle of </a:t>
            </a:r>
            <a:r>
              <a:rPr lang="en-US"/>
              <a:t>industries being born and industries dying. Operations improve, markets expand, industries evolve, and players come and go. </a:t>
            </a: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Impact of Creating Blue Oceans </a:t>
            </a:r>
            <a:endParaRPr/>
          </a:p>
        </p:txBody>
      </p:sp>
      <p:sp>
        <p:nvSpPr>
          <p:cNvPr id="109" name="Google Shape;109;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Out of 108 companies, it was found that 86% of launches were incremental improvements within the red ocean market places.</a:t>
            </a:r>
            <a:endParaRPr/>
          </a:p>
          <a:p>
            <a:pPr indent="-342900" lvl="0" marL="457200" rtl="0" algn="l">
              <a:lnSpc>
                <a:spcPct val="90000"/>
              </a:lnSpc>
              <a:spcBef>
                <a:spcPts val="0"/>
              </a:spcBef>
              <a:spcAft>
                <a:spcPts val="0"/>
              </a:spcAft>
              <a:buSzPts val="1800"/>
              <a:buChar char="●"/>
            </a:pPr>
            <a:r>
              <a:rPr lang="en-US"/>
              <a:t>These launches also accounted for only 62% of revenue and 39% of total profits.</a:t>
            </a:r>
            <a:endParaRPr/>
          </a:p>
          <a:p>
            <a:pPr indent="-342900" lvl="0" marL="457200" rtl="0" algn="l">
              <a:lnSpc>
                <a:spcPct val="90000"/>
              </a:lnSpc>
              <a:spcBef>
                <a:spcPts val="0"/>
              </a:spcBef>
              <a:spcAft>
                <a:spcPts val="0"/>
              </a:spcAft>
              <a:buSzPts val="1800"/>
              <a:buChar char="●"/>
            </a:pPr>
            <a:r>
              <a:rPr lang="en-US"/>
              <a:t>The remaining 14% of launches were aimed at creating Blue Oceans and they generated 38% of total revenue and 61% of total profits.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Nike Mission Statement </a:t>
            </a:r>
            <a:endParaRPr/>
          </a:p>
        </p:txBody>
      </p:sp>
      <p:sp>
        <p:nvSpPr>
          <p:cNvPr id="115" name="Google Shape;115;p18"/>
          <p:cNvSpPr txBox="1"/>
          <p:nvPr>
            <p:ph idx="1" type="body"/>
          </p:nvPr>
        </p:nvSpPr>
        <p:spPr>
          <a:xfrm>
            <a:off x="838200" y="17599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descr="See the source image" id="116" name="Google Shape;116;p18"/>
          <p:cNvPicPr preferRelativeResize="0"/>
          <p:nvPr/>
        </p:nvPicPr>
        <p:blipFill>
          <a:blip r:embed="rId3">
            <a:alphaModFix/>
          </a:blip>
          <a:stretch>
            <a:fillRect/>
          </a:stretch>
        </p:blipFill>
        <p:spPr>
          <a:xfrm>
            <a:off x="2556650" y="1491412"/>
            <a:ext cx="7239000" cy="4467825"/>
          </a:xfrm>
          <a:prstGeom prst="rect">
            <a:avLst/>
          </a:prstGeom>
          <a:noFill/>
          <a:ln>
            <a:noFill/>
          </a:ln>
        </p:spPr>
      </p:pic>
      <p:sp>
        <p:nvSpPr>
          <p:cNvPr id="117" name="Google Shape;117;p18"/>
          <p:cNvSpPr txBox="1"/>
          <p:nvPr/>
        </p:nvSpPr>
        <p:spPr>
          <a:xfrm>
            <a:off x="2879850" y="34750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Nike Financials Five Year Trend  </a:t>
            </a:r>
            <a:endParaRPr/>
          </a:p>
        </p:txBody>
      </p:sp>
      <p:sp>
        <p:nvSpPr>
          <p:cNvPr id="123" name="Google Shape;123;p19"/>
          <p:cNvSpPr txBox="1"/>
          <p:nvPr>
            <p:ph idx="1" type="body"/>
          </p:nvPr>
        </p:nvSpPr>
        <p:spPr>
          <a:xfrm>
            <a:off x="2382025" y="1426225"/>
            <a:ext cx="10515600" cy="43512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p:txBody>
      </p:sp>
      <p:pic>
        <p:nvPicPr>
          <p:cNvPr id="124" name="Google Shape;124;p19"/>
          <p:cNvPicPr preferRelativeResize="0"/>
          <p:nvPr/>
        </p:nvPicPr>
        <p:blipFill>
          <a:blip r:embed="rId3">
            <a:alphaModFix/>
          </a:blip>
          <a:stretch>
            <a:fillRect/>
          </a:stretch>
        </p:blipFill>
        <p:spPr>
          <a:xfrm>
            <a:off x="1103575" y="3895075"/>
            <a:ext cx="9643249" cy="2738275"/>
          </a:xfrm>
          <a:prstGeom prst="rect">
            <a:avLst/>
          </a:prstGeom>
          <a:noFill/>
          <a:ln>
            <a:noFill/>
          </a:ln>
        </p:spPr>
      </p:pic>
      <p:pic>
        <p:nvPicPr>
          <p:cNvPr id="125" name="Google Shape;125;p19"/>
          <p:cNvPicPr preferRelativeResize="0"/>
          <p:nvPr/>
        </p:nvPicPr>
        <p:blipFill>
          <a:blip r:embed="rId4">
            <a:alphaModFix/>
          </a:blip>
          <a:stretch>
            <a:fillRect/>
          </a:stretch>
        </p:blipFill>
        <p:spPr>
          <a:xfrm>
            <a:off x="895857" y="2576075"/>
            <a:ext cx="9931642" cy="859800"/>
          </a:xfrm>
          <a:prstGeom prst="rect">
            <a:avLst/>
          </a:prstGeom>
          <a:noFill/>
          <a:ln>
            <a:noFill/>
          </a:ln>
        </p:spPr>
      </p:pic>
      <p:pic>
        <p:nvPicPr>
          <p:cNvPr id="126" name="Google Shape;126;p19"/>
          <p:cNvPicPr preferRelativeResize="0"/>
          <p:nvPr/>
        </p:nvPicPr>
        <p:blipFill>
          <a:blip r:embed="rId5">
            <a:alphaModFix/>
          </a:blip>
          <a:stretch>
            <a:fillRect/>
          </a:stretch>
        </p:blipFill>
        <p:spPr>
          <a:xfrm>
            <a:off x="959375" y="1366350"/>
            <a:ext cx="9804599" cy="12097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Nike Financial Analysis </a:t>
            </a:r>
            <a:endParaRPr/>
          </a:p>
        </p:txBody>
      </p:sp>
      <p:sp>
        <p:nvSpPr>
          <p:cNvPr id="132" name="Google Shape;132;p2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The previous slide contains Nike’s Sales Revenue and Sales Growth Ratio for the past 5 years</a:t>
            </a:r>
            <a:endParaRPr/>
          </a:p>
          <a:p>
            <a:pPr indent="-342900" lvl="0" marL="457200" rtl="0" algn="l">
              <a:spcBef>
                <a:spcPts val="0"/>
              </a:spcBef>
              <a:spcAft>
                <a:spcPts val="0"/>
              </a:spcAft>
              <a:buSzPts val="1800"/>
              <a:buChar char="●"/>
            </a:pPr>
            <a:r>
              <a:rPr lang="en-US"/>
              <a:t>Despite the Sales Revenue increasing from 2014 </a:t>
            </a:r>
            <a:r>
              <a:rPr lang="en-US"/>
              <a:t>through</a:t>
            </a:r>
            <a:r>
              <a:rPr lang="en-US"/>
              <a:t> 2019 the percentage of Sales Growth is down</a:t>
            </a:r>
            <a:endParaRPr/>
          </a:p>
          <a:p>
            <a:pPr indent="-342900" lvl="0" marL="457200" rtl="0" algn="l">
              <a:spcBef>
                <a:spcPts val="0"/>
              </a:spcBef>
              <a:spcAft>
                <a:spcPts val="0"/>
              </a:spcAft>
              <a:buSzPts val="1800"/>
              <a:buChar char="●"/>
            </a:pPr>
            <a:r>
              <a:rPr lang="en-US"/>
              <a:t>This directly affects the Net Income and Net Income growth, despite Nike taking on several new campaigns and Strategies they find themselves down near 55% in Net Income than they were in the past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838200" y="874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Rising Imperative of Creating Blue Oceans </a:t>
            </a:r>
            <a:endParaRPr/>
          </a:p>
        </p:txBody>
      </p:sp>
      <p:sp>
        <p:nvSpPr>
          <p:cNvPr id="138" name="Google Shape;138;p21"/>
          <p:cNvSpPr txBox="1"/>
          <p:nvPr>
            <p:ph idx="1" type="body"/>
          </p:nvPr>
        </p:nvSpPr>
        <p:spPr>
          <a:xfrm>
            <a:off x="838200" y="1253400"/>
            <a:ext cx="105156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Char char="●"/>
            </a:pPr>
            <a:r>
              <a:rPr lang="en-US" sz="2400"/>
              <a:t>Accelerated technological advances is one of the driving forces to access Blue Oceans.</a:t>
            </a:r>
            <a:endParaRPr sz="2400"/>
          </a:p>
          <a:p>
            <a:pPr indent="-381000" lvl="0" marL="457200" rtl="0" algn="l">
              <a:lnSpc>
                <a:spcPct val="90000"/>
              </a:lnSpc>
              <a:spcBef>
                <a:spcPts val="0"/>
              </a:spcBef>
              <a:spcAft>
                <a:spcPts val="0"/>
              </a:spcAft>
              <a:buSzPts val="2400"/>
              <a:buChar char="●"/>
            </a:pPr>
            <a:r>
              <a:rPr lang="en-US" sz="2400"/>
              <a:t>Nike has surpassed its two main competitors, Adidas and Under Armour, by being the first to tap into the self lacing sneaker market and being the first to provide performance hijabs to Muslim athletes. Their first mass release of the self lacing technology was the HyperAdapt in 2016 with a high price tag of $720. However, because of the rapid increase with technology, Nike is releasing the Adapt BB in 2019 and cutting the original in price tag by over half for $350.</a:t>
            </a:r>
            <a:endParaRPr sz="2400"/>
          </a:p>
        </p:txBody>
      </p:sp>
      <p:pic>
        <p:nvPicPr>
          <p:cNvPr id="139" name="Google Shape;139;p21"/>
          <p:cNvPicPr preferRelativeResize="0"/>
          <p:nvPr/>
        </p:nvPicPr>
        <p:blipFill>
          <a:blip r:embed="rId3">
            <a:alphaModFix/>
          </a:blip>
          <a:stretch>
            <a:fillRect/>
          </a:stretch>
        </p:blipFill>
        <p:spPr>
          <a:xfrm>
            <a:off x="7270500" y="4314050"/>
            <a:ext cx="4278026" cy="2406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