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49"/>
  </p:notesMasterIdLst>
  <p:sldIdLst>
    <p:sldId id="256" r:id="rId2"/>
    <p:sldId id="257" r:id="rId3"/>
    <p:sldId id="258" r:id="rId4"/>
    <p:sldId id="259" r:id="rId5"/>
    <p:sldId id="260" r:id="rId6"/>
    <p:sldId id="261"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8" r:id="rId30"/>
    <p:sldId id="299" r:id="rId31"/>
    <p:sldId id="300" r:id="rId32"/>
    <p:sldId id="301" r:id="rId33"/>
    <p:sldId id="302" r:id="rId34"/>
    <p:sldId id="303" r:id="rId35"/>
    <p:sldId id="262" r:id="rId36"/>
    <p:sldId id="263" r:id="rId37"/>
    <p:sldId id="264" r:id="rId38"/>
    <p:sldId id="265" r:id="rId39"/>
    <p:sldId id="266" r:id="rId40"/>
    <p:sldId id="267" r:id="rId41"/>
    <p:sldId id="268" r:id="rId42"/>
    <p:sldId id="269" r:id="rId43"/>
    <p:sldId id="270" r:id="rId44"/>
    <p:sldId id="271" r:id="rId45"/>
    <p:sldId id="272" r:id="rId46"/>
    <p:sldId id="296" r:id="rId47"/>
    <p:sldId id="29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75" y="8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89E1D-906E-4C06-A79B-DF52DD0CC08E}" type="datetimeFigureOut">
              <a:rPr lang="en-US" smtClean="0"/>
              <a:pPr/>
              <a:t>3/22/2019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0BE164-9392-4671-92C8-7EAF74E3D1EC}" type="slidenum">
              <a:rPr lang="en-US" smtClean="0"/>
              <a:pPr/>
              <a:t>‹#›</a:t>
            </a:fld>
            <a:endParaRPr lang="en-US"/>
          </a:p>
        </p:txBody>
      </p:sp>
    </p:spTree>
    <p:extLst>
      <p:ext uri="{BB962C8B-B14F-4D97-AF65-F5344CB8AC3E}">
        <p14:creationId xmlns:p14="http://schemas.microsoft.com/office/powerpoint/2010/main" val="28125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 and Kennedy put it more simply as ‘the way things get done around here.’ It is common to distinguish between corporate</a:t>
            </a:r>
            <a:r>
              <a:rPr lang="en-US" baseline="0" dirty="0" smtClean="0"/>
              <a:t> culture and organizational culture.</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40</a:t>
            </a:fld>
            <a:endParaRPr lang="en-US"/>
          </a:p>
        </p:txBody>
      </p:sp>
    </p:spTree>
    <p:extLst>
      <p:ext uri="{BB962C8B-B14F-4D97-AF65-F5344CB8AC3E}">
        <p14:creationId xmlns:p14="http://schemas.microsoft.com/office/powerpoint/2010/main" val="183450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 culture: this includes companies such as Shell, Nintendo, Google, and</a:t>
            </a:r>
            <a:r>
              <a:rPr lang="en-US" baseline="0" dirty="0" smtClean="0"/>
              <a:t> Starbucks, who all endeavor to create a strong sense of identity among their employees.</a:t>
            </a:r>
          </a:p>
        </p:txBody>
      </p:sp>
      <p:sp>
        <p:nvSpPr>
          <p:cNvPr id="4" name="Slide Number Placeholder 3"/>
          <p:cNvSpPr>
            <a:spLocks noGrp="1"/>
          </p:cNvSpPr>
          <p:nvPr>
            <p:ph type="sldNum" sz="quarter" idx="10"/>
          </p:nvPr>
        </p:nvSpPr>
        <p:spPr/>
        <p:txBody>
          <a:bodyPr/>
          <a:lstStyle/>
          <a:p>
            <a:fld id="{B1A394C6-6BBF-F845-BBE5-D4A3DDAD6F76}" type="slidenum">
              <a:rPr lang="en-US" smtClean="0"/>
              <a:pPr/>
              <a:t>42</a:t>
            </a:fld>
            <a:endParaRPr lang="en-US"/>
          </a:p>
        </p:txBody>
      </p:sp>
    </p:spTree>
    <p:extLst>
      <p:ext uri="{BB962C8B-B14F-4D97-AF65-F5344CB8AC3E}">
        <p14:creationId xmlns:p14="http://schemas.microsoft.com/office/powerpoint/2010/main" val="16338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identifying these elements,</a:t>
            </a:r>
            <a:r>
              <a:rPr lang="en-US" baseline="0" dirty="0" smtClean="0"/>
              <a:t> managers may be able to influence them.</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43</a:t>
            </a:fld>
            <a:endParaRPr lang="en-US"/>
          </a:p>
        </p:txBody>
      </p:sp>
    </p:spTree>
    <p:extLst>
      <p:ext uri="{BB962C8B-B14F-4D97-AF65-F5344CB8AC3E}">
        <p14:creationId xmlns:p14="http://schemas.microsoft.com/office/powerpoint/2010/main" val="100920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level: Schein refers</a:t>
            </a:r>
            <a:r>
              <a:rPr lang="en-US" baseline="0" dirty="0" smtClean="0"/>
              <a:t> to these features as </a:t>
            </a:r>
            <a:r>
              <a:rPr lang="en-US" baseline="0" dirty="0" err="1" smtClean="0"/>
              <a:t>artefacts</a:t>
            </a:r>
            <a:r>
              <a:rPr lang="en-US" baseline="0" dirty="0" smtClean="0"/>
              <a:t>. </a:t>
            </a:r>
            <a:r>
              <a:rPr lang="en-US" baseline="0" dirty="0" err="1" smtClean="0"/>
              <a:t>Artefacts</a:t>
            </a:r>
            <a:r>
              <a:rPr lang="en-US" baseline="0" dirty="0" smtClean="0"/>
              <a:t> include corporate logos, the way people dress, the premises in which the firm’s activities are located, and the stories people tell about the organization. Take the logos of </a:t>
            </a:r>
            <a:r>
              <a:rPr lang="en-US" baseline="0" dirty="0" err="1" smtClean="0"/>
              <a:t>microsoft</a:t>
            </a:r>
            <a:r>
              <a:rPr lang="en-US" baseline="0" dirty="0" smtClean="0"/>
              <a:t> and </a:t>
            </a:r>
            <a:r>
              <a:rPr lang="en-US" baseline="0" dirty="0" err="1" smtClean="0"/>
              <a:t>google</a:t>
            </a:r>
            <a:r>
              <a:rPr lang="en-US" baseline="0" dirty="0" smtClean="0"/>
              <a:t> for example, </a:t>
            </a:r>
            <a:r>
              <a:rPr lang="en-US" baseline="0" dirty="0" err="1" smtClean="0"/>
              <a:t>google</a:t>
            </a:r>
            <a:r>
              <a:rPr lang="en-US" baseline="0" dirty="0" smtClean="0"/>
              <a:t> deliberately tries to portray itself as a playful and informal organization whereas </a:t>
            </a:r>
            <a:r>
              <a:rPr lang="en-US" baseline="0" dirty="0" err="1" smtClean="0"/>
              <a:t>microsoft</a:t>
            </a:r>
            <a:r>
              <a:rPr lang="en-US" baseline="0" dirty="0" smtClean="0"/>
              <a:t> comes across as more traditional.</a:t>
            </a:r>
          </a:p>
          <a:p>
            <a:endParaRPr lang="en-US" baseline="0" dirty="0" smtClean="0"/>
          </a:p>
          <a:p>
            <a:r>
              <a:rPr lang="en-US" baseline="0" dirty="0" smtClean="0"/>
              <a:t>Second Level: managers often try to articulate the values they desire organizational members to share in mission statements or codes of conduct.</a:t>
            </a:r>
          </a:p>
          <a:p>
            <a:endParaRPr lang="en-US" baseline="0" dirty="0" smtClean="0"/>
          </a:p>
          <a:p>
            <a:r>
              <a:rPr lang="en-US" baseline="0" dirty="0" smtClean="0"/>
              <a:t>Third Level: Some attitudes and beliefs become so deeply ingrained in the organization that they are taken for granted and moved beyond expression and challenge. </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44</a:t>
            </a:fld>
            <a:endParaRPr lang="en-US"/>
          </a:p>
        </p:txBody>
      </p:sp>
    </p:spTree>
    <p:extLst>
      <p:ext uri="{BB962C8B-B14F-4D97-AF65-F5344CB8AC3E}">
        <p14:creationId xmlns:p14="http://schemas.microsoft.com/office/powerpoint/2010/main" val="14414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studies that have been attempted suggest that organizations</a:t>
            </a:r>
            <a:r>
              <a:rPr lang="en-US" baseline="0" dirty="0" smtClean="0"/>
              <a:t> with strong corporate cultures do have better long-term financial performances than those that do not, but the methods used to test this assertion have attracted significant criticism. If it were easy to engineer then it would cease to be rare and inimitable and all companies could create strong corporate cultures. On the other hand, if culture is difficult to manipulate then, whilst having a superior culture can confer an advantage on the firm, the basis of its advantage would be luck because culture would be outside managerial control. </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45</a:t>
            </a:fld>
            <a:endParaRPr lang="en-US"/>
          </a:p>
        </p:txBody>
      </p:sp>
    </p:spTree>
    <p:extLst>
      <p:ext uri="{BB962C8B-B14F-4D97-AF65-F5344CB8AC3E}">
        <p14:creationId xmlns:p14="http://schemas.microsoft.com/office/powerpoint/2010/main" val="371747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D0EC6DF-967C-47E4-A7E4-E704630EB6D4}" type="datetimeFigureOut">
              <a:rPr lang="en-US" smtClean="0"/>
              <a:pPr/>
              <a:t>3/22/2019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E2E7987-98BA-4637-B449-DC8F35D47A87}"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2903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129460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231354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40244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EC6DF-967C-47E4-A7E4-E704630EB6D4}"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27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0EC6DF-967C-47E4-A7E4-E704630EB6D4}"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255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0EC6DF-967C-47E4-A7E4-E704630EB6D4}" type="datetimeFigureOut">
              <a:rPr lang="en-US" smtClean="0"/>
              <a:pPr/>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60149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EC6DF-967C-47E4-A7E4-E704630EB6D4}" type="datetimeFigureOut">
              <a:rPr lang="en-US" smtClean="0"/>
              <a:pPr/>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01547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EC6DF-967C-47E4-A7E4-E704630EB6D4}" type="datetimeFigureOut">
              <a:rPr lang="en-US" smtClean="0"/>
              <a:pPr/>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229218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6DF-967C-47E4-A7E4-E704630EB6D4}"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92438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6DF-967C-47E4-A7E4-E704630EB6D4}"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51751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D0EC6DF-967C-47E4-A7E4-E704630EB6D4}" type="datetimeFigureOut">
              <a:rPr lang="en-US" smtClean="0"/>
              <a:pPr/>
              <a:t>3/22/2019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E2E7987-98BA-4637-B449-DC8F35D47A87}" type="slidenum">
              <a:rPr lang="en-US" smtClean="0"/>
              <a:pPr/>
              <a:t>‹#›</a:t>
            </a:fld>
            <a:endParaRPr lang="en-US"/>
          </a:p>
        </p:txBody>
      </p:sp>
    </p:spTree>
    <p:extLst>
      <p:ext uri="{BB962C8B-B14F-4D97-AF65-F5344CB8AC3E}">
        <p14:creationId xmlns:p14="http://schemas.microsoft.com/office/powerpoint/2010/main" val="214587802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0"/>
            <a:ext cx="9418320" cy="4041648"/>
          </a:xfrm>
        </p:spPr>
        <p:txBody>
          <a:bodyPr/>
          <a:lstStyle/>
          <a:p>
            <a:r>
              <a:rPr lang="en-US" dirty="0" smtClean="0"/>
              <a:t/>
            </a:r>
            <a:br>
              <a:rPr lang="en-US" dirty="0" smtClean="0"/>
            </a:br>
            <a:r>
              <a:rPr lang="en-US" sz="6500" dirty="0" smtClean="0"/>
              <a:t>Foundations of Strategy</a:t>
            </a:r>
            <a:r>
              <a:rPr lang="en-US" sz="6500" dirty="0"/>
              <a:t/>
            </a:r>
            <a:br>
              <a:rPr lang="en-US" sz="6500" dirty="0"/>
            </a:br>
            <a:r>
              <a:rPr lang="en-US" sz="6500" dirty="0"/>
              <a:t>Realizing Strategy</a:t>
            </a:r>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64241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Units</a:t>
            </a:r>
            <a:endParaRPr lang="en-US" dirty="0"/>
          </a:p>
        </p:txBody>
      </p:sp>
      <p:sp>
        <p:nvSpPr>
          <p:cNvPr id="3" name="Content Placeholder 2"/>
          <p:cNvSpPr>
            <a:spLocks noGrp="1"/>
          </p:cNvSpPr>
          <p:nvPr>
            <p:ph idx="1"/>
          </p:nvPr>
        </p:nvSpPr>
        <p:spPr/>
        <p:txBody>
          <a:bodyPr>
            <a:normAutofit/>
          </a:bodyPr>
          <a:lstStyle/>
          <a:p>
            <a:r>
              <a:rPr lang="en-US" sz="2000" dirty="0" smtClean="0"/>
              <a:t>Organizational Units can be grouped in the following forms</a:t>
            </a:r>
          </a:p>
          <a:p>
            <a:pPr lvl="1"/>
            <a:r>
              <a:rPr lang="en-US" sz="2000" dirty="0" smtClean="0"/>
              <a:t>Common tasks</a:t>
            </a:r>
          </a:p>
          <a:p>
            <a:pPr lvl="1"/>
            <a:r>
              <a:rPr lang="en-US" sz="2000" dirty="0" smtClean="0"/>
              <a:t>Products</a:t>
            </a:r>
          </a:p>
          <a:p>
            <a:pPr lvl="1"/>
            <a:r>
              <a:rPr lang="en-US" sz="2000" dirty="0" smtClean="0"/>
              <a:t>Geography </a:t>
            </a:r>
          </a:p>
          <a:p>
            <a:pPr lvl="1"/>
            <a:r>
              <a:rPr lang="en-US" sz="2000" dirty="0" smtClean="0"/>
              <a:t>Process </a:t>
            </a:r>
            <a:endParaRPr lang="en-US" sz="2000" dirty="0"/>
          </a:p>
        </p:txBody>
      </p:sp>
    </p:spTree>
    <p:extLst>
      <p:ext uri="{BB962C8B-B14F-4D97-AF65-F5344CB8AC3E}">
        <p14:creationId xmlns:p14="http://schemas.microsoft.com/office/powerpoint/2010/main" val="4242950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normAutofit/>
          </a:bodyPr>
          <a:lstStyle/>
          <a:p>
            <a:r>
              <a:rPr lang="en-US" sz="2000" dirty="0" smtClean="0"/>
              <a:t>Employees are grouped together with others who do the same job</a:t>
            </a:r>
          </a:p>
          <a:p>
            <a:pPr lvl="1"/>
            <a:r>
              <a:rPr lang="en-US" sz="2000" dirty="0" smtClean="0"/>
              <a:t>Ex: a firm might create a machine shop, maintenance department, secretarial pool and a sales office </a:t>
            </a:r>
            <a:endParaRPr lang="en-US" sz="2000" dirty="0"/>
          </a:p>
        </p:txBody>
      </p:sp>
    </p:spTree>
    <p:extLst>
      <p:ext uri="{BB962C8B-B14F-4D97-AF65-F5344CB8AC3E}">
        <p14:creationId xmlns:p14="http://schemas.microsoft.com/office/powerpoint/2010/main" val="405386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a:t>
            </a:r>
            <a:endParaRPr lang="en-US" dirty="0"/>
          </a:p>
        </p:txBody>
      </p:sp>
      <p:sp>
        <p:nvSpPr>
          <p:cNvPr id="3" name="Content Placeholder 2"/>
          <p:cNvSpPr>
            <a:spLocks noGrp="1"/>
          </p:cNvSpPr>
          <p:nvPr>
            <p:ph idx="1"/>
          </p:nvPr>
        </p:nvSpPr>
        <p:spPr/>
        <p:txBody>
          <a:bodyPr>
            <a:normAutofit/>
          </a:bodyPr>
          <a:lstStyle/>
          <a:p>
            <a:r>
              <a:rPr lang="en-US" sz="2000" dirty="0" smtClean="0"/>
              <a:t>This is where a company offers multiple products</a:t>
            </a:r>
          </a:p>
          <a:p>
            <a:pPr lvl="1"/>
            <a:r>
              <a:rPr lang="en-US" sz="2000" dirty="0" smtClean="0"/>
              <a:t>Ex: In a department store, departments are defined by products: Kitchen goods, bedding, lingerie </a:t>
            </a:r>
          </a:p>
          <a:p>
            <a:pPr lvl="1"/>
            <a:r>
              <a:rPr lang="en-US" sz="2000" dirty="0" smtClean="0"/>
              <a:t>Ex: PepsiCo has three main product groups: PepsiCo Beverages, Frito-Lay, and Quaker Foods</a:t>
            </a:r>
            <a:endParaRPr lang="en-US" sz="2000" dirty="0"/>
          </a:p>
        </p:txBody>
      </p:sp>
    </p:spTree>
    <p:extLst>
      <p:ext uri="{BB962C8B-B14F-4D97-AF65-F5344CB8AC3E}">
        <p14:creationId xmlns:p14="http://schemas.microsoft.com/office/powerpoint/2010/main" val="2378435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Geography</a:t>
            </a:r>
            <a:endParaRPr lang="en-US" dirty="0"/>
          </a:p>
        </p:txBody>
      </p:sp>
      <p:sp>
        <p:nvSpPr>
          <p:cNvPr id="3" name="Content Placeholder 2"/>
          <p:cNvSpPr>
            <a:spLocks noGrp="1"/>
          </p:cNvSpPr>
          <p:nvPr>
            <p:ph idx="1"/>
          </p:nvPr>
        </p:nvSpPr>
        <p:spPr/>
        <p:txBody>
          <a:bodyPr>
            <a:normAutofit/>
          </a:bodyPr>
          <a:lstStyle/>
          <a:p>
            <a:r>
              <a:rPr lang="en-US" sz="2000" dirty="0" smtClean="0"/>
              <a:t>Where a company serves multiple local markets, organizational units can be defined around these localities</a:t>
            </a:r>
          </a:p>
          <a:p>
            <a:r>
              <a:rPr lang="en-US" sz="2000" dirty="0" smtClean="0"/>
              <a:t>Ex: Wal-Mart is organized by individual stores, groups of stores within an area and groups of areas within a region.</a:t>
            </a:r>
          </a:p>
          <a:p>
            <a:r>
              <a:rPr lang="en-US" sz="2000" dirty="0" smtClean="0"/>
              <a:t>Ex: Catholic Church is organized in parishes, dioceses, and archdioceses</a:t>
            </a:r>
            <a:endParaRPr lang="en-US" sz="2000" dirty="0"/>
          </a:p>
        </p:txBody>
      </p:sp>
    </p:spTree>
    <p:extLst>
      <p:ext uri="{BB962C8B-B14F-4D97-AF65-F5344CB8AC3E}">
        <p14:creationId xmlns:p14="http://schemas.microsoft.com/office/powerpoint/2010/main" val="1363416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endParaRPr lang="en-US" dirty="0"/>
          </a:p>
        </p:txBody>
      </p:sp>
      <p:sp>
        <p:nvSpPr>
          <p:cNvPr id="3" name="Content Placeholder 2"/>
          <p:cNvSpPr>
            <a:spLocks noGrp="1"/>
          </p:cNvSpPr>
          <p:nvPr>
            <p:ph idx="1"/>
          </p:nvPr>
        </p:nvSpPr>
        <p:spPr/>
        <p:txBody>
          <a:bodyPr>
            <a:normAutofit/>
          </a:bodyPr>
          <a:lstStyle/>
          <a:p>
            <a:r>
              <a:rPr lang="en-US" sz="2000" dirty="0" smtClean="0"/>
              <a:t>A sequence of interlinked activities.</a:t>
            </a:r>
          </a:p>
          <a:p>
            <a:r>
              <a:rPr lang="en-US" sz="2000" dirty="0" smtClean="0"/>
              <a:t>An organization may be viewed as a set of processes: the product development process, the manufacturing process, the sales and distribution process</a:t>
            </a:r>
          </a:p>
          <a:p>
            <a:r>
              <a:rPr lang="en-US" sz="2000" dirty="0" smtClean="0"/>
              <a:t>A process may correspond closely with an individual product, or a process may be dominated by a single task </a:t>
            </a:r>
          </a:p>
          <a:p>
            <a:r>
              <a:rPr lang="en-US" sz="2000" dirty="0" smtClean="0"/>
              <a:t>Functional organizations tend to combine task-based and process-based grouping. </a:t>
            </a:r>
            <a:endParaRPr lang="en-US" sz="2000" dirty="0"/>
          </a:p>
        </p:txBody>
      </p:sp>
    </p:spTree>
    <p:extLst>
      <p:ext uri="{BB962C8B-B14F-4D97-AF65-F5344CB8AC3E}">
        <p14:creationId xmlns:p14="http://schemas.microsoft.com/office/powerpoint/2010/main" val="228539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decide which to use?</a:t>
            </a:r>
            <a:endParaRPr lang="en-US" dirty="0"/>
          </a:p>
        </p:txBody>
      </p:sp>
      <p:sp>
        <p:nvSpPr>
          <p:cNvPr id="3" name="Content Placeholder 2"/>
          <p:cNvSpPr>
            <a:spLocks noGrp="1"/>
          </p:cNvSpPr>
          <p:nvPr>
            <p:ph idx="1"/>
          </p:nvPr>
        </p:nvSpPr>
        <p:spPr/>
        <p:txBody>
          <a:bodyPr>
            <a:normAutofit/>
          </a:bodyPr>
          <a:lstStyle/>
          <a:p>
            <a:r>
              <a:rPr lang="en-US" sz="2000" dirty="0" smtClean="0"/>
              <a:t>Fundamental issue is achieving the coordination necessary to integrate the efforts of different individuals</a:t>
            </a:r>
          </a:p>
          <a:p>
            <a:r>
              <a:rPr lang="en-US" sz="2000" dirty="0" smtClean="0"/>
              <a:t>This implies grouping individuals according to the intensity of their coordination needs</a:t>
            </a:r>
          </a:p>
          <a:p>
            <a:r>
              <a:rPr lang="en-US" sz="2000" dirty="0" smtClean="0"/>
              <a:t>Individuals whose tasks require the most intensive coordination should work within the same organizational unit</a:t>
            </a:r>
            <a:endParaRPr lang="en-US" sz="2000" dirty="0"/>
          </a:p>
        </p:txBody>
      </p:sp>
    </p:spTree>
    <p:extLst>
      <p:ext uri="{BB962C8B-B14F-4D97-AF65-F5344CB8AC3E}">
        <p14:creationId xmlns:p14="http://schemas.microsoft.com/office/powerpoint/2010/main" val="3687988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decide which to use Cont’d</a:t>
            </a:r>
            <a:endParaRPr lang="en-US" dirty="0"/>
          </a:p>
        </p:txBody>
      </p:sp>
      <p:sp>
        <p:nvSpPr>
          <p:cNvPr id="3" name="Content Placeholder 2"/>
          <p:cNvSpPr>
            <a:spLocks noGrp="1"/>
          </p:cNvSpPr>
          <p:nvPr>
            <p:ph idx="1"/>
          </p:nvPr>
        </p:nvSpPr>
        <p:spPr/>
        <p:txBody>
          <a:bodyPr/>
          <a:lstStyle/>
          <a:p>
            <a:r>
              <a:rPr lang="en-US" sz="2000" dirty="0" smtClean="0"/>
              <a:t>In geographical dispersed organization where communication across distance is difficult, it is advantageous to base the organization on local units</a:t>
            </a:r>
          </a:p>
          <a:p>
            <a:r>
              <a:rPr lang="en-US" sz="2000" dirty="0" smtClean="0"/>
              <a:t>Ex: consultancy companies are often organized on this basis</a:t>
            </a:r>
          </a:p>
          <a:p>
            <a:endParaRPr lang="en-US" dirty="0" smtClean="0"/>
          </a:p>
        </p:txBody>
      </p:sp>
    </p:spTree>
    <p:extLst>
      <p:ext uri="{BB962C8B-B14F-4D97-AF65-F5344CB8AC3E}">
        <p14:creationId xmlns:p14="http://schemas.microsoft.com/office/powerpoint/2010/main" val="242046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Undiversified Organizations</a:t>
            </a:r>
            <a:endParaRPr lang="en-US" dirty="0"/>
          </a:p>
        </p:txBody>
      </p:sp>
      <p:sp>
        <p:nvSpPr>
          <p:cNvPr id="3" name="Content Placeholder 2"/>
          <p:cNvSpPr>
            <a:spLocks noGrp="1"/>
          </p:cNvSpPr>
          <p:nvPr>
            <p:ph idx="1"/>
          </p:nvPr>
        </p:nvSpPr>
        <p:spPr/>
        <p:txBody>
          <a:bodyPr>
            <a:normAutofit/>
          </a:bodyPr>
          <a:lstStyle/>
          <a:p>
            <a:r>
              <a:rPr lang="en-US" sz="2000" dirty="0" smtClean="0"/>
              <a:t>When an organization is not particularly diversified in relation to products and doesn’t need to be differentiated by location but possesses strong functional specializations, then grouping around functional task is appropriate </a:t>
            </a:r>
          </a:p>
          <a:p>
            <a:r>
              <a:rPr lang="en-US" sz="2000" dirty="0" smtClean="0"/>
              <a:t>Ex: British Airways is organized primarily around functions: Flight operations, engineering, marketing, sales, customer service, HR, information, and finance</a:t>
            </a:r>
            <a:endParaRPr lang="en-US" sz="2000" dirty="0"/>
          </a:p>
        </p:txBody>
      </p:sp>
    </p:spTree>
    <p:extLst>
      <p:ext uri="{BB962C8B-B14F-4D97-AF65-F5344CB8AC3E}">
        <p14:creationId xmlns:p14="http://schemas.microsoft.com/office/powerpoint/2010/main" val="3284373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Organization</a:t>
            </a:r>
            <a:endParaRPr lang="en-US" dirty="0"/>
          </a:p>
        </p:txBody>
      </p:sp>
      <p:sp>
        <p:nvSpPr>
          <p:cNvPr id="3" name="Content Placeholder 2"/>
          <p:cNvSpPr>
            <a:spLocks noGrp="1"/>
          </p:cNvSpPr>
          <p:nvPr>
            <p:ph idx="1"/>
          </p:nvPr>
        </p:nvSpPr>
        <p:spPr/>
        <p:txBody>
          <a:bodyPr/>
          <a:lstStyle/>
          <a:p>
            <a:r>
              <a:rPr lang="en-US" dirty="0" smtClean="0"/>
              <a:t>Where a company is diversified over many products and these products are substantially different in terms of technology and markets, it is vital that individuals who work on the same product should interact closely – a product based organization is the appropriate structure</a:t>
            </a:r>
          </a:p>
          <a:p>
            <a:r>
              <a:rPr lang="en-US" dirty="0" smtClean="0"/>
              <a:t>Ex: GE, 3M, Sony, Siemens and Unilever</a:t>
            </a:r>
            <a:endParaRPr lang="en-US" dirty="0"/>
          </a:p>
        </p:txBody>
      </p:sp>
    </p:spTree>
    <p:extLst>
      <p:ext uri="{BB962C8B-B14F-4D97-AF65-F5344CB8AC3E}">
        <p14:creationId xmlns:p14="http://schemas.microsoft.com/office/powerpoint/2010/main" val="3092096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Structural Forms</a:t>
            </a:r>
            <a:endParaRPr lang="en-US" dirty="0"/>
          </a:p>
        </p:txBody>
      </p:sp>
      <p:sp>
        <p:nvSpPr>
          <p:cNvPr id="3" name="Content Placeholder 2"/>
          <p:cNvSpPr>
            <a:spLocks noGrp="1"/>
          </p:cNvSpPr>
          <p:nvPr>
            <p:ph idx="1"/>
          </p:nvPr>
        </p:nvSpPr>
        <p:spPr/>
        <p:txBody>
          <a:bodyPr>
            <a:normAutofit/>
          </a:bodyPr>
          <a:lstStyle/>
          <a:p>
            <a:r>
              <a:rPr lang="en-US" sz="2000" dirty="0" smtClean="0"/>
              <a:t>There are three alternative approaches to grouping tasks and activities </a:t>
            </a:r>
          </a:p>
          <a:p>
            <a:pPr lvl="1"/>
            <a:r>
              <a:rPr lang="en-US" sz="2000" dirty="0" smtClean="0"/>
              <a:t>The Functional Structure</a:t>
            </a:r>
          </a:p>
          <a:p>
            <a:pPr lvl="1"/>
            <a:r>
              <a:rPr lang="en-US" sz="2000" dirty="0" smtClean="0"/>
              <a:t>The Multidivisional Structure </a:t>
            </a:r>
          </a:p>
          <a:p>
            <a:pPr lvl="1"/>
            <a:r>
              <a:rPr lang="en-US" sz="2000" dirty="0" smtClean="0"/>
              <a:t>The Matrix Structure</a:t>
            </a:r>
            <a:endParaRPr lang="en-US" sz="2000" dirty="0"/>
          </a:p>
        </p:txBody>
      </p:sp>
    </p:spTree>
    <p:extLst>
      <p:ext uri="{BB962C8B-B14F-4D97-AF65-F5344CB8AC3E}">
        <p14:creationId xmlns:p14="http://schemas.microsoft.com/office/powerpoint/2010/main" val="2423220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000" dirty="0" smtClean="0"/>
              <a:t>Will learn of the ways in which strategy is realized in practice</a:t>
            </a:r>
          </a:p>
          <a:p>
            <a:endParaRPr lang="en-US" sz="2000" dirty="0"/>
          </a:p>
          <a:p>
            <a:r>
              <a:rPr lang="en-US" sz="2000" dirty="0" smtClean="0"/>
              <a:t>Learn of the 3 key factors (organizational structure, culture, &amp; systems) and how they shape strategy</a:t>
            </a:r>
          </a:p>
          <a:p>
            <a:endParaRPr lang="en-US" sz="2000" dirty="0"/>
          </a:p>
          <a:p>
            <a:r>
              <a:rPr lang="en-US" sz="2000" dirty="0" smtClean="0"/>
              <a:t>Learn of the challenges of organizing and how the 3 factors can help us overcome those </a:t>
            </a:r>
          </a:p>
          <a:p>
            <a:endParaRPr lang="en-US" dirty="0"/>
          </a:p>
        </p:txBody>
      </p:sp>
    </p:spTree>
    <p:extLst>
      <p:ext uri="{BB962C8B-B14F-4D97-AF65-F5344CB8AC3E}">
        <p14:creationId xmlns:p14="http://schemas.microsoft.com/office/powerpoint/2010/main" val="1401996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Structure</a:t>
            </a:r>
            <a:endParaRPr lang="en-US" dirty="0"/>
          </a:p>
        </p:txBody>
      </p:sp>
      <p:sp>
        <p:nvSpPr>
          <p:cNvPr id="3" name="Content Placeholder 2"/>
          <p:cNvSpPr>
            <a:spLocks noGrp="1"/>
          </p:cNvSpPr>
          <p:nvPr>
            <p:ph idx="1"/>
          </p:nvPr>
        </p:nvSpPr>
        <p:spPr/>
        <p:txBody>
          <a:bodyPr>
            <a:normAutofit/>
          </a:bodyPr>
          <a:lstStyle/>
          <a:p>
            <a:r>
              <a:rPr lang="en-US" sz="2000" dirty="0" smtClean="0"/>
              <a:t>Single business firms tend to be organized along functional lines</a:t>
            </a:r>
          </a:p>
          <a:p>
            <a:r>
              <a:rPr lang="en-US" sz="2000" dirty="0" smtClean="0"/>
              <a:t>Grouping together functionally similar tasks is conducive to exploiting scale economies, promoting learning and capability building and deploying standardized control systems</a:t>
            </a:r>
          </a:p>
          <a:p>
            <a:r>
              <a:rPr lang="en-US" sz="2000" dirty="0" smtClean="0"/>
              <a:t>Conducive to a high degree of centralized control by the CEO an top management </a:t>
            </a:r>
            <a:endParaRPr lang="en-US" sz="2000" dirty="0"/>
          </a:p>
        </p:txBody>
      </p:sp>
    </p:spTree>
    <p:extLst>
      <p:ext uri="{BB962C8B-B14F-4D97-AF65-F5344CB8AC3E}">
        <p14:creationId xmlns:p14="http://schemas.microsoft.com/office/powerpoint/2010/main" val="3027073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Functional Structure</a:t>
            </a:r>
            <a:endParaRPr lang="en-US" dirty="0"/>
          </a:p>
        </p:txBody>
      </p:sp>
      <p:sp>
        <p:nvSpPr>
          <p:cNvPr id="3" name="Content Placeholder 2"/>
          <p:cNvSpPr>
            <a:spLocks noGrp="1"/>
          </p:cNvSpPr>
          <p:nvPr>
            <p:ph idx="1"/>
          </p:nvPr>
        </p:nvSpPr>
        <p:spPr/>
        <p:txBody>
          <a:bodyPr/>
          <a:lstStyle/>
          <a:p>
            <a:r>
              <a:rPr lang="en-US" sz="2000" dirty="0" smtClean="0"/>
              <a:t>Functional structures are subject to the problems of cooperation and coordination</a:t>
            </a:r>
          </a:p>
          <a:p>
            <a:r>
              <a:rPr lang="en-US" sz="2000" dirty="0" smtClean="0"/>
              <a:t>Different functional departments develop their own goals, values, vocabularies and behavioral norms</a:t>
            </a:r>
          </a:p>
          <a:p>
            <a:r>
              <a:rPr lang="en-US" sz="2000" dirty="0" smtClean="0"/>
              <a:t>Pressure on top management to achieve effective integration as the size of the firm increases</a:t>
            </a:r>
          </a:p>
          <a:p>
            <a:endParaRPr lang="en-US" dirty="0"/>
          </a:p>
        </p:txBody>
      </p:sp>
    </p:spTree>
    <p:extLst>
      <p:ext uri="{BB962C8B-B14F-4D97-AF65-F5344CB8AC3E}">
        <p14:creationId xmlns:p14="http://schemas.microsoft.com/office/powerpoint/2010/main" val="2389913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Functional Structure Cont’d</a:t>
            </a:r>
            <a:endParaRPr lang="en-US" dirty="0"/>
          </a:p>
        </p:txBody>
      </p:sp>
      <p:sp>
        <p:nvSpPr>
          <p:cNvPr id="3" name="Content Placeholder 2"/>
          <p:cNvSpPr>
            <a:spLocks noGrp="1"/>
          </p:cNvSpPr>
          <p:nvPr>
            <p:ph idx="1"/>
          </p:nvPr>
        </p:nvSpPr>
        <p:spPr/>
        <p:txBody>
          <a:bodyPr/>
          <a:lstStyle/>
          <a:p>
            <a:r>
              <a:rPr lang="en-US" dirty="0" smtClean="0"/>
              <a:t>This is because different functions of the firm tend to be tightly coupled rather than loosely coupled and there is limited scope for decentralization</a:t>
            </a:r>
          </a:p>
          <a:p>
            <a:r>
              <a:rPr lang="en-US" dirty="0" smtClean="0"/>
              <a:t>The real problems arise when a firm grows its range of products and businesses </a:t>
            </a:r>
          </a:p>
          <a:p>
            <a:pPr lvl="1"/>
            <a:r>
              <a:rPr lang="en-US" dirty="0" smtClean="0"/>
              <a:t>When this happens coordination within each product area becomes difficult</a:t>
            </a:r>
            <a:endParaRPr lang="en-US" dirty="0"/>
          </a:p>
        </p:txBody>
      </p:sp>
    </p:spTree>
    <p:extLst>
      <p:ext uri="{BB962C8B-B14F-4D97-AF65-F5344CB8AC3E}">
        <p14:creationId xmlns:p14="http://schemas.microsoft.com/office/powerpoint/2010/main" val="2536357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Multidivisional Structure</a:t>
            </a:r>
            <a:endParaRPr lang="en-US" dirty="0"/>
          </a:p>
        </p:txBody>
      </p:sp>
      <p:sp>
        <p:nvSpPr>
          <p:cNvPr id="3" name="Content Placeholder 2"/>
          <p:cNvSpPr>
            <a:spLocks noGrp="1"/>
          </p:cNvSpPr>
          <p:nvPr>
            <p:ph idx="1"/>
          </p:nvPr>
        </p:nvSpPr>
        <p:spPr/>
        <p:txBody>
          <a:bodyPr>
            <a:normAutofit/>
          </a:bodyPr>
          <a:lstStyle/>
          <a:p>
            <a:r>
              <a:rPr lang="en-US" sz="2000" dirty="0" smtClean="0"/>
              <a:t>Emerged during the 20</a:t>
            </a:r>
            <a:r>
              <a:rPr lang="en-US" sz="2000" baseline="30000" dirty="0" smtClean="0"/>
              <a:t>th</a:t>
            </a:r>
            <a:r>
              <a:rPr lang="en-US" sz="2000" dirty="0" smtClean="0"/>
              <a:t> century in response to the coordination problems caused by diversification </a:t>
            </a:r>
          </a:p>
          <a:p>
            <a:r>
              <a:rPr lang="en-US" sz="2000" dirty="0" smtClean="0"/>
              <a:t>Key advantage of </a:t>
            </a:r>
            <a:r>
              <a:rPr lang="en-US" sz="2000" dirty="0" err="1" smtClean="0"/>
              <a:t>divisionalized</a:t>
            </a:r>
            <a:r>
              <a:rPr lang="en-US" sz="2000" dirty="0" smtClean="0"/>
              <a:t> structures is the potential for decentralized decision making</a:t>
            </a:r>
          </a:p>
          <a:p>
            <a:r>
              <a:rPr lang="en-US" sz="2000" dirty="0" smtClean="0"/>
              <a:t>Classic example of a form or organization that allows business level strategies and operating decisions to be made at the divisional level, while corporate headquarters concentrates on corporate planning, budgeting and providing common services </a:t>
            </a:r>
            <a:endParaRPr lang="en-US" sz="2000" dirty="0"/>
          </a:p>
        </p:txBody>
      </p:sp>
    </p:spTree>
    <p:extLst>
      <p:ext uri="{BB962C8B-B14F-4D97-AF65-F5344CB8AC3E}">
        <p14:creationId xmlns:p14="http://schemas.microsoft.com/office/powerpoint/2010/main" val="3608119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to Multidivisional Structure</a:t>
            </a:r>
            <a:endParaRPr lang="en-US" dirty="0"/>
          </a:p>
        </p:txBody>
      </p:sp>
      <p:sp>
        <p:nvSpPr>
          <p:cNvPr id="3" name="Content Placeholder 2"/>
          <p:cNvSpPr>
            <a:spLocks noGrp="1"/>
          </p:cNvSpPr>
          <p:nvPr>
            <p:ph idx="1"/>
          </p:nvPr>
        </p:nvSpPr>
        <p:spPr/>
        <p:txBody>
          <a:bodyPr>
            <a:normAutofit/>
          </a:bodyPr>
          <a:lstStyle/>
          <a:p>
            <a:r>
              <a:rPr lang="en-US" sz="2000" dirty="0" smtClean="0"/>
              <a:t>Efficiency advantages of the multidivisional corporation is the ability to apply a common set of corporate management tools to a range of different businesses</a:t>
            </a:r>
          </a:p>
          <a:p>
            <a:r>
              <a:rPr lang="en-US" sz="2000" dirty="0" smtClean="0"/>
              <a:t>Divisional autonomy also fosters the development of top management leadership capability among divisional heads</a:t>
            </a:r>
          </a:p>
          <a:p>
            <a:endParaRPr lang="en-US" dirty="0" smtClean="0"/>
          </a:p>
          <a:p>
            <a:pPr lvl="1"/>
            <a:endParaRPr lang="en-US" dirty="0" smtClean="0"/>
          </a:p>
          <a:p>
            <a:pPr>
              <a:buNone/>
            </a:pPr>
            <a:endParaRPr lang="en-US" dirty="0"/>
          </a:p>
        </p:txBody>
      </p:sp>
    </p:spTree>
    <p:extLst>
      <p:ext uri="{BB962C8B-B14F-4D97-AF65-F5344CB8AC3E}">
        <p14:creationId xmlns:p14="http://schemas.microsoft.com/office/powerpoint/2010/main" val="2894237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Levels of a </a:t>
            </a:r>
            <a:r>
              <a:rPr lang="en-US" dirty="0" err="1" smtClean="0"/>
              <a:t>Divisionalized</a:t>
            </a:r>
            <a:r>
              <a:rPr lang="en-US" dirty="0" smtClean="0"/>
              <a:t> Organization</a:t>
            </a:r>
            <a:endParaRPr lang="en-US" dirty="0"/>
          </a:p>
        </p:txBody>
      </p:sp>
      <p:sp>
        <p:nvSpPr>
          <p:cNvPr id="3" name="Content Placeholder 2"/>
          <p:cNvSpPr>
            <a:spLocks noGrp="1"/>
          </p:cNvSpPr>
          <p:nvPr>
            <p:ph idx="1"/>
          </p:nvPr>
        </p:nvSpPr>
        <p:spPr/>
        <p:txBody>
          <a:bodyPr/>
          <a:lstStyle/>
          <a:p>
            <a:r>
              <a:rPr lang="en-US" sz="2000" dirty="0" smtClean="0"/>
              <a:t>Large, </a:t>
            </a:r>
            <a:r>
              <a:rPr lang="en-US" sz="2000" dirty="0" err="1" smtClean="0"/>
              <a:t>divisionalized</a:t>
            </a:r>
            <a:r>
              <a:rPr lang="en-US" sz="2000" dirty="0" smtClean="0"/>
              <a:t> corporation is typically organized into 3 levels</a:t>
            </a:r>
          </a:p>
          <a:p>
            <a:pPr lvl="1"/>
            <a:r>
              <a:rPr lang="en-US" sz="2000" dirty="0" smtClean="0"/>
              <a:t>Corporate center</a:t>
            </a:r>
          </a:p>
          <a:p>
            <a:pPr lvl="1"/>
            <a:r>
              <a:rPr lang="en-US" sz="2000" dirty="0" smtClean="0"/>
              <a:t>Divisions</a:t>
            </a:r>
          </a:p>
          <a:p>
            <a:pPr lvl="1"/>
            <a:r>
              <a:rPr lang="en-US" sz="2000" dirty="0" smtClean="0"/>
              <a:t>Individual business units</a:t>
            </a:r>
          </a:p>
          <a:p>
            <a:r>
              <a:rPr lang="en-US" sz="2000" dirty="0" smtClean="0"/>
              <a:t>Each representing a distinct business for which financial accounts can be drawn up and strategies formulated </a:t>
            </a:r>
          </a:p>
          <a:p>
            <a:endParaRPr lang="en-US" dirty="0"/>
          </a:p>
        </p:txBody>
      </p:sp>
    </p:spTree>
    <p:extLst>
      <p:ext uri="{BB962C8B-B14F-4D97-AF65-F5344CB8AC3E}">
        <p14:creationId xmlns:p14="http://schemas.microsoft.com/office/powerpoint/2010/main" val="1820262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Structure</a:t>
            </a:r>
            <a:endParaRPr lang="en-US" dirty="0"/>
          </a:p>
        </p:txBody>
      </p:sp>
      <p:sp>
        <p:nvSpPr>
          <p:cNvPr id="3" name="Content Placeholder 2"/>
          <p:cNvSpPr>
            <a:spLocks noGrp="1"/>
          </p:cNvSpPr>
          <p:nvPr>
            <p:ph idx="1"/>
          </p:nvPr>
        </p:nvSpPr>
        <p:spPr/>
        <p:txBody>
          <a:bodyPr>
            <a:normAutofit/>
          </a:bodyPr>
          <a:lstStyle/>
          <a:p>
            <a:r>
              <a:rPr lang="en-US" sz="2000" dirty="0" smtClean="0"/>
              <a:t>Organizational structure that formalize coordination and control across multiple dimensions</a:t>
            </a:r>
          </a:p>
          <a:p>
            <a:r>
              <a:rPr lang="en-US" sz="2000" dirty="0" smtClean="0"/>
              <a:t>Many diversified, multinational companies adopted matrix structures during the 60s and 70s</a:t>
            </a:r>
          </a:p>
          <a:p>
            <a:r>
              <a:rPr lang="en-US" sz="2000" dirty="0" smtClean="0"/>
              <a:t>During the past tow decades, most large corporations have dismantled or reorganized their matrix structure</a:t>
            </a:r>
            <a:endParaRPr lang="en-US" sz="2000" dirty="0"/>
          </a:p>
        </p:txBody>
      </p:sp>
    </p:spTree>
    <p:extLst>
      <p:ext uri="{BB962C8B-B14F-4D97-AF65-F5344CB8AC3E}">
        <p14:creationId xmlns:p14="http://schemas.microsoft.com/office/powerpoint/2010/main" val="2090564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Structure Cont’d</a:t>
            </a:r>
            <a:endParaRPr lang="en-US" dirty="0"/>
          </a:p>
        </p:txBody>
      </p:sp>
      <p:sp>
        <p:nvSpPr>
          <p:cNvPr id="3" name="Content Placeholder 2"/>
          <p:cNvSpPr>
            <a:spLocks noGrp="1"/>
          </p:cNvSpPr>
          <p:nvPr>
            <p:ph idx="1"/>
          </p:nvPr>
        </p:nvSpPr>
        <p:spPr/>
        <p:txBody>
          <a:bodyPr>
            <a:normAutofit/>
          </a:bodyPr>
          <a:lstStyle/>
          <a:p>
            <a:r>
              <a:rPr lang="en-US" sz="2000" dirty="0" smtClean="0"/>
              <a:t>In fast moving business environments companies have found that the benefits from formally coordinating across multiple dimensions have been outweighed by excessive complexity, larger head office staffs, slower decision making and diffused authority </a:t>
            </a:r>
          </a:p>
          <a:p>
            <a:r>
              <a:rPr lang="en-US" sz="2000" dirty="0" smtClean="0"/>
              <a:t>Bartlett and </a:t>
            </a:r>
            <a:r>
              <a:rPr lang="en-US" sz="2000" dirty="0" err="1" smtClean="0"/>
              <a:t>Ghoshal</a:t>
            </a:r>
            <a:r>
              <a:rPr lang="en-US" sz="2000" dirty="0" smtClean="0"/>
              <a:t> observed that matrix structures </a:t>
            </a:r>
          </a:p>
          <a:p>
            <a:pPr lvl="1"/>
            <a:r>
              <a:rPr lang="en-US" sz="2000" dirty="0" smtClean="0"/>
              <a:t>“Led to conflict and confusion; the proliferation of channels created informational logjams as a proliferation of committees and reports bogged down the organization; and overlapping responsibilities produced turf battles and a loss of accountability”</a:t>
            </a:r>
          </a:p>
        </p:txBody>
      </p:sp>
    </p:spTree>
    <p:extLst>
      <p:ext uri="{BB962C8B-B14F-4D97-AF65-F5344CB8AC3E}">
        <p14:creationId xmlns:p14="http://schemas.microsoft.com/office/powerpoint/2010/main" val="723705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Matrix Organizations</a:t>
            </a:r>
            <a:endParaRPr lang="en-US" dirty="0"/>
          </a:p>
        </p:txBody>
      </p:sp>
      <p:sp>
        <p:nvSpPr>
          <p:cNvPr id="3" name="Content Placeholder 2"/>
          <p:cNvSpPr>
            <a:spLocks noGrp="1"/>
          </p:cNvSpPr>
          <p:nvPr>
            <p:ph idx="1"/>
          </p:nvPr>
        </p:nvSpPr>
        <p:spPr/>
        <p:txBody>
          <a:bodyPr>
            <a:normAutofit/>
          </a:bodyPr>
          <a:lstStyle/>
          <a:p>
            <a:r>
              <a:rPr lang="en-US" sz="2000" dirty="0" smtClean="0"/>
              <a:t>Not that it attempts to coordinate across multiple dimensions but that this multiple coordination is over formalized, resulting in excessive corporate staffs and over complex systems that slow decision making and dull entrepreneurial initiative</a:t>
            </a:r>
            <a:endParaRPr lang="en-US" sz="2000" dirty="0"/>
          </a:p>
        </p:txBody>
      </p:sp>
    </p:spTree>
    <p:extLst>
      <p:ext uri="{BB962C8B-B14F-4D97-AF65-F5344CB8AC3E}">
        <p14:creationId xmlns:p14="http://schemas.microsoft.com/office/powerpoint/2010/main" val="41755039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Hierarchical Structures</a:t>
            </a:r>
            <a:endParaRPr lang="en-US" dirty="0"/>
          </a:p>
        </p:txBody>
      </p:sp>
      <p:sp>
        <p:nvSpPr>
          <p:cNvPr id="3" name="Content Placeholder 2"/>
          <p:cNvSpPr>
            <a:spLocks noGrp="1"/>
          </p:cNvSpPr>
          <p:nvPr>
            <p:ph idx="1"/>
          </p:nvPr>
        </p:nvSpPr>
        <p:spPr/>
        <p:txBody>
          <a:bodyPr>
            <a:normAutofit/>
          </a:bodyPr>
          <a:lstStyle/>
          <a:p>
            <a:r>
              <a:rPr lang="en-US" dirty="0" smtClean="0"/>
              <a:t>For several decades consultants and management scholars have proclaimed the death of hierarchical structures in business firms</a:t>
            </a:r>
          </a:p>
          <a:p>
            <a:r>
              <a:rPr lang="en-US" dirty="0" smtClean="0"/>
              <a:t>In 1993, two scholars of organization announced </a:t>
            </a:r>
          </a:p>
          <a:p>
            <a:pPr lvl="1"/>
            <a:r>
              <a:rPr lang="en-US" dirty="0" smtClean="0"/>
              <a:t>“the new organizational revolution is sweeping one industry after another…quantum changes in manufacturing and computer mediated communication technologies have given managers radical new options for designing organizations”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Specialization</a:t>
            </a:r>
            <a:endParaRPr lang="en-US" dirty="0"/>
          </a:p>
        </p:txBody>
      </p:sp>
      <p:sp>
        <p:nvSpPr>
          <p:cNvPr id="3" name="Content Placeholder 2"/>
          <p:cNvSpPr>
            <a:spLocks noGrp="1"/>
          </p:cNvSpPr>
          <p:nvPr>
            <p:ph idx="1"/>
          </p:nvPr>
        </p:nvSpPr>
        <p:spPr/>
        <p:txBody>
          <a:bodyPr/>
          <a:lstStyle/>
          <a:p>
            <a:r>
              <a:rPr lang="en-US" sz="2000" dirty="0" smtClean="0"/>
              <a:t>Efficiency in production comes from specialization through the division of labor into separate tasks</a:t>
            </a:r>
          </a:p>
          <a:p>
            <a:r>
              <a:rPr lang="en-US" sz="2000" dirty="0" smtClean="0"/>
              <a:t>Though too much division of labor between specialist, can lead to the challenges of integration</a:t>
            </a:r>
          </a:p>
          <a:p>
            <a:r>
              <a:rPr lang="en-US" sz="2000" dirty="0" smtClean="0"/>
              <a:t>There 2 challenges of integration of specialists, cooperation and coordination </a:t>
            </a:r>
            <a:endParaRPr lang="en-US" sz="2000" dirty="0"/>
          </a:p>
        </p:txBody>
      </p:sp>
    </p:spTree>
    <p:extLst>
      <p:ext uri="{BB962C8B-B14F-4D97-AF65-F5344CB8AC3E}">
        <p14:creationId xmlns:p14="http://schemas.microsoft.com/office/powerpoint/2010/main" val="878084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Hierarchical Structures Cont’d</a:t>
            </a:r>
            <a:endParaRPr lang="en-US" dirty="0"/>
          </a:p>
        </p:txBody>
      </p:sp>
      <p:sp>
        <p:nvSpPr>
          <p:cNvPr id="3" name="Content Placeholder 2"/>
          <p:cNvSpPr>
            <a:spLocks noGrp="1"/>
          </p:cNvSpPr>
          <p:nvPr>
            <p:ph idx="1"/>
          </p:nvPr>
        </p:nvSpPr>
        <p:spPr/>
        <p:txBody>
          <a:bodyPr/>
          <a:lstStyle/>
          <a:p>
            <a:r>
              <a:rPr lang="en-US" dirty="0" smtClean="0"/>
              <a:t>New organizations featured </a:t>
            </a:r>
          </a:p>
          <a:p>
            <a:pPr lvl="1"/>
            <a:r>
              <a:rPr lang="en-US" dirty="0" smtClean="0"/>
              <a:t>Flatter hierarchies, decentralized decision making, greater tolerance for ambiguity, permeable internal and external boundaries, empowerment of employees, capacity for renewal, self organizing units, self integrating coordination mechanisms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a:t>
            </a:r>
            <a:endParaRPr lang="en-US" dirty="0"/>
          </a:p>
        </p:txBody>
      </p:sp>
      <p:sp>
        <p:nvSpPr>
          <p:cNvPr id="3" name="Content Placeholder 2"/>
          <p:cNvSpPr>
            <a:spLocks noGrp="1"/>
          </p:cNvSpPr>
          <p:nvPr>
            <p:ph idx="1"/>
          </p:nvPr>
        </p:nvSpPr>
        <p:spPr/>
        <p:txBody>
          <a:bodyPr/>
          <a:lstStyle/>
          <a:p>
            <a:r>
              <a:rPr lang="en-US" dirty="0" smtClean="0"/>
              <a:t>Adhocracies: type of organization characterized by the absence of bureaucracy and hierarchy. Decision making authority is diffused and located within organizational members areas of specialization.</a:t>
            </a:r>
          </a:p>
          <a:p>
            <a:r>
              <a:rPr lang="en-US" dirty="0" smtClean="0"/>
              <a:t>Flexible, spontaneous coordination and collaboration around problem solving and other non routine activities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 Cont’d</a:t>
            </a:r>
            <a:endParaRPr lang="en-US" dirty="0"/>
          </a:p>
        </p:txBody>
      </p:sp>
      <p:sp>
        <p:nvSpPr>
          <p:cNvPr id="3" name="Content Placeholder 2"/>
          <p:cNvSpPr>
            <a:spLocks noGrp="1"/>
          </p:cNvSpPr>
          <p:nvPr>
            <p:ph idx="1"/>
          </p:nvPr>
        </p:nvSpPr>
        <p:spPr/>
        <p:txBody>
          <a:bodyPr>
            <a:normAutofit/>
          </a:bodyPr>
          <a:lstStyle/>
          <a:p>
            <a:r>
              <a:rPr lang="en-US" dirty="0" smtClean="0"/>
              <a:t>Team based and project based: common in sectors such as construction, consulting, oil exploration and engineering services</a:t>
            </a:r>
          </a:p>
          <a:p>
            <a:r>
              <a:rPr lang="en-US" dirty="0" smtClean="0"/>
              <a:t>This approach works well because every project is different and goes through a changing sequence of activities, each project needs to be undertaken by closely interacting team that relies on problem solving and mutual adjustment as well as rules and routines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 Cont’d</a:t>
            </a:r>
            <a:endParaRPr lang="en-US" dirty="0"/>
          </a:p>
        </p:txBody>
      </p:sp>
      <p:sp>
        <p:nvSpPr>
          <p:cNvPr id="3" name="Content Placeholder 2"/>
          <p:cNvSpPr>
            <a:spLocks noGrp="1"/>
          </p:cNvSpPr>
          <p:nvPr>
            <p:ph idx="1"/>
          </p:nvPr>
        </p:nvSpPr>
        <p:spPr/>
        <p:txBody>
          <a:bodyPr/>
          <a:lstStyle/>
          <a:p>
            <a:r>
              <a:rPr lang="en-US" dirty="0" smtClean="0"/>
              <a:t>Networks: can be a viable alternative to industrial development where large enterprises are lacking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a:t>
            </a:r>
            <a:endParaRPr lang="en-US" dirty="0"/>
          </a:p>
        </p:txBody>
      </p:sp>
      <p:sp>
        <p:nvSpPr>
          <p:cNvPr id="3" name="Content Placeholder 2"/>
          <p:cNvSpPr>
            <a:spLocks noGrp="1"/>
          </p:cNvSpPr>
          <p:nvPr>
            <p:ph idx="1"/>
          </p:nvPr>
        </p:nvSpPr>
        <p:spPr/>
        <p:txBody>
          <a:bodyPr>
            <a:normAutofit/>
          </a:bodyPr>
          <a:lstStyle/>
          <a:p>
            <a:r>
              <a:rPr lang="en-US" dirty="0" smtClean="0"/>
              <a:t>All three different organizational forms share common characteristics</a:t>
            </a:r>
          </a:p>
          <a:p>
            <a:r>
              <a:rPr lang="en-US" dirty="0" smtClean="0"/>
              <a:t>Focus on coordination rather than control</a:t>
            </a:r>
          </a:p>
          <a:p>
            <a:pPr lvl="1"/>
            <a:r>
              <a:rPr lang="en-US" dirty="0" smtClean="0"/>
              <a:t>They focus almost wholly on achieving coordination</a:t>
            </a:r>
          </a:p>
          <a:p>
            <a:pPr lvl="2"/>
            <a:r>
              <a:rPr lang="en-US" dirty="0" smtClean="0"/>
              <a:t>Financial incentives, culture and social controls take the place of hierarchical control</a:t>
            </a:r>
          </a:p>
          <a:p>
            <a:r>
              <a:rPr lang="en-US" dirty="0" smtClean="0"/>
              <a:t>Reliance on coordination by mutual adjustment</a:t>
            </a:r>
          </a:p>
          <a:p>
            <a:pPr lvl="1"/>
            <a:r>
              <a:rPr lang="en-US" dirty="0" smtClean="0"/>
              <a:t>Dependent on </a:t>
            </a:r>
            <a:r>
              <a:rPr lang="en-US" dirty="0" err="1" smtClean="0"/>
              <a:t>voluntaristic</a:t>
            </a:r>
            <a:r>
              <a:rPr lang="en-US" dirty="0" smtClean="0"/>
              <a:t> coordination through bilateral and multilateral adjustment </a:t>
            </a:r>
          </a:p>
          <a:p>
            <a:r>
              <a:rPr lang="en-US" dirty="0" smtClean="0"/>
              <a:t>Individuals in multiple organizational roles</a:t>
            </a:r>
          </a:p>
          <a:p>
            <a:pPr lvl="1"/>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major Systems</a:t>
            </a:r>
            <a:endParaRPr lang="en-US" dirty="0"/>
          </a:p>
        </p:txBody>
      </p:sp>
      <p:sp>
        <p:nvSpPr>
          <p:cNvPr id="3" name="Content Placeholder 2"/>
          <p:cNvSpPr>
            <a:spLocks noGrp="1"/>
          </p:cNvSpPr>
          <p:nvPr>
            <p:ph idx="1"/>
          </p:nvPr>
        </p:nvSpPr>
        <p:spPr/>
        <p:txBody>
          <a:bodyPr>
            <a:normAutofit/>
          </a:bodyPr>
          <a:lstStyle/>
          <a:p>
            <a:r>
              <a:rPr lang="en-US" sz="2000" dirty="0" smtClean="0"/>
              <a:t>Information </a:t>
            </a:r>
          </a:p>
          <a:p>
            <a:r>
              <a:rPr lang="en-US" sz="2000" dirty="0" smtClean="0"/>
              <a:t>Strategic Planning</a:t>
            </a:r>
          </a:p>
          <a:p>
            <a:r>
              <a:rPr lang="en-US" sz="2000" dirty="0" smtClean="0"/>
              <a:t>Financial Planning and Control</a:t>
            </a:r>
          </a:p>
          <a:p>
            <a:r>
              <a:rPr lang="en-US" sz="2000" dirty="0" smtClean="0"/>
              <a:t>Human Resource Management </a:t>
            </a:r>
            <a:endParaRPr lang="en-US" sz="2000" dirty="0"/>
          </a:p>
        </p:txBody>
      </p:sp>
    </p:spTree>
    <p:extLst>
      <p:ext uri="{BB962C8B-B14F-4D97-AF65-F5344CB8AC3E}">
        <p14:creationId xmlns:p14="http://schemas.microsoft.com/office/powerpoint/2010/main" val="2841641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a:t>
            </a:r>
            <a:endParaRPr lang="en-US" dirty="0"/>
          </a:p>
        </p:txBody>
      </p:sp>
      <p:sp>
        <p:nvSpPr>
          <p:cNvPr id="3" name="Content Placeholder 2"/>
          <p:cNvSpPr>
            <a:spLocks noGrp="1"/>
          </p:cNvSpPr>
          <p:nvPr>
            <p:ph idx="1"/>
          </p:nvPr>
        </p:nvSpPr>
        <p:spPr/>
        <p:txBody>
          <a:bodyPr>
            <a:normAutofit lnSpcReduction="10000"/>
          </a:bodyPr>
          <a:lstStyle/>
          <a:p>
            <a:r>
              <a:rPr lang="en-US" sz="2200" dirty="0"/>
              <a:t>Communication technology</a:t>
            </a:r>
          </a:p>
          <a:p>
            <a:pPr lvl="1"/>
            <a:r>
              <a:rPr lang="en-US" sz="2200" dirty="0" smtClean="0"/>
              <a:t>telephone</a:t>
            </a:r>
            <a:r>
              <a:rPr lang="en-US" sz="2200" dirty="0"/>
              <a:t>, computers </a:t>
            </a:r>
          </a:p>
          <a:p>
            <a:r>
              <a:rPr lang="en-US" sz="2000" dirty="0"/>
              <a:t>Administrative</a:t>
            </a:r>
            <a:r>
              <a:rPr lang="en-US" sz="2200" dirty="0"/>
              <a:t> hierarchies </a:t>
            </a:r>
            <a:endParaRPr lang="en-US" sz="2200" dirty="0" smtClean="0"/>
          </a:p>
          <a:p>
            <a:pPr lvl="1"/>
            <a:r>
              <a:rPr lang="en-US" sz="2000" dirty="0" smtClean="0"/>
              <a:t>upward flow-managers</a:t>
            </a:r>
          </a:p>
          <a:p>
            <a:pPr lvl="1"/>
            <a:r>
              <a:rPr lang="en-US" sz="2200" dirty="0" smtClean="0"/>
              <a:t>downward </a:t>
            </a:r>
            <a:r>
              <a:rPr lang="en-US" sz="2200" dirty="0"/>
              <a:t>flow- instructions </a:t>
            </a:r>
          </a:p>
          <a:p>
            <a:pPr marL="349250" lvl="1" indent="0">
              <a:buNone/>
            </a:pPr>
            <a:endParaRPr lang="en-US" sz="2200" dirty="0" smtClean="0"/>
          </a:p>
          <a:p>
            <a:pPr lvl="1"/>
            <a:endParaRPr lang="en-US" sz="2200" dirty="0"/>
          </a:p>
          <a:p>
            <a:pPr lvl="1"/>
            <a:endParaRPr lang="en-US" sz="2200" dirty="0" smtClean="0"/>
          </a:p>
          <a:p>
            <a:pPr lvl="1"/>
            <a:endParaRPr lang="en-US" dirty="0"/>
          </a:p>
          <a:p>
            <a:pPr marL="349250" lvl="1" indent="0">
              <a:buNone/>
            </a:pPr>
            <a:endParaRPr lang="en-US" dirty="0" smtClean="0"/>
          </a:p>
          <a:p>
            <a:pPr lvl="1"/>
            <a:endParaRPr lang="en-US" dirty="0"/>
          </a:p>
          <a:p>
            <a:pPr marL="349250" lvl="1" indent="0">
              <a:buNone/>
            </a:pPr>
            <a:r>
              <a:rPr lang="en-US" dirty="0" smtClean="0"/>
              <a:t> </a:t>
            </a:r>
          </a:p>
          <a:p>
            <a:pPr marL="349250" lvl="1" indent="0">
              <a:buNone/>
            </a:pPr>
            <a:endParaRPr lang="en-US" dirty="0"/>
          </a:p>
        </p:txBody>
      </p:sp>
    </p:spTree>
    <p:extLst>
      <p:ext uri="{BB962C8B-B14F-4D97-AF65-F5344CB8AC3E}">
        <p14:creationId xmlns:p14="http://schemas.microsoft.com/office/powerpoint/2010/main" val="2449193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 System</a:t>
            </a:r>
            <a:endParaRPr lang="en-US" dirty="0"/>
          </a:p>
        </p:txBody>
      </p:sp>
      <p:sp>
        <p:nvSpPr>
          <p:cNvPr id="3" name="Content Placeholder 2"/>
          <p:cNvSpPr>
            <a:spLocks noGrp="1"/>
          </p:cNvSpPr>
          <p:nvPr>
            <p:ph idx="1"/>
          </p:nvPr>
        </p:nvSpPr>
        <p:spPr/>
        <p:txBody>
          <a:bodyPr>
            <a:normAutofit/>
          </a:bodyPr>
          <a:lstStyle/>
          <a:p>
            <a:r>
              <a:rPr lang="en-US" sz="2000" dirty="0" smtClean="0"/>
              <a:t>Statement of the goals</a:t>
            </a:r>
          </a:p>
          <a:p>
            <a:r>
              <a:rPr lang="en-US" sz="2000" dirty="0" smtClean="0"/>
              <a:t>Set of assumptions or forecasts</a:t>
            </a:r>
          </a:p>
          <a:p>
            <a:r>
              <a:rPr lang="en-US" sz="2000" dirty="0" smtClean="0"/>
              <a:t>Specific action </a:t>
            </a:r>
          </a:p>
          <a:p>
            <a:r>
              <a:rPr lang="en-US" sz="2000" dirty="0" smtClean="0"/>
              <a:t>Set of financial projection</a:t>
            </a:r>
            <a:endParaRPr lang="en-US" sz="2000" dirty="0"/>
          </a:p>
        </p:txBody>
      </p:sp>
    </p:spTree>
    <p:extLst>
      <p:ext uri="{BB962C8B-B14F-4D97-AF65-F5344CB8AC3E}">
        <p14:creationId xmlns:p14="http://schemas.microsoft.com/office/powerpoint/2010/main" val="15752746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Planning and Control System</a:t>
            </a:r>
            <a:endParaRPr lang="en-US" dirty="0"/>
          </a:p>
        </p:txBody>
      </p:sp>
      <p:sp>
        <p:nvSpPr>
          <p:cNvPr id="3" name="Content Placeholder 2"/>
          <p:cNvSpPr>
            <a:spLocks noGrp="1"/>
          </p:cNvSpPr>
          <p:nvPr>
            <p:ph idx="1"/>
          </p:nvPr>
        </p:nvSpPr>
        <p:spPr/>
        <p:txBody>
          <a:bodyPr>
            <a:normAutofit/>
          </a:bodyPr>
          <a:lstStyle/>
          <a:p>
            <a:r>
              <a:rPr lang="en-US" sz="2000" dirty="0" smtClean="0"/>
              <a:t>Capital expenditure budgets</a:t>
            </a:r>
            <a:r>
              <a:rPr lang="en-US" sz="2000" dirty="0"/>
              <a:t> </a:t>
            </a:r>
            <a:r>
              <a:rPr lang="en-US" sz="2000" dirty="0" smtClean="0"/>
              <a:t>are the overall financial plan that deals with expenditure on assets such as equipment and facilities </a:t>
            </a:r>
          </a:p>
          <a:p>
            <a:r>
              <a:rPr lang="en-US" sz="2000" dirty="0" smtClean="0"/>
              <a:t>Operating budget is a detailed projection of all estimated income and expenses based on forecasted sales revenue during a given period.</a:t>
            </a:r>
            <a:endParaRPr lang="en-US" sz="2000" b="1" dirty="0"/>
          </a:p>
        </p:txBody>
      </p:sp>
    </p:spTree>
    <p:extLst>
      <p:ext uri="{BB962C8B-B14F-4D97-AF65-F5344CB8AC3E}">
        <p14:creationId xmlns:p14="http://schemas.microsoft.com/office/powerpoint/2010/main" val="2231876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System</a:t>
            </a:r>
            <a:endParaRPr lang="en-US" dirty="0"/>
          </a:p>
        </p:txBody>
      </p:sp>
      <p:sp>
        <p:nvSpPr>
          <p:cNvPr id="3" name="Content Placeholder 2"/>
          <p:cNvSpPr>
            <a:spLocks noGrp="1"/>
          </p:cNvSpPr>
          <p:nvPr>
            <p:ph idx="1"/>
          </p:nvPr>
        </p:nvSpPr>
        <p:spPr/>
        <p:txBody>
          <a:bodyPr/>
          <a:lstStyle/>
          <a:p>
            <a:r>
              <a:rPr lang="en-US" sz="2000" dirty="0" smtClean="0"/>
              <a:t>How the organization work within the company </a:t>
            </a:r>
          </a:p>
          <a:p>
            <a:r>
              <a:rPr lang="en-US" sz="2000" dirty="0" smtClean="0"/>
              <a:t>Setting goals</a:t>
            </a:r>
          </a:p>
          <a:p>
            <a:r>
              <a:rPr lang="en-US" sz="2000" dirty="0" smtClean="0"/>
              <a:t>Creating incentives </a:t>
            </a:r>
          </a:p>
          <a:p>
            <a:r>
              <a:rPr lang="en-US" sz="2000" dirty="0" smtClean="0"/>
              <a:t>Monitoring performance </a:t>
            </a:r>
          </a:p>
          <a:p>
            <a:pPr marL="0" indent="0">
              <a:buNone/>
            </a:pPr>
            <a:r>
              <a:rPr lang="en-US" dirty="0" smtClean="0"/>
              <a:t> </a:t>
            </a:r>
            <a:endParaRPr lang="en-US" dirty="0"/>
          </a:p>
        </p:txBody>
      </p:sp>
    </p:spTree>
    <p:extLst>
      <p:ext uri="{BB962C8B-B14F-4D97-AF65-F5344CB8AC3E}">
        <p14:creationId xmlns:p14="http://schemas.microsoft.com/office/powerpoint/2010/main" val="424869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Cooperation Problem</a:t>
            </a:r>
            <a:endParaRPr lang="en-US" dirty="0"/>
          </a:p>
        </p:txBody>
      </p:sp>
      <p:sp>
        <p:nvSpPr>
          <p:cNvPr id="3" name="Content Placeholder 2"/>
          <p:cNvSpPr>
            <a:spLocks noGrp="1"/>
          </p:cNvSpPr>
          <p:nvPr>
            <p:ph idx="1"/>
          </p:nvPr>
        </p:nvSpPr>
        <p:spPr/>
        <p:txBody>
          <a:bodyPr>
            <a:normAutofit/>
          </a:bodyPr>
          <a:lstStyle/>
          <a:p>
            <a:r>
              <a:rPr lang="en-US" sz="2000" dirty="0" smtClean="0"/>
              <a:t>The main problem in organizations is that different groups have different goals</a:t>
            </a:r>
          </a:p>
          <a:p>
            <a:r>
              <a:rPr lang="en-US" sz="2000" dirty="0" smtClean="0"/>
              <a:t>The agency relationship can be a major reason for the cooperation problem</a:t>
            </a:r>
          </a:p>
          <a:p>
            <a:r>
              <a:rPr lang="en-US" sz="2000" dirty="0" smtClean="0"/>
              <a:t>Several mechanisms can be used to help align the groups and goals within the organization</a:t>
            </a:r>
            <a:endParaRPr lang="en-US" sz="2000" dirty="0"/>
          </a:p>
        </p:txBody>
      </p:sp>
    </p:spTree>
    <p:extLst>
      <p:ext uri="{BB962C8B-B14F-4D97-AF65-F5344CB8AC3E}">
        <p14:creationId xmlns:p14="http://schemas.microsoft.com/office/powerpoint/2010/main" val="9826303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a:t>
            </a:r>
            <a:endParaRPr lang="en-US" dirty="0"/>
          </a:p>
        </p:txBody>
      </p:sp>
      <p:sp>
        <p:nvSpPr>
          <p:cNvPr id="3" name="Content Placeholder 2"/>
          <p:cNvSpPr>
            <a:spLocks noGrp="1"/>
          </p:cNvSpPr>
          <p:nvPr>
            <p:ph idx="1"/>
          </p:nvPr>
        </p:nvSpPr>
        <p:spPr/>
        <p:txBody>
          <a:bodyPr/>
          <a:lstStyle/>
          <a:p>
            <a:r>
              <a:rPr lang="en-US" sz="2000" dirty="0" smtClean="0"/>
              <a:t>Organizational Culture: “A pattern of shared basic assumptions that was learned by a group as it solved problems of external adaptation and internal integration, that has worked well enough to be considered valid and, therefore, to be taught to new members as the correct way you perceive, think and feel in relation to those problems.”</a:t>
            </a:r>
          </a:p>
          <a:p>
            <a:pPr lvl="3"/>
            <a:r>
              <a:rPr lang="en-US" sz="2000" dirty="0" smtClean="0"/>
              <a:t>Edgar Schein </a:t>
            </a:r>
          </a:p>
          <a:p>
            <a:endParaRPr lang="en-US" dirty="0"/>
          </a:p>
        </p:txBody>
      </p:sp>
    </p:spTree>
    <p:extLst>
      <p:ext uri="{BB962C8B-B14F-4D97-AF65-F5344CB8AC3E}">
        <p14:creationId xmlns:p14="http://schemas.microsoft.com/office/powerpoint/2010/main" val="4241152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Organizational vs. Corporate Culture</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2000" dirty="0" smtClean="0"/>
              <a:t>Corporate Culture refers to the values and ways of thinking that senior managers wish to encourage within their organization</a:t>
            </a:r>
          </a:p>
          <a:p>
            <a:r>
              <a:rPr lang="en-US" sz="2000" dirty="0"/>
              <a:t>O</a:t>
            </a:r>
            <a:r>
              <a:rPr lang="en-US" sz="2000" dirty="0" smtClean="0"/>
              <a:t>rganizational</a:t>
            </a:r>
            <a:r>
              <a:rPr lang="en-US" sz="2000" dirty="0" smtClean="0">
                <a:solidFill>
                  <a:srgbClr val="FF0000"/>
                </a:solidFill>
              </a:rPr>
              <a:t> </a:t>
            </a:r>
            <a:r>
              <a:rPr lang="en-US" sz="2000" dirty="0" smtClean="0"/>
              <a:t>culture</a:t>
            </a:r>
            <a:r>
              <a:rPr lang="en-US" sz="2000" dirty="0" smtClean="0">
                <a:solidFill>
                  <a:srgbClr val="FF0000"/>
                </a:solidFill>
              </a:rPr>
              <a:t> </a:t>
            </a:r>
            <a:r>
              <a:rPr lang="en-US" sz="2000" dirty="0" smtClean="0"/>
              <a:t>refers to the diverse cultural patterns that exist in the informal organization</a:t>
            </a:r>
            <a:endParaRPr lang="en-US" sz="2000" dirty="0"/>
          </a:p>
        </p:txBody>
      </p:sp>
    </p:spTree>
    <p:extLst>
      <p:ext uri="{BB962C8B-B14F-4D97-AF65-F5344CB8AC3E}">
        <p14:creationId xmlns:p14="http://schemas.microsoft.com/office/powerpoint/2010/main" val="3929379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vs. Weak Cultures</a:t>
            </a:r>
            <a:endParaRPr lang="en-US" dirty="0"/>
          </a:p>
        </p:txBody>
      </p:sp>
      <p:sp>
        <p:nvSpPr>
          <p:cNvPr id="3" name="Content Placeholder 2"/>
          <p:cNvSpPr>
            <a:spLocks noGrp="1"/>
          </p:cNvSpPr>
          <p:nvPr>
            <p:ph idx="1"/>
          </p:nvPr>
        </p:nvSpPr>
        <p:spPr/>
        <p:txBody>
          <a:bodyPr/>
          <a:lstStyle/>
          <a:p>
            <a:r>
              <a:rPr lang="en-US" sz="2000" dirty="0" smtClean="0"/>
              <a:t>A strong culture is one in which key values and attitudes are widely shared and intensely held.</a:t>
            </a:r>
          </a:p>
          <a:p>
            <a:r>
              <a:rPr lang="en-US" sz="2000" dirty="0" smtClean="0"/>
              <a:t>A weak culture, in contrast, is one where people tend to hold different views, have different values and may interpret and respond to signals in very different ways.</a:t>
            </a:r>
            <a:endParaRPr lang="en-US" sz="2000" dirty="0"/>
          </a:p>
        </p:txBody>
      </p:sp>
    </p:spTree>
    <p:extLst>
      <p:ext uri="{BB962C8B-B14F-4D97-AF65-F5344CB8AC3E}">
        <p14:creationId xmlns:p14="http://schemas.microsoft.com/office/powerpoint/2010/main" val="36812289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and Classifying Cultures</a:t>
            </a:r>
            <a:endParaRPr lang="en-US" dirty="0"/>
          </a:p>
        </p:txBody>
      </p:sp>
      <p:sp>
        <p:nvSpPr>
          <p:cNvPr id="3" name="Content Placeholder 2"/>
          <p:cNvSpPr>
            <a:spLocks noGrp="1"/>
          </p:cNvSpPr>
          <p:nvPr>
            <p:ph idx="1"/>
          </p:nvPr>
        </p:nvSpPr>
        <p:spPr/>
        <p:txBody>
          <a:bodyPr>
            <a:normAutofit/>
          </a:bodyPr>
          <a:lstStyle/>
          <a:p>
            <a:r>
              <a:rPr lang="en-US" sz="2000" dirty="0" smtClean="0"/>
              <a:t>Johnson has identified a number of elements that can be used to describe organizational cultures which he labels a “cultural web”. These include:</a:t>
            </a:r>
          </a:p>
          <a:p>
            <a:pPr lvl="2"/>
            <a:r>
              <a:rPr lang="en-US" sz="2000" dirty="0" smtClean="0"/>
              <a:t>The organization’s paradigm </a:t>
            </a:r>
          </a:p>
          <a:p>
            <a:pPr lvl="2"/>
            <a:r>
              <a:rPr lang="en-US" sz="2000" dirty="0" smtClean="0"/>
              <a:t>Its control systems</a:t>
            </a:r>
          </a:p>
          <a:p>
            <a:pPr lvl="2"/>
            <a:r>
              <a:rPr lang="en-US" sz="2000" dirty="0" smtClean="0"/>
              <a:t>Organizational structures</a:t>
            </a:r>
          </a:p>
          <a:p>
            <a:pPr lvl="2"/>
            <a:r>
              <a:rPr lang="en-US" sz="2000" dirty="0" smtClean="0"/>
              <a:t>Power structures</a:t>
            </a:r>
          </a:p>
          <a:p>
            <a:pPr lvl="2"/>
            <a:r>
              <a:rPr lang="en-US" sz="2000" dirty="0" smtClean="0"/>
              <a:t>Rituals, routines, stories, and myths.</a:t>
            </a:r>
            <a:endParaRPr lang="en-US" sz="2000" dirty="0"/>
          </a:p>
        </p:txBody>
      </p:sp>
    </p:spTree>
    <p:extLst>
      <p:ext uri="{BB962C8B-B14F-4D97-AF65-F5344CB8AC3E}">
        <p14:creationId xmlns:p14="http://schemas.microsoft.com/office/powerpoint/2010/main" val="1153876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Schein’s Three Cultural Levels</a:t>
            </a:r>
            <a:endParaRPr lang="en-US" dirty="0"/>
          </a:p>
        </p:txBody>
      </p:sp>
      <p:sp>
        <p:nvSpPr>
          <p:cNvPr id="3" name="Content Placeholder 2"/>
          <p:cNvSpPr>
            <a:spLocks noGrp="1"/>
          </p:cNvSpPr>
          <p:nvPr>
            <p:ph idx="1"/>
          </p:nvPr>
        </p:nvSpPr>
        <p:spPr/>
        <p:txBody>
          <a:bodyPr>
            <a:normAutofit/>
          </a:bodyPr>
          <a:lstStyle/>
          <a:p>
            <a:r>
              <a:rPr lang="en-US" sz="2000" dirty="0" smtClean="0"/>
              <a:t>First Level: Comprises the organizational attributes that an outsider visiting the company for the first time might see, hear or feel.</a:t>
            </a:r>
          </a:p>
          <a:p>
            <a:r>
              <a:rPr lang="en-US" sz="2000" dirty="0"/>
              <a:t>Second Level</a:t>
            </a:r>
            <a:r>
              <a:rPr lang="en-US" sz="2000" dirty="0" smtClean="0"/>
              <a:t>: The values and attitudes that organizational members express.</a:t>
            </a:r>
          </a:p>
          <a:p>
            <a:r>
              <a:rPr lang="en-US" sz="2000" dirty="0"/>
              <a:t>Third Level</a:t>
            </a:r>
            <a:r>
              <a:rPr lang="en-US" sz="2000" dirty="0" smtClean="0"/>
              <a:t>: These are the “unspoken rules” and tacit beliefs of an organization. Schein considers this to be the most influential but also the most difficult to change.</a:t>
            </a:r>
            <a:endParaRPr lang="en-US" sz="2000" dirty="0"/>
          </a:p>
        </p:txBody>
      </p:sp>
    </p:spTree>
    <p:extLst>
      <p:ext uri="{BB962C8B-B14F-4D97-AF65-F5344CB8AC3E}">
        <p14:creationId xmlns:p14="http://schemas.microsoft.com/office/powerpoint/2010/main" val="3614970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Culture &amp; Organizational Performance</a:t>
            </a:r>
            <a:endParaRPr lang="en-US" dirty="0"/>
          </a:p>
        </p:txBody>
      </p:sp>
      <p:sp>
        <p:nvSpPr>
          <p:cNvPr id="3" name="Content Placeholder 2"/>
          <p:cNvSpPr>
            <a:spLocks noGrp="1"/>
          </p:cNvSpPr>
          <p:nvPr>
            <p:ph idx="1"/>
          </p:nvPr>
        </p:nvSpPr>
        <p:spPr/>
        <p:txBody>
          <a:bodyPr/>
          <a:lstStyle/>
          <a:p>
            <a:endParaRPr lang="en-US" dirty="0" smtClean="0"/>
          </a:p>
          <a:p>
            <a:r>
              <a:rPr lang="en-US" sz="2000" dirty="0" smtClean="0"/>
              <a:t>There is limited empirical evidence on the links between corporate</a:t>
            </a:r>
            <a:r>
              <a:rPr lang="en-US" sz="2000" dirty="0" smtClean="0">
                <a:solidFill>
                  <a:srgbClr val="FF0000"/>
                </a:solidFill>
              </a:rPr>
              <a:t> </a:t>
            </a:r>
            <a:r>
              <a:rPr lang="en-US" sz="2000" dirty="0"/>
              <a:t>culture</a:t>
            </a:r>
            <a:r>
              <a:rPr lang="en-US" sz="2000" dirty="0" smtClean="0">
                <a:solidFill>
                  <a:srgbClr val="FF0000"/>
                </a:solidFill>
              </a:rPr>
              <a:t> </a:t>
            </a:r>
            <a:r>
              <a:rPr lang="en-US" sz="2000" dirty="0" smtClean="0"/>
              <a:t>and and </a:t>
            </a:r>
            <a:r>
              <a:rPr lang="en-US" sz="2000" dirty="0"/>
              <a:t>organizational</a:t>
            </a:r>
            <a:r>
              <a:rPr lang="en-US" sz="2000" dirty="0" smtClean="0">
                <a:solidFill>
                  <a:srgbClr val="FF0000"/>
                </a:solidFill>
              </a:rPr>
              <a:t> </a:t>
            </a:r>
            <a:r>
              <a:rPr lang="en-US" sz="2000" dirty="0"/>
              <a:t>performance</a:t>
            </a:r>
            <a:r>
              <a:rPr lang="en-US" sz="2000" dirty="0" smtClean="0"/>
              <a:t>, in part because of the difficulties of measuring these broad concepts.</a:t>
            </a:r>
            <a:endParaRPr lang="en-US" sz="2000" dirty="0"/>
          </a:p>
        </p:txBody>
      </p:sp>
    </p:spTree>
    <p:extLst>
      <p:ext uri="{BB962C8B-B14F-4D97-AF65-F5344CB8AC3E}">
        <p14:creationId xmlns:p14="http://schemas.microsoft.com/office/powerpoint/2010/main" val="38841045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sz="2000" dirty="0" smtClean="0"/>
              <a:t>Learned </a:t>
            </a:r>
            <a:r>
              <a:rPr lang="en-US" sz="2000" dirty="0"/>
              <a:t>of the ways in which strategy is realized in practice</a:t>
            </a:r>
          </a:p>
          <a:p>
            <a:endParaRPr lang="en-US" dirty="0"/>
          </a:p>
          <a:p>
            <a:r>
              <a:rPr lang="en-US" sz="2000" dirty="0" smtClean="0"/>
              <a:t>Learned </a:t>
            </a:r>
            <a:r>
              <a:rPr lang="en-US" sz="2000" dirty="0"/>
              <a:t>of the 3 key factors (organizational structure, culture, &amp; systems) and how they shape strategy</a:t>
            </a:r>
          </a:p>
          <a:p>
            <a:endParaRPr lang="en-US" dirty="0"/>
          </a:p>
          <a:p>
            <a:r>
              <a:rPr lang="en-US" sz="2000" dirty="0" smtClean="0"/>
              <a:t>Learned </a:t>
            </a:r>
            <a:r>
              <a:rPr lang="en-US" sz="2000" dirty="0"/>
              <a:t>of the challenges of organizing and how the 3 factors can help us overcome those </a:t>
            </a:r>
          </a:p>
          <a:p>
            <a:endParaRPr lang="en-US" dirty="0"/>
          </a:p>
        </p:txBody>
      </p:sp>
    </p:spTree>
    <p:extLst>
      <p:ext uri="{BB962C8B-B14F-4D97-AF65-F5344CB8AC3E}">
        <p14:creationId xmlns:p14="http://schemas.microsoft.com/office/powerpoint/2010/main" val="1074037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algn="ctr"/>
            <a:endParaRPr lang="en-US" sz="4000" dirty="0" smtClean="0"/>
          </a:p>
          <a:p>
            <a:pPr marL="0" indent="0" algn="ctr">
              <a:buNone/>
            </a:pPr>
            <a:r>
              <a:rPr lang="en-US" sz="4000" smtClean="0"/>
              <a:t>   Questions</a:t>
            </a:r>
            <a:r>
              <a:rPr lang="en-US" sz="4000" dirty="0" smtClean="0"/>
              <a:t>?</a:t>
            </a:r>
            <a:endParaRPr lang="en-US" sz="4000" dirty="0"/>
          </a:p>
        </p:txBody>
      </p:sp>
    </p:spTree>
    <p:extLst>
      <p:ext uri="{BB962C8B-B14F-4D97-AF65-F5344CB8AC3E}">
        <p14:creationId xmlns:p14="http://schemas.microsoft.com/office/powerpoint/2010/main" val="192917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Mechanisms</a:t>
            </a:r>
            <a:endParaRPr lang="en-US" dirty="0"/>
          </a:p>
        </p:txBody>
      </p:sp>
      <p:sp>
        <p:nvSpPr>
          <p:cNvPr id="3" name="Content Placeholder 2"/>
          <p:cNvSpPr>
            <a:spLocks noGrp="1"/>
          </p:cNvSpPr>
          <p:nvPr>
            <p:ph idx="1"/>
          </p:nvPr>
        </p:nvSpPr>
        <p:spPr/>
        <p:txBody>
          <a:bodyPr>
            <a:normAutofit/>
          </a:bodyPr>
          <a:lstStyle/>
          <a:p>
            <a:r>
              <a:rPr lang="en-US" sz="2000" dirty="0" smtClean="0"/>
              <a:t>Bureaucratic controls</a:t>
            </a:r>
          </a:p>
          <a:p>
            <a:pPr lvl="1"/>
            <a:r>
              <a:rPr lang="en-US" dirty="0" smtClean="0"/>
              <a:t>Top management have to be careful not to exercise too much bureaucratic control, otherwise it could limit the way the workers lower down within the organization, can do there job.</a:t>
            </a:r>
          </a:p>
          <a:p>
            <a:r>
              <a:rPr lang="en-US" sz="2000" dirty="0" smtClean="0"/>
              <a:t>Performance incentives</a:t>
            </a:r>
          </a:p>
          <a:p>
            <a:pPr lvl="1"/>
            <a:r>
              <a:rPr lang="en-US" dirty="0" smtClean="0"/>
              <a:t>Have to be careful to not only reward desirable outcomes, but as well as reward for how those outcomes are being achieved.</a:t>
            </a:r>
          </a:p>
          <a:p>
            <a:r>
              <a:rPr lang="en-US" sz="2000" dirty="0" smtClean="0"/>
              <a:t>Shared Values</a:t>
            </a:r>
          </a:p>
          <a:p>
            <a:pPr lvl="1"/>
            <a:r>
              <a:rPr lang="en-US" dirty="0" smtClean="0"/>
              <a:t>You want to make sure that your employees are “buying in” to the culture &amp; goals of the organization, but if that culture &amp; goals are promoting unethical behavior, you have to change that as top management.</a:t>
            </a:r>
            <a:endParaRPr lang="en-US" dirty="0"/>
          </a:p>
        </p:txBody>
      </p:sp>
    </p:spTree>
    <p:extLst>
      <p:ext uri="{BB962C8B-B14F-4D97-AF65-F5344CB8AC3E}">
        <p14:creationId xmlns:p14="http://schemas.microsoft.com/office/powerpoint/2010/main" val="7452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Coordination Problem</a:t>
            </a:r>
            <a:endParaRPr lang="en-US" dirty="0"/>
          </a:p>
        </p:txBody>
      </p:sp>
      <p:sp>
        <p:nvSpPr>
          <p:cNvPr id="3" name="Content Placeholder 2"/>
          <p:cNvSpPr>
            <a:spLocks noGrp="1"/>
          </p:cNvSpPr>
          <p:nvPr>
            <p:ph idx="1"/>
          </p:nvPr>
        </p:nvSpPr>
        <p:spPr/>
        <p:txBody>
          <a:bodyPr/>
          <a:lstStyle/>
          <a:p>
            <a:r>
              <a:rPr lang="en-US" sz="2000" dirty="0" smtClean="0"/>
              <a:t>Have to make sure that the entire organization is coordinating all efforts correctly, otherwise production will not exist</a:t>
            </a:r>
          </a:p>
          <a:p>
            <a:r>
              <a:rPr lang="en-US" sz="2000" dirty="0" smtClean="0"/>
              <a:t>3 mechanisms that exist in the coordination problem</a:t>
            </a:r>
          </a:p>
          <a:p>
            <a:pPr lvl="1"/>
            <a:r>
              <a:rPr lang="en-US" sz="2000" dirty="0" smtClean="0"/>
              <a:t>Rules &amp; Instructions</a:t>
            </a:r>
          </a:p>
          <a:p>
            <a:pPr lvl="1"/>
            <a:r>
              <a:rPr lang="en-US" sz="2000" dirty="0" smtClean="0"/>
              <a:t>Routines</a:t>
            </a:r>
          </a:p>
          <a:p>
            <a:pPr lvl="1"/>
            <a:r>
              <a:rPr lang="en-US" sz="2000" dirty="0" smtClean="0"/>
              <a:t>Mutual Adjustment</a:t>
            </a:r>
          </a:p>
          <a:p>
            <a:endParaRPr lang="en-US" dirty="0"/>
          </a:p>
        </p:txBody>
      </p:sp>
    </p:spTree>
    <p:extLst>
      <p:ext uri="{BB962C8B-B14F-4D97-AF65-F5344CB8AC3E}">
        <p14:creationId xmlns:p14="http://schemas.microsoft.com/office/powerpoint/2010/main" val="276276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Design </a:t>
            </a:r>
            <a:endParaRPr lang="en-US" dirty="0"/>
          </a:p>
        </p:txBody>
      </p:sp>
      <p:sp>
        <p:nvSpPr>
          <p:cNvPr id="3" name="Content Placeholder 2"/>
          <p:cNvSpPr>
            <a:spLocks noGrp="1"/>
          </p:cNvSpPr>
          <p:nvPr>
            <p:ph idx="1"/>
          </p:nvPr>
        </p:nvSpPr>
        <p:spPr/>
        <p:txBody>
          <a:bodyPr>
            <a:normAutofit/>
          </a:bodyPr>
          <a:lstStyle/>
          <a:p>
            <a:r>
              <a:rPr lang="en-US" sz="2000" dirty="0" smtClean="0"/>
              <a:t>Two forms </a:t>
            </a:r>
          </a:p>
          <a:p>
            <a:pPr lvl="1"/>
            <a:r>
              <a:rPr lang="en-US" sz="2000" dirty="0" smtClean="0"/>
              <a:t>Bureaucracy</a:t>
            </a:r>
          </a:p>
          <a:p>
            <a:pPr lvl="1"/>
            <a:r>
              <a:rPr lang="en-US" sz="2000" dirty="0" smtClean="0"/>
              <a:t>Hierarchy</a:t>
            </a:r>
          </a:p>
          <a:p>
            <a:pPr lvl="2"/>
            <a:r>
              <a:rPr lang="en-US" sz="2000" dirty="0" smtClean="0"/>
              <a:t>Advantages of using hierarchies to achieve coordination as well as control </a:t>
            </a:r>
          </a:p>
          <a:p>
            <a:pPr lvl="2"/>
            <a:r>
              <a:rPr lang="en-US" sz="2000" dirty="0" smtClean="0"/>
              <a:t>The different ways in which organizations can be structured along hierarchical lines </a:t>
            </a:r>
          </a:p>
        </p:txBody>
      </p:sp>
    </p:spTree>
    <p:extLst>
      <p:ext uri="{BB962C8B-B14F-4D97-AF65-F5344CB8AC3E}">
        <p14:creationId xmlns:p14="http://schemas.microsoft.com/office/powerpoint/2010/main" val="1339799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Hierarchy and Coordination</a:t>
            </a:r>
            <a:endParaRPr lang="en-US" dirty="0"/>
          </a:p>
        </p:txBody>
      </p:sp>
      <p:sp>
        <p:nvSpPr>
          <p:cNvPr id="3" name="Content Placeholder 2"/>
          <p:cNvSpPr>
            <a:spLocks noGrp="1"/>
          </p:cNvSpPr>
          <p:nvPr>
            <p:ph idx="1"/>
          </p:nvPr>
        </p:nvSpPr>
        <p:spPr/>
        <p:txBody>
          <a:bodyPr>
            <a:normAutofit/>
          </a:bodyPr>
          <a:lstStyle/>
          <a:p>
            <a:r>
              <a:rPr lang="en-US" sz="2000" dirty="0" smtClean="0"/>
              <a:t>By introducing hierarchical structures can help reduce costs of coordination </a:t>
            </a:r>
          </a:p>
          <a:p>
            <a:r>
              <a:rPr lang="en-US" sz="2000" dirty="0" smtClean="0"/>
              <a:t>One individual appointed leader</a:t>
            </a:r>
          </a:p>
          <a:p>
            <a:r>
              <a:rPr lang="en-US" sz="2000" dirty="0" smtClean="0"/>
              <a:t>Less number of interactions are needed to be managed, which lowers the cost of coordination</a:t>
            </a:r>
          </a:p>
          <a:p>
            <a:endParaRPr lang="en-US" sz="2000" dirty="0"/>
          </a:p>
        </p:txBody>
      </p:sp>
    </p:spTree>
    <p:extLst>
      <p:ext uri="{BB962C8B-B14F-4D97-AF65-F5344CB8AC3E}">
        <p14:creationId xmlns:p14="http://schemas.microsoft.com/office/powerpoint/2010/main" val="3934307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Hierarchy and Coordination Cont’d</a:t>
            </a:r>
            <a:endParaRPr lang="en-US" dirty="0"/>
          </a:p>
        </p:txBody>
      </p:sp>
      <p:sp>
        <p:nvSpPr>
          <p:cNvPr id="3" name="Content Placeholder 2"/>
          <p:cNvSpPr>
            <a:spLocks noGrp="1"/>
          </p:cNvSpPr>
          <p:nvPr>
            <p:ph idx="1"/>
          </p:nvPr>
        </p:nvSpPr>
        <p:spPr/>
        <p:txBody>
          <a:bodyPr>
            <a:normAutofit/>
          </a:bodyPr>
          <a:lstStyle/>
          <a:p>
            <a:r>
              <a:rPr lang="en-US" sz="2000" dirty="0" smtClean="0"/>
              <a:t>When thinking about hierarchies within organizations, we think about the way in which specialized units are coordinated and controlled by a superior unit</a:t>
            </a:r>
          </a:p>
          <a:p>
            <a:r>
              <a:rPr lang="en-US" sz="2000" dirty="0" smtClean="0"/>
              <a:t>Hierarchies are a flexible way of coordinating activities because they allow specialist units to act independently of each other</a:t>
            </a:r>
            <a:endParaRPr lang="en-US" sz="2000" dirty="0"/>
          </a:p>
        </p:txBody>
      </p:sp>
    </p:spTree>
    <p:extLst>
      <p:ext uri="{BB962C8B-B14F-4D97-AF65-F5344CB8AC3E}">
        <p14:creationId xmlns:p14="http://schemas.microsoft.com/office/powerpoint/2010/main" val="116058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1505</TotalTime>
  <Words>2334</Words>
  <Application>Microsoft Office PowerPoint</Application>
  <PresentationFormat>Widescreen</PresentationFormat>
  <Paragraphs>218</Paragraphs>
  <Slides>47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Century Schoolbook</vt:lpstr>
      <vt:lpstr>Wingdings 2</vt:lpstr>
      <vt:lpstr>View</vt:lpstr>
      <vt:lpstr> Foundations of Strategy Realizing Strategy</vt:lpstr>
      <vt:lpstr>Introduction</vt:lpstr>
      <vt:lpstr>Specialization</vt:lpstr>
      <vt:lpstr>The Cooperation Problem</vt:lpstr>
      <vt:lpstr>Cooperation Mechanisms</vt:lpstr>
      <vt:lpstr>The Coordination Problem</vt:lpstr>
      <vt:lpstr>Organizational Design </vt:lpstr>
      <vt:lpstr>Hierarchy and Coordination</vt:lpstr>
      <vt:lpstr>Hierarchy and Coordination Cont’d</vt:lpstr>
      <vt:lpstr>Organizational Units</vt:lpstr>
      <vt:lpstr>Tasks</vt:lpstr>
      <vt:lpstr>Products</vt:lpstr>
      <vt:lpstr>Geography</vt:lpstr>
      <vt:lpstr>Process </vt:lpstr>
      <vt:lpstr>How do we decide which to use?</vt:lpstr>
      <vt:lpstr>How do we decide which to use Cont’d</vt:lpstr>
      <vt:lpstr>Undiversified Organizations</vt:lpstr>
      <vt:lpstr>Diversified Organization</vt:lpstr>
      <vt:lpstr>Alternative Structural Forms</vt:lpstr>
      <vt:lpstr>Functional Structure</vt:lpstr>
      <vt:lpstr>Problems with Functional Structure</vt:lpstr>
      <vt:lpstr>Problems with Functional Structure Cont’d</vt:lpstr>
      <vt:lpstr>Multidivisional Structure</vt:lpstr>
      <vt:lpstr>Advantages to Multidivisional Structure</vt:lpstr>
      <vt:lpstr>3 Levels of a Divisionalized Organization</vt:lpstr>
      <vt:lpstr>Matrix Structure</vt:lpstr>
      <vt:lpstr>Matrix Structure Cont’d</vt:lpstr>
      <vt:lpstr>Problem with Matrix Organizations</vt:lpstr>
      <vt:lpstr>Beyond Hierarchical Structures</vt:lpstr>
      <vt:lpstr>Beyond Hierarchical Structures Cont’d</vt:lpstr>
      <vt:lpstr>Alternative Organizational Forms</vt:lpstr>
      <vt:lpstr>Alternative Organizational Forms Cont’d</vt:lpstr>
      <vt:lpstr>Alternative Organizational Forms Cont’d</vt:lpstr>
      <vt:lpstr>Common Characteristics</vt:lpstr>
      <vt:lpstr>4 major Systems</vt:lpstr>
      <vt:lpstr>Information System</vt:lpstr>
      <vt:lpstr>Strategic Planning System</vt:lpstr>
      <vt:lpstr>Financial Planning and Control System</vt:lpstr>
      <vt:lpstr>Human Resource System</vt:lpstr>
      <vt:lpstr>Organizational Culture</vt:lpstr>
      <vt:lpstr>Organizational vs. Corporate Culture</vt:lpstr>
      <vt:lpstr>Strong vs. Weak Cultures</vt:lpstr>
      <vt:lpstr>Describing and Classifying Cultures</vt:lpstr>
      <vt:lpstr>Schein’s Three Cultural Levels</vt:lpstr>
      <vt:lpstr>Corporate Culture &amp; Organizational Performance</vt:lpstr>
      <vt:lpstr>Summary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Realising Strategy Foundations of Strategy</dc:title>
  <dc:creator>Jonathan Kiser</dc:creator>
  <cp:lastModifiedBy>Boal, Kim</cp:lastModifiedBy>
  <cp:revision>30</cp:revision>
  <dcterms:created xsi:type="dcterms:W3CDTF">2014-11-09T04:46:22Z</dcterms:created>
  <dcterms:modified xsi:type="dcterms:W3CDTF">2019-03-22T17:35:19Z</dcterms:modified>
</cp:coreProperties>
</file>