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DCCA2E-CF36-4483-B7B3-A3449C0DE110}">
  <a:tblStyle styleId="{24DCCA2E-CF36-4483-B7B3-A3449C0DE1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667"/>
  </p:normalViewPr>
  <p:slideViewPr>
    <p:cSldViewPr snapToGrid="0" snapToObjects="1">
      <p:cViewPr varScale="1">
        <p:scale>
          <a:sx n="63" d="100"/>
          <a:sy n="63" d="100"/>
        </p:scale>
        <p:origin x="2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5b1de90b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f5b1de90b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f5b1de90b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f5b1de90b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f0402c01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f0402c01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402c01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f0402c01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f0402c01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f0402c01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f5b1de90b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f5b1de90b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f0402c01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f0402c01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f0402c01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f0402c01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f5b1de90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f5b1de90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f0402c0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f0402c0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0402c0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f0402c0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f5b1de90b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f5b1de90b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f0402c01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f0402c01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f0402c01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f0402c01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f0402c01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f0402c01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f0402c01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f0402c01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930728"/>
            <a:ext cx="8222100" cy="16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FS: Global Strategies and the Multinational Corporation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64725" y="4264750"/>
            <a:ext cx="85659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By Team 4 (11am): Sofia Paredes, Haylee Berner, Dylan Hawkins, and Linna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227350" y="228575"/>
            <a:ext cx="5643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The Internal Location of Production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588875" y="1300175"/>
            <a:ext cx="71328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Resource Availability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will the resource cost? Is it available? Is there enough of the resource?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Firm-specific Competitive Advantage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location optimal for the internal resources and capabilities? Are they mobile?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Tradability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high are the tariffs? Are there government restrictions? Is the product moveable?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Political Considerations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government imposing restrictions or penalties? Are they offering incentives?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60950" y="0"/>
            <a:ext cx="5955600" cy="13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Locating Production: General Motors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900" y="2454450"/>
            <a:ext cx="3977175" cy="26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553450" y="1852850"/>
            <a:ext cx="3405000" cy="23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rabicPeriod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Resource Availability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rabicPeriod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Firm specific competitive advantage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rabicPeriod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Tradability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rabicPeriod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Political Consideration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-158725" y="292700"/>
            <a:ext cx="55380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Location and Value Chain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3474457" y="1006050"/>
            <a:ext cx="1627500" cy="7371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to locate activity X?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5593057" y="2630706"/>
            <a:ext cx="1627500" cy="7371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optimal location of activity X considered independently 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952632" y="2630706"/>
            <a:ext cx="1627500" cy="7371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importance of the links between activity X and other activities of the firm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58325" y="4129911"/>
            <a:ext cx="1627500" cy="7371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great are the coordination benefits from co-locating activities?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1846939" y="4129911"/>
            <a:ext cx="1627500" cy="7371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firm’s business strategy?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3804431" y="4129911"/>
            <a:ext cx="1627500" cy="7371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internal resources and capabilities does the firm possess in particular locations?</a:t>
            </a: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5593046" y="4129911"/>
            <a:ext cx="1627500" cy="7371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government incentives/penalties affect the location?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5" name="Google Shape;175;p24"/>
          <p:cNvCxnSpPr>
            <a:stCxn id="168" idx="2"/>
            <a:endCxn id="169" idx="0"/>
          </p:cNvCxnSpPr>
          <p:nvPr/>
        </p:nvCxnSpPr>
        <p:spPr>
          <a:xfrm rot="-5400000" flipH="1">
            <a:off x="4903657" y="1127700"/>
            <a:ext cx="887700" cy="21186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p24"/>
          <p:cNvCxnSpPr>
            <a:stCxn id="170" idx="0"/>
            <a:endCxn id="168" idx="2"/>
          </p:cNvCxnSpPr>
          <p:nvPr/>
        </p:nvCxnSpPr>
        <p:spPr>
          <a:xfrm rot="-5400000">
            <a:off x="2583432" y="925956"/>
            <a:ext cx="887700" cy="25218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24"/>
          <p:cNvCxnSpPr>
            <a:stCxn id="170" idx="2"/>
            <a:endCxn id="172" idx="0"/>
          </p:cNvCxnSpPr>
          <p:nvPr/>
        </p:nvCxnSpPr>
        <p:spPr>
          <a:xfrm rot="-5400000" flipH="1">
            <a:off x="1832532" y="3301656"/>
            <a:ext cx="762000" cy="894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24"/>
          <p:cNvCxnSpPr>
            <a:stCxn id="171" idx="0"/>
            <a:endCxn id="170" idx="2"/>
          </p:cNvCxnSpPr>
          <p:nvPr/>
        </p:nvCxnSpPr>
        <p:spPr>
          <a:xfrm rot="-5400000">
            <a:off x="938225" y="3301761"/>
            <a:ext cx="762000" cy="894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24"/>
          <p:cNvCxnSpPr>
            <a:stCxn id="169" idx="2"/>
            <a:endCxn id="174" idx="0"/>
          </p:cNvCxnSpPr>
          <p:nvPr/>
        </p:nvCxnSpPr>
        <p:spPr>
          <a:xfrm rot="-5400000" flipH="1">
            <a:off x="6026107" y="3748506"/>
            <a:ext cx="762000" cy="6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24"/>
          <p:cNvCxnSpPr>
            <a:stCxn id="173" idx="0"/>
            <a:endCxn id="169" idx="2"/>
          </p:cNvCxnSpPr>
          <p:nvPr/>
        </p:nvCxnSpPr>
        <p:spPr>
          <a:xfrm rot="-5400000">
            <a:off x="5131481" y="2854611"/>
            <a:ext cx="762000" cy="17886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24"/>
          <p:cNvSpPr/>
          <p:nvPr/>
        </p:nvSpPr>
        <p:spPr>
          <a:xfrm>
            <a:off x="7381671" y="4129811"/>
            <a:ext cx="1627500" cy="7371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is the optimal location of X in terms of the cost and availability of inputs?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2" name="Google Shape;182;p24"/>
          <p:cNvCxnSpPr>
            <a:endCxn id="181" idx="0"/>
          </p:cNvCxnSpPr>
          <p:nvPr/>
        </p:nvCxnSpPr>
        <p:spPr>
          <a:xfrm>
            <a:off x="6370221" y="3749711"/>
            <a:ext cx="1825200" cy="3801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1700" y="277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Should a Firm Enter into a Foreign Market?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5184500" y="1653275"/>
            <a:ext cx="4031700" cy="23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Firms must enter in pursuit of profitability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Profitability depends on: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Attractiveness of that market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Competitive advantage within the market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00" y="1258425"/>
            <a:ext cx="4830199" cy="30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265500" y="204525"/>
            <a:ext cx="40452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General Motors Foreign Market Strategy</a:t>
            </a:r>
            <a:r>
              <a:rPr lang="en" sz="3000"/>
              <a:t> </a:t>
            </a:r>
            <a:endParaRPr sz="3000"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2"/>
          </p:nvPr>
        </p:nvSpPr>
        <p:spPr>
          <a:xfrm>
            <a:off x="4951525" y="417425"/>
            <a:ext cx="3837000" cy="10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Ford Company Foreign Entry Strategy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88475" y="1579700"/>
            <a:ext cx="43851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GM also has the Daewoo, Holden, Opel, and Vauxhall in other countries.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Develop global platforms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Direct investments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Put vehicles where vehicles are needed the most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China is the main focus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4751725" y="1592325"/>
            <a:ext cx="4221000" cy="30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Ford also has the Everest, Ka, Mondeo, and Galaxy in other countries. 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Focusing on making two cars suitable for the European and Chinese markets.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Produces low-cost cars, same platform, easy to find parts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costs to increase profit margins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949" y="3517425"/>
            <a:ext cx="2337450" cy="16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675" y="3517425"/>
            <a:ext cx="2439113" cy="162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204675" y="100275"/>
            <a:ext cx="75465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Global Integration Vs. National Differentiation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423325" y="1049725"/>
            <a:ext cx="78426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of a global strategy: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Benefits of Scale and Replication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Char char="○"/>
            </a:pP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“Everywhere everything gets more and more like everything else as the world’s preference structure is homogenized” - Levitt 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Char char="○"/>
            </a:pP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something is created, it has the potential to replicate the original at a fraction of the cost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■"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Disneyland Theme Parks, McDonalds, etc.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Serving Global Customers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eed to service customers 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■"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 manufacturers, advertisements, etc.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Exploiting National Resources: Arbitrage Benefits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Companies internationalize not only for market opportunities, but for resource opportunities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Benefits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Char char="○"/>
            </a:pP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Permits new experiences, ideas, and practices to be diffused and integrated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Competing Strategically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Char char="○"/>
            </a:pP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Cross-subsidization of competitive initiatives in one market using pricing from other markets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56700" y="203225"/>
            <a:ext cx="70419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Strategy and organization within the multicultural corporation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317500" y="1346200"/>
            <a:ext cx="72390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 of multinational strategies and structures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20th century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 WWII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1970s-1980s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organization structure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regional and national to international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■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Hewlett-Packard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Transnational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Focuses more on responsibilities and decision making rather than structure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Meeting consumer needs in the host country market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product development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Organize, foster, and exploit innovation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■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Diversity and autonomy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2964000" y="167125"/>
            <a:ext cx="32160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1338600" y="1574025"/>
            <a:ext cx="64668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firm’s competitive advantage is not just determined by its own resources and capabilities but also by the conditions of the national environment in which it operates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discussed and simplified the complexities of internal strategy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also discussed how companies compete globally and analysed factors that contribute to a firm’s foreign entry strategy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F2B2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73850" y="222175"/>
            <a:ext cx="68649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Patterns of Internationalization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2" name="Google Shape;92;p14"/>
          <p:cNvGraphicFramePr/>
          <p:nvPr/>
        </p:nvGraphicFramePr>
        <p:xfrm>
          <a:off x="1314450" y="108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{24DCCA2E-CF36-4483-B7B3-A3449C0DE110}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A4C2F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Trading Industries</a:t>
                      </a:r>
                      <a:endParaRPr sz="2200" b="1">
                        <a:solidFill>
                          <a:srgbClr val="A4C2F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Aerospace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Military hardware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Diamond mining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Agriculture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A4C2F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Global Industries </a:t>
                      </a:r>
                      <a:endParaRPr sz="2200" b="1">
                        <a:solidFill>
                          <a:srgbClr val="A4C2F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Cars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Oil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Semiconductors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 Electronics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A4C2F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Sheltered Industries </a:t>
                      </a:r>
                      <a:endParaRPr sz="2200" b="1">
                        <a:solidFill>
                          <a:srgbClr val="A4C2F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Railroads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Laundries / dry cleaning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Hairdressing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Milk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A4C2F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Multidomestic Industries </a:t>
                      </a:r>
                      <a:endParaRPr sz="1700" b="1">
                        <a:solidFill>
                          <a:srgbClr val="A4C2F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Packaged Groceries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Investment Banking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Hotels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Consulting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" name="Google Shape;93;p14"/>
          <p:cNvSpPr txBox="1"/>
          <p:nvPr/>
        </p:nvSpPr>
        <p:spPr>
          <a:xfrm rot="-5400000">
            <a:off x="495324" y="1430266"/>
            <a:ext cx="104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505562" y="4419616"/>
            <a:ext cx="104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4"/>
          <p:cNvSpPr txBox="1"/>
          <p:nvPr/>
        </p:nvSpPr>
        <p:spPr>
          <a:xfrm rot="-5400000">
            <a:off x="482662" y="3854516"/>
            <a:ext cx="104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314462" y="4419616"/>
            <a:ext cx="104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4"/>
          <p:cNvSpPr txBox="1"/>
          <p:nvPr/>
        </p:nvSpPr>
        <p:spPr>
          <a:xfrm rot="-5400000">
            <a:off x="-626425" y="2547148"/>
            <a:ext cx="240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Trade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4"/>
          <p:cNvSpPr txBox="1"/>
          <p:nvPr/>
        </p:nvSpPr>
        <p:spPr>
          <a:xfrm rot="-937">
            <a:off x="2355754" y="4547068"/>
            <a:ext cx="330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Foreign Direct Investment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 rot="10800000">
            <a:off x="1282700" y="1295300"/>
            <a:ext cx="0" cy="3035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4"/>
          <p:cNvCxnSpPr/>
          <p:nvPr/>
        </p:nvCxnSpPr>
        <p:spPr>
          <a:xfrm>
            <a:off x="1282700" y="4330700"/>
            <a:ext cx="5321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391475" y="260225"/>
            <a:ext cx="49695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Implications for Competition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73100" y="1181100"/>
            <a:ext cx="6121500" cy="3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Internationalization = more competition and lower profitability 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1976 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○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84% of the US automobile market was controlled by GM, Ford, and Chrysler 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2011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○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companies within US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○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GM and Ford remained indigenous accounting for 35.7% of auto sales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Influences 3 of the 5 Porter’s forces of competition framework 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○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from potential entrants 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○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Rivalry among existing firms 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○"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the bargaining power of buyers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71025" y="280175"/>
            <a:ext cx="56328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Analysing Competitive Advantage  in an International Context 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863600" y="1308100"/>
            <a:ext cx="6553200" cy="30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Growth over the past 20 years is associated with competition reversals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1989 US Steel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2014 ArcelorMittal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Competitive Advantage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strengths in resources and capabilities matches the key success factors in its industry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Competitive Advantage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Depends on internal strengths in resources and capabilities, its national environment, and the resources within the countries of business 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247225" y="0"/>
            <a:ext cx="63753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Competitive Advantage in an International Context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247225" y="1413625"/>
            <a:ext cx="2729400" cy="15549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Firm Resources and Capabilities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Financial Resources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Physical Resources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Technology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Reputation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Functional Capabilities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General Management Capabilities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903850" y="2620638"/>
            <a:ext cx="1837800" cy="576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COMPETITIVE ADVANTAGE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284875" y="1374175"/>
            <a:ext cx="2870700" cy="6306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THE INDUSTRY ENVIRONMENT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Key Success Factors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490625" y="3773350"/>
            <a:ext cx="5349900" cy="1348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THE NATIONAL ENVIRONMENT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National resources and capabilities (raw materials, national culture, human resources, transportation, communication and legal infrastructure)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Domestic market conditions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Government policies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Exchange rates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Related and supporting industries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7"/>
          <p:cNvSpPr/>
          <p:nvPr/>
        </p:nvSpPr>
        <p:spPr>
          <a:xfrm rot="-2198668" flipH="1">
            <a:off x="5787017" y="2188005"/>
            <a:ext cx="853987" cy="2201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 rot="-9317951" flipH="1">
            <a:off x="3005355" y="2447472"/>
            <a:ext cx="775342" cy="2052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/>
          <p:nvPr/>
        </p:nvSpPr>
        <p:spPr>
          <a:xfrm rot="-5395998">
            <a:off x="4565051" y="3392600"/>
            <a:ext cx="515400" cy="18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-369725" y="304475"/>
            <a:ext cx="76350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National Influences on Competitiveness: Comparative Advantage</a:t>
            </a:r>
            <a:r>
              <a:rPr lang="en" sz="3000"/>
              <a:t> </a:t>
            </a:r>
            <a:endParaRPr sz="3000"/>
          </a:p>
        </p:txBody>
      </p:sp>
      <p:sp>
        <p:nvSpPr>
          <p:cNvPr id="130" name="Google Shape;130;p18"/>
          <p:cNvSpPr txBox="1"/>
          <p:nvPr/>
        </p:nvSpPr>
        <p:spPr>
          <a:xfrm>
            <a:off x="610375" y="1282700"/>
            <a:ext cx="7474800" cy="3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Comparative advantage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country can use the resources to make products that are available in abundance within that country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has an abundant supply of: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Technological resources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■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Trained scientist and engineers, research facilities and universities.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Technology-intensive products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■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Microprocessors, computer software, pharmaceuticals, medical diagnostic equipment, and management consulting services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 efficiencies of producing different products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211125" y="496900"/>
            <a:ext cx="4045200" cy="9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PORTER’S NATIONAL DIAMOND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1"/>
          </p:nvPr>
        </p:nvSpPr>
        <p:spPr>
          <a:xfrm>
            <a:off x="211125" y="1561974"/>
            <a:ext cx="4045200" cy="1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Examined the dynamics through which particular industries within a country develop the resources and capabilities that confer international competitive advantage. 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Identifies four key factors which determine a country’s competitive advantage within a particular sector</a:t>
            </a:r>
            <a:r>
              <a:rPr lang="en" sz="1200"/>
              <a:t>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175" y="1169925"/>
            <a:ext cx="4571175" cy="30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FACTORS EXPLAINED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835200" cy="25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Factor Conditions: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Highly specialised resources with many ‘home grown’ rather than ‘endowed’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Related and Supporting Industries: 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Clusters of industries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Demand Conditions: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In the domestic market, provides  primary driver of innovation and quality improvement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Strategy, Structure, and Rivalry: 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Role of intense domestic competition in driving innovation, efficiency and the upgrading of competitive advantage.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0" y="363825"/>
            <a:ext cx="66018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Criticism Perspectives of the Diamond Model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324850" y="1528000"/>
            <a:ext cx="8109300" cy="31884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FIRST PERSPECTIVE: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Omitting key factors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Fails to consider the home country’s trading partners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Ignores the role of multinational corps. influencing the competitive success of country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Model needs to be expanded and amended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Small countries struggle to trade in domestic markets, much less global markets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SECOND PERSPECTIVE: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Lacks value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Too general to fully comprehend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Cannot test the predictions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Macintosh PowerPoint</Application>
  <PresentationFormat>On-screen Show (16:9)</PresentationFormat>
  <Paragraphs>172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Roboto</vt:lpstr>
      <vt:lpstr>Geometric</vt:lpstr>
      <vt:lpstr>FS: Global Strategies and the Multinational Corporation</vt:lpstr>
      <vt:lpstr>Patterns of Internationalization</vt:lpstr>
      <vt:lpstr>Implications for Competition</vt:lpstr>
      <vt:lpstr>Analysing Competitive Advantage  in an International Context </vt:lpstr>
      <vt:lpstr>Competitive Advantage in an International Context </vt:lpstr>
      <vt:lpstr>National Influences on Competitiveness: Comparative Advantage </vt:lpstr>
      <vt:lpstr>PORTER’S NATIONAL DIAMOND</vt:lpstr>
      <vt:lpstr>KEY FACTORS EXPLAINED </vt:lpstr>
      <vt:lpstr>Criticism Perspectives of the Diamond Model</vt:lpstr>
      <vt:lpstr>The Internal Location of Production</vt:lpstr>
      <vt:lpstr>Locating Production: General Motors</vt:lpstr>
      <vt:lpstr>Location and Value Chain</vt:lpstr>
      <vt:lpstr>How Should a Firm Enter into a Foreign Market?</vt:lpstr>
      <vt:lpstr>General Motors Foreign Market Strategy </vt:lpstr>
      <vt:lpstr>Global Integration Vs. National Differentiation</vt:lpstr>
      <vt:lpstr>Strategy and organization within the multicultural corporation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FS: Global Strategies and the Multinational Corporation</dc:title>
  <cp:lastModifiedBy>Berner, Haylee</cp:lastModifiedBy>
  <cp:revision>1</cp:revision>
  <dcterms:modified xsi:type="dcterms:W3CDTF">2019-02-15T02:52:44Z</dcterms:modified>
</cp:coreProperties>
</file>