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 varScale="1">
        <p:scale>
          <a:sx n="140" d="100"/>
          <a:sy n="14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ec7c7d86a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ec7c7d86a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ec7c7d86a_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ec7c7d86a_8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e21c59a6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e21c59a6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c7c7d86a_8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ec7c7d86a_8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ec7c7d86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ec7c7d86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ec7c7d86a_1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ec7c7d86a_1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c7c7d86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c7c7d86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c7c7d86a_1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c7c7d86a_1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ec7c7d86a_1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ec7c7d86a_1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e21c59a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e21c59a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ec7c7d86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ec7c7d86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e21c59a6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e21c59a6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ec7c7d8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ec7c7d86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e21c59a6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e21c59a6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ec7c7d86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ec7c7d86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ec7c7d86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ec7c7d86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ec7c7d86a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ec7c7d86a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241275" y="318750"/>
            <a:ext cx="8520600" cy="9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Corporate Strategy </a:t>
            </a:r>
            <a:endParaRPr sz="600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3388639"/>
            <a:ext cx="8222100" cy="1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6 – 4380-S01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Blake Hardy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Preston Womack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Mason Fletcher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855" y="1119120"/>
            <a:ext cx="4714302" cy="26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Trends In Vertical Integration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114300" y="1919075"/>
            <a:ext cx="89673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/>
              <a:t>Diversity of Hybrid Vertical Relationships </a:t>
            </a:r>
            <a:endParaRPr sz="17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Hybrid vertical relationships have become a main feature over recent years.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shift has attempted to even out the flexibility with the incentives of the market</a:t>
            </a:r>
            <a:r>
              <a:rPr lang="en" sz="1300"/>
              <a:t>. </a:t>
            </a:r>
            <a:endParaRPr sz="13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Collaborative vertical relationships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Considered a recent occurrence and are usually associated with microelectronics, biotechnology and other hi‐tech sectors.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Long-term Collaboration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recent years there has been a massive shift from “arm’s‐length supplier relationships” to long‐term collaboration which results in having fewer suppliers but with closer relationships.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Trends In Vertical Integration cont...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/>
              <a:t>Internet </a:t>
            </a:r>
            <a:endParaRPr sz="17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300"/>
              <a:t>The online proliferation has radically reduced the transaction costs of markets</a:t>
            </a:r>
            <a:endParaRPr sz="13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300"/>
              <a:t>Reduction in search costs have allowed online electronic payments to increase </a:t>
            </a:r>
            <a:endParaRPr sz="13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300"/>
              <a:t>Increased online transactions has resulted in a revival of arm’s-length competitive contracting via business-to-business e-commerce hubs</a:t>
            </a:r>
            <a:endParaRPr sz="13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/>
              <a:t>Virtual Corporation </a:t>
            </a:r>
            <a:endParaRPr sz="17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300"/>
              <a:t>a firm whose primary function is to coordinate the activities of a network of suppliers and downstream partners. Coordination typically takes place using information and communication technologies.</a:t>
            </a:r>
            <a:br>
              <a:rPr lang="en" sz="1300"/>
            </a:br>
            <a:br>
              <a:rPr lang="en" sz="1300"/>
            </a:b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the Corporate Portfolio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62350" y="1919075"/>
            <a:ext cx="90816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basic concept of GE/McKinsey matrix portfolio planning model is</a:t>
            </a:r>
            <a:r>
              <a:rPr lang="en" sz="1400"/>
              <a:t>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</a:t>
            </a:r>
            <a:r>
              <a:rPr lang="en" sz="1400"/>
              <a:t>epresent graphically the individual businesses of a multi-business company</a:t>
            </a:r>
            <a:r>
              <a:rPr lang="en"/>
              <a:t>.</a:t>
            </a:r>
            <a:r>
              <a:rPr lang="en" sz="1400"/>
              <a:t>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variables typically relate specifically to the attractiveness of the market</a:t>
            </a:r>
            <a:r>
              <a:rPr lang="en"/>
              <a:t>.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can influence resource allocation, business strategy, portfolio analyzation/balancing, and target performance.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Boston Consulting Group uses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Industry attractiveness is measured by rate of market growth and competitive advantage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Single indicator as a proxy for each dimension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4 quadrants of the BCG matrix predict patterns of profits and cash flow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quadrant indicate the strategies to be adopted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the Corporate Portfolio cont...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Heartland Matrix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Based on Campbell’s parenting advantage framework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Value potential depends on both characteristics of the business and parent company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matrix is more difficult to use than the GE/McKinsey or BCG matrices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Creates value from the configuration and reconfiguration of a portfolio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Involves complex issues that require insight into the basic characteristics of the businesses and management style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Electric Car Sales (Apr 2016)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t="9875" b="35803"/>
          <a:stretch/>
        </p:blipFill>
        <p:spPr>
          <a:xfrm>
            <a:off x="76200" y="1741725"/>
            <a:ext cx="4755225" cy="330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839425" y="645550"/>
            <a:ext cx="4286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Ford       GM       FCAU 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75" y="1343825"/>
            <a:ext cx="4286250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4">
            <a:alphaModFix/>
          </a:blip>
          <a:srcRect t="2334"/>
          <a:stretch/>
        </p:blipFill>
        <p:spPr>
          <a:xfrm>
            <a:off x="7625950" y="1343825"/>
            <a:ext cx="163830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 rotWithShape="1">
          <a:blip r:embed="rId5">
            <a:alphaModFix/>
          </a:blip>
          <a:srcRect t="2028"/>
          <a:stretch/>
        </p:blipFill>
        <p:spPr>
          <a:xfrm>
            <a:off x="6115975" y="1334300"/>
            <a:ext cx="1581150" cy="36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 rotWithShape="1">
          <a:blip r:embed="rId6">
            <a:alphaModFix/>
          </a:blip>
          <a:srcRect t="1545"/>
          <a:stretch/>
        </p:blipFill>
        <p:spPr>
          <a:xfrm>
            <a:off x="4344325" y="1343825"/>
            <a:ext cx="177165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233225" y="483450"/>
            <a:ext cx="4286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Earnings Per Share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00" y="144700"/>
            <a:ext cx="5454175" cy="19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724" y="2067750"/>
            <a:ext cx="5193276" cy="307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420863-F79F-B146-9742-142446BA34F6}"/>
              </a:ext>
            </a:extLst>
          </p:cNvPr>
          <p:cNvSpPr/>
          <p:nvPr/>
        </p:nvSpPr>
        <p:spPr>
          <a:xfrm>
            <a:off x="4938772" y="2126457"/>
            <a:ext cx="35102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Market Share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63" y="131488"/>
            <a:ext cx="7734175" cy="48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463" y="106787"/>
            <a:ext cx="6991075" cy="49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Scope of the Firm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“What business are we in?” </a:t>
            </a:r>
            <a:endParaRPr b="1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Product scope</a:t>
            </a:r>
            <a:r>
              <a:rPr lang="en"/>
              <a:t> - features and functions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Vertical scope</a:t>
            </a:r>
            <a:r>
              <a:rPr lang="en"/>
              <a:t> - presence along the industry value chain 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/>
              <a:t>Geographical scope</a:t>
            </a:r>
            <a:r>
              <a:rPr lang="en"/>
              <a:t> - geographical markets it will compete 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 for Analysing Firm Scope 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u="sng"/>
              <a:t>Economies of scope:</a:t>
            </a:r>
            <a:r>
              <a:rPr lang="en" i="1"/>
              <a:t> </a:t>
            </a:r>
            <a:r>
              <a:rPr lang="en">
                <a:highlight>
                  <a:srgbClr val="FFFFFF"/>
                </a:highlight>
              </a:rPr>
              <a:t>a proportionate saving gained by producing two or more distinct goods, when the cost of doing so is less than that of producing each separately.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u="sng"/>
              <a:t>Transaction costs:</a:t>
            </a:r>
            <a:r>
              <a:rPr lang="en" i="1"/>
              <a:t> </a:t>
            </a:r>
            <a:r>
              <a:rPr lang="en"/>
              <a:t>expenses incurred when buying or selling a good or service.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 u="sng"/>
              <a:t>The cost of corporate complexity:</a:t>
            </a:r>
            <a:r>
              <a:rPr lang="en" i="1"/>
              <a:t> </a:t>
            </a:r>
            <a:r>
              <a:rPr lang="en"/>
              <a:t>Extending the boundaries of a company can reduce some costs, but may also impose others.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Diversification 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71900" y="18624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Refers to the expansion of an existing firm into another product line or field of operation and/ or business.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u="sng"/>
              <a:t>Related diversification </a:t>
            </a:r>
            <a:r>
              <a:rPr lang="en"/>
              <a:t>- firm expands into similar field of operation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u="sng"/>
              <a:t>Unrelated diversification</a:t>
            </a:r>
            <a:r>
              <a:rPr lang="en" i="1"/>
              <a:t> </a:t>
            </a:r>
            <a:r>
              <a:rPr lang="en"/>
              <a:t>- additional product line is very different from firm’s core business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and Costs of Diversification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Growth - in the absence of diversification firms are prisoners of their industry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Risk Reduction - don't put all your eggs in one basket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Value Creation: Porter’s ‘Essential Tests’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attractiveness test - Is the market attractive or can it be made attractive?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cost-of-entry test - Are future profits negated by the cost of gaining a position in the market?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better-off test -  Does it provide a competitive advantage?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Exploiting Economies of Scope - where different businesses use the same resources and capabilities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Tangible resources - distribution networks, information systems, sales forces and research laboratories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Intangible resources - brands, corporate reputation, and technology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Organizational capabilities -  marketing, technological, management and operational  capabilities</a:t>
            </a:r>
            <a:endParaRPr sz="12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Transaction Costs of Markets vs. The Costs of Corporate Complexity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	</a:t>
            </a:r>
            <a:endParaRPr sz="1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		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Integration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company buys and controls other vertically related businesses along its supply chain.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This produces efficiencies in the production process while saving money.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Henry Ford viewed the vertically integrated organization as the ideal business model.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Ex: 1920; Ford bought rubber plantation, coal/ iron ore mines, trains, and ships to help provide raw materials for vehicles. Ford also brought together several different stages of manufacturing such as machine shops, a power plant, and foundry.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Integration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u="sng"/>
              <a:t>Backward Vertical Integration</a:t>
            </a:r>
            <a:r>
              <a:rPr lang="en" sz="1400"/>
              <a:t> - firm acquires ownership and control over the production of its own inputs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i="1" u="sng"/>
              <a:t>Forward Vertical Integration</a:t>
            </a:r>
            <a:r>
              <a:rPr lang="en" sz="1400"/>
              <a:t> - firm acquires ownership and control of activities previously undertaken by it’s customers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Vertical integration may be </a:t>
            </a:r>
            <a:r>
              <a:rPr lang="en" sz="1400" i="1" u="sng"/>
              <a:t>full</a:t>
            </a:r>
            <a:r>
              <a:rPr lang="en" sz="1400"/>
              <a:t> or </a:t>
            </a:r>
            <a:r>
              <a:rPr lang="en" sz="1400" i="1" u="sng"/>
              <a:t>partial</a:t>
            </a:r>
            <a:r>
              <a:rPr lang="en" sz="1400"/>
              <a:t>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The degree of a firm’s vertical integration is indicated by the ratio of its value added to its sales revenue: the more a firm makes rather than buys, the lower are its costs of bought-in goods and services relative to its final sales revenue.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Benefits and Costs of Vertical integration</a:t>
            </a:r>
            <a:endParaRPr sz="300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Technical Economies From The Physical Integration Process - cost savings that arise from the physical integration process. Linking two stages of production at a single location reduces transportation and energy costs.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Transaction Costs In Vertical Exchanges -  cost of bargaining, problem of hold up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Differences In Optimal Scale Among Different Stages Of Production - company does not possess the scale needed for efficiency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Incentive Problem - changes the incentives between vertically related businesses, less external competition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Flexibility - advantages and disadvantages to different types of flexibility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Compounding Risk - problems at any one stage of production threaten production and profitability at all other stages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Vertical Relationships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u="sng"/>
              <a:t>Spot Contract</a:t>
            </a:r>
            <a:r>
              <a:rPr lang="en"/>
              <a:t> - no commitment beyond a single deal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u="sng"/>
              <a:t>Long Term Contracts</a:t>
            </a:r>
            <a:r>
              <a:rPr lang="en"/>
              <a:t> - involves a series of transactions over a period time and specifying the terms of sales and the responsibilities of each party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u="sng"/>
              <a:t>Vendor Partnerships</a:t>
            </a:r>
            <a:r>
              <a:rPr lang="en"/>
              <a:t> - vertical relationships based on trust and mutual understanding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u="sng"/>
              <a:t>Franchising</a:t>
            </a:r>
            <a:r>
              <a:rPr lang="en"/>
              <a:t> - a contractual agreement between the owner of a  business system and trademark (the franchiser) and a licensee (franchisee)  that permits the franchisee to produce and market the franchisor's product or service in a specific area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Macintosh PowerPoint</Application>
  <PresentationFormat>On-screen Show (16:9)</PresentationFormat>
  <Paragraphs>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Roboto</vt:lpstr>
      <vt:lpstr>Arial</vt:lpstr>
      <vt:lpstr>Material</vt:lpstr>
      <vt:lpstr>Corporate Strategy </vt:lpstr>
      <vt:lpstr>The Scope of the Firm</vt:lpstr>
      <vt:lpstr>Key Concepts for Analysing Firm Scope </vt:lpstr>
      <vt:lpstr>Diversification </vt:lpstr>
      <vt:lpstr>Benefits and Costs of Diversification</vt:lpstr>
      <vt:lpstr>Vertical Integration</vt:lpstr>
      <vt:lpstr>Vertical Integration</vt:lpstr>
      <vt:lpstr>The Benefits and Costs of Vertical integration</vt:lpstr>
      <vt:lpstr>Designing Vertical Relationships</vt:lpstr>
      <vt:lpstr>Recent Trends In Vertical Integration</vt:lpstr>
      <vt:lpstr>Recent Trends In Vertical Integration cont...</vt:lpstr>
      <vt:lpstr>Managing the Corporate Portfolio</vt:lpstr>
      <vt:lpstr>Managing the Corporate Portfolio cont...</vt:lpstr>
      <vt:lpstr>US Electric Car Sales (Apr 2016)</vt:lpstr>
      <vt:lpstr>Ford       GM       FCAU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Strategy </dc:title>
  <cp:lastModifiedBy>Blake Hardy</cp:lastModifiedBy>
  <cp:revision>2</cp:revision>
  <dcterms:modified xsi:type="dcterms:W3CDTF">2019-02-08T03:47:40Z</dcterms:modified>
</cp:coreProperties>
</file>