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Lato" panose="020F0502020204030203" pitchFamily="34" charset="77"/>
      <p:regular r:id="rId22"/>
      <p:bold r:id="rId23"/>
      <p:italic r:id="rId24"/>
      <p:boldItalic r:id="rId25"/>
    </p:embeddedFont>
    <p:embeddedFont>
      <p:font typeface="Montserrat" pitchFamily="2" charset="77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0"/>
  </p:normalViewPr>
  <p:slideViewPr>
    <p:cSldViewPr snapToGrid="0" snapToObjects="1">
      <p:cViewPr varScale="1">
        <p:scale>
          <a:sx n="122" d="100"/>
          <a:sy n="122" d="100"/>
        </p:scale>
        <p:origin x="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b1e2c0677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b1e2c0677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b1e2c0677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b1e2c0677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04e87fe7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04e87fe7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04e87fe7e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04e87fe7e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04e87fe7e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04e87fe7e_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b1e2c0677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b1e2c0677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b1e2c0677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b1e2c0677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04e87fe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04e87fe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b1e2c0677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b1e2c0677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b1e2c0677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b1e2c0677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b1beb67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b1beb67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b1beb67f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b1beb67f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e97eaf189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e97eaf189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e97eaf18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e97eaf18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e97eaf18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e97eaf189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e97eaf189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e97eaf189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4b1e2c067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4b1e2c067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e97eaf189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e97eaf189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272800"/>
            <a:ext cx="5017500" cy="19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Mid-term paper presentation: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Industry Analysis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350475" y="3549750"/>
            <a:ext cx="3347400" cy="14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10:00am 2/20/19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Team 3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Kaitlyn Thompson, Jess Francis, Anthony Greer, Marcos Acosta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Porter’s Five Forces of Competition Framework </a:t>
            </a:r>
            <a:r>
              <a:rPr lang="en">
                <a:solidFill>
                  <a:srgbClr val="00FFFF"/>
                </a:solidFill>
              </a:rPr>
              <a:t>(paragraph 5)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193" name="Google Shape;193;p22"/>
          <p:cNvSpPr txBox="1">
            <a:spLocks noGrp="1"/>
          </p:cNvSpPr>
          <p:nvPr>
            <p:ph type="body" idx="1"/>
          </p:nvPr>
        </p:nvSpPr>
        <p:spPr>
          <a:xfrm>
            <a:off x="786600" y="1407100"/>
            <a:ext cx="7570800" cy="34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Horizontal Competition: 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Competition from Substitutes: Customers will switch to substitutes in response to price increase.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Competition from Entrants: When a firm earns a return on capital in excess of its cost of capital it acts as a magnet to outside firms.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Barrier to Entry: New entrants cannot enter on equal terms with those established firms.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Competition from Established Rivals: In some industries firms compete aggressively, however in others they compete via advertising, innovation, and other non-price dimensions.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Vertical Competition: 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Power of Suppliers: the pressure suppliers can exert on firms by raising prices, lowering quality, or reducing availability of their products. 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Power of Buyers: The strength of buying power that firms face from their customers depends on two sets of factors: buyer’s price sensitivity and relative bargaining power.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Bargaining Power of Buyers vs. Suppliers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(Paragraph 8)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199" name="Google Shape;199;p2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firms in an industry compete in two types of markets: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Market of inputs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Market of outputs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Bargaining power of Buyers :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Buyer’s Price Sensitivity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Relative Bargaining Power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Bargaining power of Suppliers: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Similar to Buyer Bargaining Power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Bargaining Power of Buyers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(Paragraph 9)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205" name="Google Shape;205;p24"/>
          <p:cNvSpPr txBox="1">
            <a:spLocks noGrp="1"/>
          </p:cNvSpPr>
          <p:nvPr>
            <p:ph type="body" idx="1"/>
          </p:nvPr>
        </p:nvSpPr>
        <p:spPr>
          <a:xfrm>
            <a:off x="1297500" y="1307850"/>
            <a:ext cx="7038900" cy="3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Price Sensitivity </a:t>
            </a:r>
            <a:r>
              <a:rPr lang="en"/>
              <a:t>- the extent to which buyers are sensitive to the prices they are being charged.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Importance</a:t>
            </a:r>
            <a:r>
              <a:rPr lang="en"/>
              <a:t> of item in question relative to total cost of product or service</a:t>
            </a:r>
            <a:br>
              <a:rPr lang="en"/>
            </a:br>
            <a:r>
              <a:rPr lang="en"/>
              <a:t>	-Accenture outsources data solutions for consulting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Intense</a:t>
            </a:r>
            <a:r>
              <a:rPr lang="en"/>
              <a:t> </a:t>
            </a:r>
            <a:r>
              <a:rPr lang="en" b="1"/>
              <a:t>Competition </a:t>
            </a:r>
            <a:r>
              <a:rPr lang="en"/>
              <a:t>amongst buyers brings eagerness for a decrease in price</a:t>
            </a:r>
            <a:br>
              <a:rPr lang="en"/>
            </a:br>
            <a:r>
              <a:rPr lang="en"/>
              <a:t>	-With many participants in the CRE market, Altus competitors cannot afford to outsource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Critical Quality </a:t>
            </a:r>
            <a:r>
              <a:rPr lang="en"/>
              <a:t>to a product or service makes buyers less sensitive to price</a:t>
            </a:r>
            <a:br>
              <a:rPr lang="en"/>
            </a:br>
            <a:r>
              <a:rPr lang="en"/>
              <a:t>	-Having real-time pricing for CR all over the world gives Altus more value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/>
              <a:t>Minimal Differentiation </a:t>
            </a:r>
            <a:r>
              <a:rPr lang="en"/>
              <a:t>between a suppliers product/service allows the buyer to switch based on price.</a:t>
            </a:r>
            <a:br>
              <a:rPr lang="en"/>
            </a:br>
            <a:r>
              <a:rPr lang="en"/>
              <a:t>	-Buyers can use Altus Group for multiple purposes whereas its competitors only specialize in a few areas.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Bargaining Power of Buyers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(Paragraph 9)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211" name="Google Shape;211;p2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Relative Bargaining Power</a:t>
            </a:r>
            <a:r>
              <a:rPr lang="en"/>
              <a:t> - refusal to deal with opposite party.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Small Concentration </a:t>
            </a:r>
            <a:r>
              <a:rPr lang="en"/>
              <a:t>of buyers</a:t>
            </a:r>
            <a:r>
              <a:rPr lang="en" b="1"/>
              <a:t> </a:t>
            </a:r>
            <a:r>
              <a:rPr lang="en"/>
              <a:t>relative to suppliers could be detrimental to suppliers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Buyers Information </a:t>
            </a:r>
            <a:r>
              <a:rPr lang="en"/>
              <a:t>of suppliers pricing could allow arguable bargaining</a:t>
            </a:r>
            <a:br>
              <a:rPr lang="en"/>
            </a:br>
            <a:r>
              <a:rPr lang="en"/>
              <a:t>	-Complex information involved  in CRE/software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/>
              <a:t>Integrating Vertically </a:t>
            </a:r>
            <a:r>
              <a:rPr lang="en"/>
              <a:t>as an alternative to paying high prices</a:t>
            </a:r>
            <a:br>
              <a:rPr lang="en"/>
            </a:br>
            <a:r>
              <a:rPr lang="en"/>
              <a:t>	-Altus decided to acquire Argus to avoid outsourcing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Bargaining Power of Suppliers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(Paragraph 10)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217" name="Google Shape;217;p2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Immensely comparable to buyer bargaining power except on supply  side.</a:t>
            </a:r>
            <a:br>
              <a:rPr lang="en"/>
            </a:br>
            <a:r>
              <a:rPr lang="en"/>
              <a:t>	-Imagine buyer scenario but from supplier perspective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Mostly similar </a:t>
            </a:r>
            <a:r>
              <a:rPr lang="en" b="1"/>
              <a:t>except</a:t>
            </a:r>
            <a:r>
              <a:rPr lang="en"/>
              <a:t> for commodity, small component, and semi-finished goods suppliers.</a:t>
            </a:r>
            <a:br>
              <a:rPr lang="en"/>
            </a:br>
            <a:r>
              <a:rPr lang="en"/>
              <a:t>	-Lack bargaining power due to mostly large firms buying their inputs</a:t>
            </a:r>
            <a:br>
              <a:rPr lang="en"/>
            </a:br>
            <a:r>
              <a:rPr lang="en"/>
              <a:t>	-Often boost bargaining  power by joining co-op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Forecasting Industry Profitability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(paragraph 4)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prediction of profitability can be analyzed in three ways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Examine how the industry’s current and recent levels of competition and profitability are a consequence of its present structure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Identify the trends that are changing the industry structure </a:t>
            </a:r>
            <a:endParaRPr/>
          </a:p>
          <a:p>
            <a:pPr marL="1828800" lvl="3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Is the industry consolidating</a:t>
            </a:r>
            <a:endParaRPr/>
          </a:p>
          <a:p>
            <a:pPr marL="1828800" lvl="3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Are new players seeking to enter</a:t>
            </a:r>
            <a:endParaRPr/>
          </a:p>
          <a:p>
            <a:pPr marL="1828800" lvl="3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Are the industry’s products becoming more differentiated or more commoditized</a:t>
            </a:r>
            <a:endParaRPr/>
          </a:p>
          <a:p>
            <a:pPr marL="1828800" lvl="3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Will additions to industry capacity outstrip growth of demand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Identify how these structural changes will affect the five forces of competition and resulting profitability of the industry.</a:t>
            </a:r>
            <a:endParaRPr/>
          </a:p>
          <a:p>
            <a:pPr marL="18288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Industry Analysis to Develop Strategy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(paragraph 12-15)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229" name="Google Shape;229;p28"/>
          <p:cNvSpPr txBox="1">
            <a:spLocks noGrp="1"/>
          </p:cNvSpPr>
          <p:nvPr>
            <p:ph type="body" idx="1"/>
          </p:nvPr>
        </p:nvSpPr>
        <p:spPr>
          <a:xfrm>
            <a:off x="1297500" y="1307850"/>
            <a:ext cx="6558000" cy="32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Industry structure influences competition, which in turn defines industry profitability.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Developing Strategy:</a:t>
            </a:r>
            <a:endParaRPr/>
          </a:p>
          <a:p>
            <a:pPr marL="18288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Industry characteristics </a:t>
            </a:r>
            <a:endParaRPr/>
          </a:p>
          <a:p>
            <a:pPr marL="18288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Level of profitability </a:t>
            </a:r>
            <a:endParaRPr/>
          </a:p>
          <a:p>
            <a:pPr marL="18288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Competitive pressures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It is important to configure ones firm to influence the development of industry structure to achieve advantages.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Architectural Advantages:</a:t>
            </a:r>
            <a:endParaRPr/>
          </a:p>
          <a:p>
            <a:pPr marL="18288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Creating a bottleneck</a:t>
            </a:r>
            <a:endParaRPr/>
          </a:p>
          <a:p>
            <a:pPr marL="18288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Relieving bottles necks in other parts of value chain</a:t>
            </a:r>
            <a:endParaRPr/>
          </a:p>
          <a:p>
            <a:pPr marL="18288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Redefining roles and responsibilities in the industry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Industry Analysis to Develop Strategy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00FFFF"/>
                </a:solidFill>
              </a:rPr>
              <a:t>(paragraph 12-15)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body" idx="1"/>
          </p:nvPr>
        </p:nvSpPr>
        <p:spPr>
          <a:xfrm>
            <a:off x="1297500" y="1472900"/>
            <a:ext cx="7038900" cy="33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 Development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Industry Characteristics: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Defining an Industry-</a:t>
            </a:r>
            <a:r>
              <a:rPr lang="en">
                <a:solidFill>
                  <a:srgbClr val="FFFFFF"/>
                </a:solidFill>
              </a:rPr>
              <a:t>connection between the attributes of an industry and how they correlate with levels of profitability</a:t>
            </a:r>
            <a:endParaRPr>
              <a:solidFill>
                <a:srgbClr val="FFFFFF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Internal &amp; External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Levels of Profitability-identifying industry trends</a:t>
            </a:r>
            <a:endParaRPr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Technological Advances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Competitive Pressures-range of success amongst competitors</a:t>
            </a:r>
            <a:endParaRPr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Emphasis on resources and capabilities </a:t>
            </a:r>
            <a:endParaRPr sz="13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Segmentation Analysis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(paragraph 16)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241" name="Google Shape;241;p30"/>
          <p:cNvSpPr txBox="1">
            <a:spLocks noGrp="1"/>
          </p:cNvSpPr>
          <p:nvPr>
            <p:ph type="body" idx="1"/>
          </p:nvPr>
        </p:nvSpPr>
        <p:spPr>
          <a:xfrm>
            <a:off x="1297500" y="1546850"/>
            <a:ext cx="7038900" cy="33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Segmentation is vital to penetrating the market and attracting the attention of potential customers needs and wants.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Five Stages of Segmentation Analysis </a:t>
            </a:r>
            <a:endParaRPr/>
          </a:p>
          <a:p>
            <a:pPr marL="18288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Identify possible segmentation variable </a:t>
            </a:r>
            <a:endParaRPr/>
          </a:p>
          <a:p>
            <a:pPr marL="22860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Which customers to serve and what to offer them</a:t>
            </a:r>
            <a:endParaRPr/>
          </a:p>
          <a:p>
            <a:pPr marL="18288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Construct segmentation matrix</a:t>
            </a:r>
            <a:endParaRPr/>
          </a:p>
          <a:p>
            <a:pPr marL="22860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Easily identifiable segment markets</a:t>
            </a:r>
            <a:endParaRPr/>
          </a:p>
          <a:p>
            <a:pPr marL="18288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Analyse segment attractiveness</a:t>
            </a:r>
            <a:endParaRPr/>
          </a:p>
          <a:p>
            <a:pPr marL="18288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Identify key  success factors in each segment</a:t>
            </a:r>
            <a:endParaRPr/>
          </a:p>
          <a:p>
            <a:pPr marL="22860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Analyse the basis of competition within segments </a:t>
            </a:r>
            <a:endParaRPr/>
          </a:p>
          <a:p>
            <a:pPr marL="18288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Select segment scope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Key Success Factors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(paragraph 16)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247" name="Google Shape;247;p3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First,  a firm must meet two criteria. 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It must supply what customers want to buy.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It must survive competition.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Questions to ask: 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What do our customers want?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What does the firm need to do to survive competition?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 ability to answer these two questions and therefore meet the two criteria will indicate how much success a firm will experience.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96402" cy="522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 Analysis to Industry Analysis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(Paragraph 1-3)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Business Environment consists of all the external influences that affect its decisions and performance.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 sz="2400" b="1">
                <a:solidFill>
                  <a:srgbClr val="00FFFF"/>
                </a:solidFill>
              </a:rPr>
              <a:t>P.E.S.T.  </a:t>
            </a:r>
            <a:r>
              <a:rPr lang="en" b="1">
                <a:solidFill>
                  <a:srgbClr val="00FFFF"/>
                </a:solidFill>
              </a:rPr>
              <a:t>(</a:t>
            </a:r>
            <a:r>
              <a:rPr lang="en" b="1"/>
              <a:t>political, economical, social, and technological</a:t>
            </a:r>
            <a:r>
              <a:rPr lang="en" b="1">
                <a:solidFill>
                  <a:srgbClr val="00FFFF"/>
                </a:solidFill>
              </a:rPr>
              <a:t>) </a:t>
            </a:r>
            <a:endParaRPr b="1">
              <a:solidFill>
                <a:srgbClr val="00FFFF"/>
              </a:solidFill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Pest analysis has become popular as an environmental scanning framework because it provides a simple yet systematic approach to identifying factors that are likely to shape the competitive conditions within an industry.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CRE Market  </a:t>
            </a:r>
            <a:r>
              <a:rPr lang="en" sz="1400">
                <a:solidFill>
                  <a:srgbClr val="00FFFF"/>
                </a:solidFill>
              </a:rPr>
              <a:t>(Altus Specialized industry)</a:t>
            </a:r>
            <a:endParaRPr sz="1400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(paragraph 1-3)</a:t>
            </a:r>
            <a:endParaRPr>
              <a:solidFill>
                <a:srgbClr val="00FFFF"/>
              </a:solidFill>
            </a:endParaRPr>
          </a:p>
        </p:txBody>
      </p:sp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5025" y="1307850"/>
            <a:ext cx="6743850" cy="358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Altus Group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(paragraph 1-3)</a:t>
            </a:r>
            <a:endParaRPr>
              <a:solidFill>
                <a:srgbClr val="00FFFF"/>
              </a:solidFill>
            </a:endParaRPr>
          </a:p>
        </p:txBody>
      </p:sp>
      <p:pic>
        <p:nvPicPr>
          <p:cNvPr id="160" name="Google Shape;16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7525" y="1391850"/>
            <a:ext cx="3334225" cy="317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800" y="1574825"/>
            <a:ext cx="5174825" cy="29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1329700" y="38302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Industry competitors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(paragraph 1-3)</a:t>
            </a:r>
            <a:endParaRPr>
              <a:solidFill>
                <a:srgbClr val="00FFFF"/>
              </a:solidFill>
            </a:endParaRPr>
          </a:p>
        </p:txBody>
      </p:sp>
      <p:pic>
        <p:nvPicPr>
          <p:cNvPr id="167" name="Google Shape;1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75" y="1844350"/>
            <a:ext cx="3676550" cy="230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5575" y="1844350"/>
            <a:ext cx="3814159" cy="230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Non-related Industry </a:t>
            </a:r>
            <a:r>
              <a:rPr lang="en" sz="1400">
                <a:solidFill>
                  <a:srgbClr val="00FFFF"/>
                </a:solidFill>
              </a:rPr>
              <a:t>(Sears Holding)</a:t>
            </a:r>
            <a:endParaRPr sz="1400"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(paragraph 1-3)</a:t>
            </a:r>
            <a:endParaRPr>
              <a:solidFill>
                <a:srgbClr val="00FFFF"/>
              </a:solidFill>
            </a:endParaRPr>
          </a:p>
        </p:txBody>
      </p:sp>
      <p:pic>
        <p:nvPicPr>
          <p:cNvPr id="174" name="Google Shape;17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4925" y="1381425"/>
            <a:ext cx="3334225" cy="317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60250"/>
            <a:ext cx="5310124" cy="2996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Determinants of Industry Profit: Demand and Competition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(paragraph 4)</a:t>
            </a:r>
            <a:endParaRPr>
              <a:solidFill>
                <a:srgbClr val="00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body" idx="1"/>
          </p:nvPr>
        </p:nvSpPr>
        <p:spPr>
          <a:xfrm>
            <a:off x="1297500" y="1692075"/>
            <a:ext cx="7038900" cy="27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determines the level of profit in an industry?</a:t>
            </a:r>
            <a:endParaRPr sz="18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The value of the product to customers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The intensity of competition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The bargaining power of the producers relative to their suppliers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surplus of value over cost is distributed between customers and producers by the forces of competition.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stronger the competition among producers, the more of a surplus is received by customers and less of the surplus is received by producers.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An industry analysis brings all three factors into a single analytic framework.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Profitability of US industries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FFFF"/>
                </a:solidFill>
              </a:rPr>
              <a:t>(example from 2015)</a:t>
            </a:r>
            <a:endParaRPr sz="1400">
              <a:solidFill>
                <a:srgbClr val="00FFFF"/>
              </a:solidFill>
            </a:endParaRPr>
          </a:p>
        </p:txBody>
      </p:sp>
      <p:pic>
        <p:nvPicPr>
          <p:cNvPr id="187" name="Google Shape;1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475" y="1473859"/>
            <a:ext cx="6712926" cy="3313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Microsoft Macintosh PowerPoint</Application>
  <PresentationFormat>On-screen Show (16:9)</PresentationFormat>
  <Paragraphs>122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Montserrat</vt:lpstr>
      <vt:lpstr>Lato</vt:lpstr>
      <vt:lpstr>Arial</vt:lpstr>
      <vt:lpstr>Focus</vt:lpstr>
      <vt:lpstr>Mid-term paper presentation: Industry Analysis</vt:lpstr>
      <vt:lpstr>PowerPoint Presentation</vt:lpstr>
      <vt:lpstr>Environment Analysis to Industry Analysis (Paragraph 1-3)</vt:lpstr>
      <vt:lpstr>Global CRE Market  (Altus Specialized industry) (paragraph 1-3)</vt:lpstr>
      <vt:lpstr>Altus Group  (paragraph 1-3)</vt:lpstr>
      <vt:lpstr>Industry competitors  (paragraph 1-3)</vt:lpstr>
      <vt:lpstr>Non-related Industry (Sears Holding) (paragraph 1-3)</vt:lpstr>
      <vt:lpstr>Determinants of Industry Profit: Demand and Competition (paragraph 4) </vt:lpstr>
      <vt:lpstr>Profitability of US industries (example from 2015)</vt:lpstr>
      <vt:lpstr>Porter’s Five Forces of Competition Framework (paragraph 5)</vt:lpstr>
      <vt:lpstr>Bargaining Power of Buyers vs. Suppliers (Paragraph 8)</vt:lpstr>
      <vt:lpstr>Bargaining Power of Buyers (Paragraph 9)</vt:lpstr>
      <vt:lpstr>Bargaining Power of Buyers (Paragraph 9)</vt:lpstr>
      <vt:lpstr>Bargaining Power of Suppliers (Paragraph 10)</vt:lpstr>
      <vt:lpstr>Forecasting Industry Profitability (paragraph 4)</vt:lpstr>
      <vt:lpstr>Using Industry Analysis to Develop Strategy (paragraph 12-15)</vt:lpstr>
      <vt:lpstr>Using Industry Analysis to Develop Strategy (paragraph 12-15)</vt:lpstr>
      <vt:lpstr>Segmentation Analysis (paragraph 16)</vt:lpstr>
      <vt:lpstr>Identifying Key Success Factors (paragraph 16)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Mid-term paper presentation: Industry Analysis</dc:title>
  <cp:lastModifiedBy>Francis, Jess</cp:lastModifiedBy>
  <cp:revision>1</cp:revision>
  <dcterms:modified xsi:type="dcterms:W3CDTF">2019-02-20T13:55:59Z</dcterms:modified>
</cp:coreProperties>
</file>