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Montserrat"/>
      <p:regular r:id="rId23"/>
      <p:bold r:id="rId24"/>
      <p:italic r:id="rId25"/>
      <p:boldItalic r:id="rId26"/>
    </p:embeddedFont>
    <p:embeddedFont>
      <p:font typeface="La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Lato-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4b296bd0a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4b296bd0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4e9ba12e90_0_5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4e9ba12e90_0_5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4e9ba12e90_0_6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4e9ba12e90_0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4e9ba12e90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4e9ba12e90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4e9ba12e90_0_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4e9ba12e90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4e9ba12e90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4e9ba12e90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4e9ba12e90_0_6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4e9ba12e90_0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4e9ba12e90_0_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4e9ba12e90_0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4e08853b1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4e08853b1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4e9ba12e90_0_5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4e9ba12e90_0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4e9ba12e90_0_5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e9ba12e90_0_5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4e9ba12e90_0_5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4e9ba12e90_0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4e9ba12e90_0_5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4e9ba12e90_0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4e9ba12e90_0_5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4e9ba12e90_0_5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4e9ba12e90_0_6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4e9ba12e90_0_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4e9ba12e90_0_5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4e9ba12e90_0_5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4e9ba12e90_0_5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4e9ba12e90_0_5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s://www.stock-analysis-on.net/NYSE/Company/General-Motors-Co/Profile" TargetMode="External"/><Relationship Id="rId4" Type="http://schemas.openxmlformats.org/officeDocument/2006/relationships/hyperlink" Target="https://www.stock-analysis-on.net/NYSE/Company/General-Motors-Co/Analysis/Property-Plant-and-Equipment" TargetMode="External"/><Relationship Id="rId5" Type="http://schemas.openxmlformats.org/officeDocument/2006/relationships/hyperlink" Target="https://www.stock-analysis-on.net/NYSE/Company/General-Motors-Co/Analysis/Goodwill-and-Intangible-Assets" TargetMode="External"/><Relationship Id="rId6" Type="http://schemas.openxmlformats.org/officeDocument/2006/relationships/hyperlink" Target="https://www.shrm.org/hr-today/news/hr-magazine/pages/0302leonard.aspx" TargetMode="External"/><Relationship Id="rId7" Type="http://schemas.openxmlformats.org/officeDocument/2006/relationships/hyperlink" Target="http://lhra.io/blog/4-strategic-drivers-general-motors-adoption-recognition-technology-case-study/" TargetMode="External"/><Relationship Id="rId8" Type="http://schemas.openxmlformats.org/officeDocument/2006/relationships/hyperlink" Target="https://www.cnn.com/2014/04/08/us/general-motors-fast-facts/index.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709975" y="964950"/>
            <a:ext cx="5314500" cy="200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Foundations of Strategy:</a:t>
            </a:r>
            <a:endParaRPr>
              <a:latin typeface="Times New Roman"/>
              <a:ea typeface="Times New Roman"/>
              <a:cs typeface="Times New Roman"/>
              <a:sym typeface="Times New Roman"/>
            </a:endParaRPr>
          </a:p>
          <a:p>
            <a:pPr indent="0" lvl="0" marL="0" rtl="0" algn="ctr">
              <a:spcBef>
                <a:spcPts val="0"/>
              </a:spcBef>
              <a:spcAft>
                <a:spcPts val="0"/>
              </a:spcAft>
              <a:buNone/>
            </a:pPr>
            <a:r>
              <a:rPr lang="en">
                <a:latin typeface="Times New Roman"/>
                <a:ea typeface="Times New Roman"/>
                <a:cs typeface="Times New Roman"/>
                <a:sym typeface="Times New Roman"/>
              </a:rPr>
              <a:t>Resources and Capabilities</a:t>
            </a:r>
            <a:endParaRPr>
              <a:latin typeface="Times New Roman"/>
              <a:ea typeface="Times New Roman"/>
              <a:cs typeface="Times New Roman"/>
              <a:sym typeface="Times New Roman"/>
            </a:endParaRPr>
          </a:p>
          <a:p>
            <a:pPr indent="0" lvl="0" marL="0" rtl="0" algn="ctr">
              <a:spcBef>
                <a:spcPts val="0"/>
              </a:spcBef>
              <a:spcAft>
                <a:spcPts val="0"/>
              </a:spcAft>
              <a:buNone/>
            </a:pPr>
            <a:r>
              <a:t/>
            </a:r>
            <a:endParaRPr>
              <a:latin typeface="Times New Roman"/>
              <a:ea typeface="Times New Roman"/>
              <a:cs typeface="Times New Roman"/>
              <a:sym typeface="Times New Roman"/>
            </a:endParaRPr>
          </a:p>
        </p:txBody>
      </p:sp>
      <p:sp>
        <p:nvSpPr>
          <p:cNvPr id="135" name="Google Shape;135;p13"/>
          <p:cNvSpPr txBox="1"/>
          <p:nvPr>
            <p:ph idx="1" type="subTitle"/>
          </p:nvPr>
        </p:nvSpPr>
        <p:spPr>
          <a:xfrm>
            <a:off x="4842650" y="4215900"/>
            <a:ext cx="34707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By Group 4 (11AM): Haylee Berner, Sofia Paredes, Dylan Hawkins, Linna Wu</a:t>
            </a:r>
            <a:endParaRPr sz="1200">
              <a:latin typeface="Times New Roman"/>
              <a:ea typeface="Times New Roman"/>
              <a:cs typeface="Times New Roman"/>
              <a:sym typeface="Times New Roman"/>
            </a:endParaRPr>
          </a:p>
        </p:txBody>
      </p:sp>
      <p:pic>
        <p:nvPicPr>
          <p:cNvPr id="136" name="Google Shape;136;p13"/>
          <p:cNvPicPr preferRelativeResize="0"/>
          <p:nvPr/>
        </p:nvPicPr>
        <p:blipFill>
          <a:blip r:embed="rId3">
            <a:alphaModFix/>
          </a:blip>
          <a:stretch>
            <a:fillRect/>
          </a:stretch>
        </p:blipFill>
        <p:spPr>
          <a:xfrm>
            <a:off x="187825" y="3189150"/>
            <a:ext cx="4207350" cy="1601925"/>
          </a:xfrm>
          <a:prstGeom prst="rect">
            <a:avLst/>
          </a:prstGeom>
          <a:noFill/>
          <a:ln>
            <a:noFill/>
          </a:ln>
          <a:effectLst>
            <a:outerShdw blurRad="100013" rotWithShape="0" algn="bl" dir="5400000" dist="19050">
              <a:srgbClr val="000000">
                <a:alpha val="50000"/>
              </a:srgbClr>
            </a:outerShdw>
            <a:reflection blurRad="0" dir="0" dist="0" endA="0" endPos="11000" fadeDir="5400012" kx="0" rotWithShape="0" algn="bl" stA="67000" stPos="0" sy="-100000" ky="0"/>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22"/>
          <p:cNvSpPr txBox="1"/>
          <p:nvPr>
            <p:ph type="title"/>
          </p:nvPr>
        </p:nvSpPr>
        <p:spPr>
          <a:xfrm>
            <a:off x="1297500" y="2692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Appraising the strategic importance of resources and capabilities  </a:t>
            </a:r>
            <a:endParaRPr/>
          </a:p>
        </p:txBody>
      </p:sp>
      <p:pic>
        <p:nvPicPr>
          <p:cNvPr id="214" name="Google Shape;214;p22"/>
          <p:cNvPicPr preferRelativeResize="0"/>
          <p:nvPr/>
        </p:nvPicPr>
        <p:blipFill>
          <a:blip r:embed="rId3">
            <a:alphaModFix/>
          </a:blip>
          <a:stretch>
            <a:fillRect/>
          </a:stretch>
        </p:blipFill>
        <p:spPr>
          <a:xfrm>
            <a:off x="152400" y="1460250"/>
            <a:ext cx="8529900" cy="35308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2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Appraising Resources and Capabilities</a:t>
            </a:r>
            <a:endParaRPr>
              <a:latin typeface="Times New Roman"/>
              <a:ea typeface="Times New Roman"/>
              <a:cs typeface="Times New Roman"/>
              <a:sym typeface="Times New Roman"/>
            </a:endParaRPr>
          </a:p>
        </p:txBody>
      </p:sp>
      <p:sp>
        <p:nvSpPr>
          <p:cNvPr id="220" name="Google Shape;220;p23"/>
          <p:cNvSpPr txBox="1"/>
          <p:nvPr>
            <p:ph idx="1" type="body"/>
          </p:nvPr>
        </p:nvSpPr>
        <p:spPr>
          <a:xfrm>
            <a:off x="1148850" y="1046675"/>
            <a:ext cx="7852200" cy="453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Establishing Competitive Advantages: 2 conditions must be present</a:t>
            </a:r>
            <a:endParaRPr sz="1200">
              <a:latin typeface="Times New Roman"/>
              <a:ea typeface="Times New Roman"/>
              <a:cs typeface="Times New Roman"/>
              <a:sym typeface="Times New Roman"/>
            </a:endParaRPr>
          </a:p>
          <a:p>
            <a:pPr indent="-304800" lvl="0" marL="457200" rtl="0" algn="l">
              <a:spcBef>
                <a:spcPts val="1600"/>
              </a:spcBef>
              <a:spcAft>
                <a:spcPts val="0"/>
              </a:spcAft>
              <a:buSzPts val="1200"/>
              <a:buFont typeface="Times New Roman"/>
              <a:buChar char="●"/>
            </a:pPr>
            <a:r>
              <a:rPr lang="en" sz="1200">
                <a:latin typeface="Times New Roman"/>
                <a:ea typeface="Times New Roman"/>
                <a:cs typeface="Times New Roman"/>
                <a:sym typeface="Times New Roman"/>
              </a:rPr>
              <a:t>Scarcity: if a resource or capability is widely available within the industry, it may be in order to compete but it will not be a sufficient basis for competitive advantage.  </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Relevance: A resource or capability must be </a:t>
            </a:r>
            <a:r>
              <a:rPr lang="en" sz="1200">
                <a:latin typeface="Times New Roman"/>
                <a:ea typeface="Times New Roman"/>
                <a:cs typeface="Times New Roman"/>
                <a:sym typeface="Times New Roman"/>
              </a:rPr>
              <a:t>relevant</a:t>
            </a:r>
            <a:r>
              <a:rPr lang="en" sz="1200">
                <a:latin typeface="Times New Roman"/>
                <a:ea typeface="Times New Roman"/>
                <a:cs typeface="Times New Roman"/>
                <a:sym typeface="Times New Roman"/>
              </a:rPr>
              <a:t> to the Key </a:t>
            </a:r>
            <a:r>
              <a:rPr lang="en" sz="1200">
                <a:latin typeface="Times New Roman"/>
                <a:ea typeface="Times New Roman"/>
                <a:cs typeface="Times New Roman"/>
                <a:sym typeface="Times New Roman"/>
              </a:rPr>
              <a:t>Success</a:t>
            </a:r>
            <a:r>
              <a:rPr lang="en" sz="1200">
                <a:latin typeface="Times New Roman"/>
                <a:ea typeface="Times New Roman"/>
                <a:cs typeface="Times New Roman"/>
                <a:sym typeface="Times New Roman"/>
              </a:rPr>
              <a:t> Factors in the market. </a:t>
            </a:r>
            <a:endParaRPr sz="1200">
              <a:latin typeface="Times New Roman"/>
              <a:ea typeface="Times New Roman"/>
              <a:cs typeface="Times New Roman"/>
              <a:sym typeface="Times New Roman"/>
            </a:endParaRPr>
          </a:p>
          <a:p>
            <a:pPr indent="0" lvl="0" marL="0" rtl="0" algn="l">
              <a:spcBef>
                <a:spcPts val="1600"/>
              </a:spcBef>
              <a:spcAft>
                <a:spcPts val="0"/>
              </a:spcAft>
              <a:buNone/>
            </a:pPr>
            <a:r>
              <a:t/>
            </a:r>
            <a:endParaRPr sz="1200">
              <a:latin typeface="Times New Roman"/>
              <a:ea typeface="Times New Roman"/>
              <a:cs typeface="Times New Roman"/>
              <a:sym typeface="Times New Roman"/>
            </a:endParaRPr>
          </a:p>
          <a:p>
            <a:pPr indent="0" lvl="0" marL="0" rtl="0" algn="l">
              <a:spcBef>
                <a:spcPts val="1600"/>
              </a:spcBef>
              <a:spcAft>
                <a:spcPts val="0"/>
              </a:spcAft>
              <a:buNone/>
            </a:pPr>
            <a:r>
              <a:rPr lang="en" sz="1200">
                <a:latin typeface="Times New Roman"/>
                <a:ea typeface="Times New Roman"/>
                <a:cs typeface="Times New Roman"/>
                <a:sym typeface="Times New Roman"/>
              </a:rPr>
              <a:t>Sustaining Competitive Advantage: Once established, competitive advantage tends to diminish over time; 3 characteristics of resources and capabilities determine the sustaining </a:t>
            </a:r>
            <a:r>
              <a:rPr lang="en" sz="1200">
                <a:latin typeface="Times New Roman"/>
                <a:ea typeface="Times New Roman"/>
                <a:cs typeface="Times New Roman"/>
                <a:sym typeface="Times New Roman"/>
              </a:rPr>
              <a:t>competitive</a:t>
            </a:r>
            <a:r>
              <a:rPr lang="en" sz="1200">
                <a:latin typeface="Times New Roman"/>
                <a:ea typeface="Times New Roman"/>
                <a:cs typeface="Times New Roman"/>
                <a:sym typeface="Times New Roman"/>
              </a:rPr>
              <a:t> advantage.</a:t>
            </a:r>
            <a:endParaRPr sz="1200">
              <a:latin typeface="Times New Roman"/>
              <a:ea typeface="Times New Roman"/>
              <a:cs typeface="Times New Roman"/>
              <a:sym typeface="Times New Roman"/>
            </a:endParaRPr>
          </a:p>
          <a:p>
            <a:pPr indent="0" lvl="0" marL="0" rtl="0" algn="l">
              <a:spcBef>
                <a:spcPts val="1600"/>
              </a:spcBef>
              <a:spcAft>
                <a:spcPts val="0"/>
              </a:spcAft>
              <a:buNone/>
            </a:pPr>
            <a:r>
              <a:rPr lang="en" sz="1200">
                <a:latin typeface="Times New Roman"/>
                <a:ea typeface="Times New Roman"/>
                <a:cs typeface="Times New Roman"/>
                <a:sym typeface="Times New Roman"/>
              </a:rPr>
              <a:t>Durability: The more durable a resource, the greater its ability to support a competitive advantage over the long term. </a:t>
            </a:r>
            <a:endParaRPr sz="1200">
              <a:latin typeface="Times New Roman"/>
              <a:ea typeface="Times New Roman"/>
              <a:cs typeface="Times New Roman"/>
              <a:sym typeface="Times New Roman"/>
            </a:endParaRPr>
          </a:p>
          <a:p>
            <a:pPr indent="0" lvl="0" marL="0" rtl="0" algn="l">
              <a:spcBef>
                <a:spcPts val="1600"/>
              </a:spcBef>
              <a:spcAft>
                <a:spcPts val="0"/>
              </a:spcAft>
              <a:buNone/>
            </a:pPr>
            <a:r>
              <a:rPr lang="en" sz="1200">
                <a:latin typeface="Times New Roman"/>
                <a:ea typeface="Times New Roman"/>
                <a:cs typeface="Times New Roman"/>
                <a:sym typeface="Times New Roman"/>
              </a:rPr>
              <a:t>Transferability: If resources and capabilities are transferable- they can bought and sold--any competitive advantage that is based upon them will be eroded. </a:t>
            </a:r>
            <a:endParaRPr sz="1200">
              <a:latin typeface="Times New Roman"/>
              <a:ea typeface="Times New Roman"/>
              <a:cs typeface="Times New Roman"/>
              <a:sym typeface="Times New Roman"/>
            </a:endParaRPr>
          </a:p>
          <a:p>
            <a:pPr indent="0" lvl="0" marL="0" rtl="0" algn="l">
              <a:spcBef>
                <a:spcPts val="1600"/>
              </a:spcBef>
              <a:spcAft>
                <a:spcPts val="1600"/>
              </a:spcAft>
              <a:buNone/>
            </a:pPr>
            <a:r>
              <a:rPr lang="en" sz="1200">
                <a:latin typeface="Times New Roman"/>
                <a:ea typeface="Times New Roman"/>
                <a:cs typeface="Times New Roman"/>
                <a:sym typeface="Times New Roman"/>
              </a:rPr>
              <a:t>Replicability</a:t>
            </a:r>
            <a:r>
              <a:rPr lang="en" sz="1200">
                <a:latin typeface="Times New Roman"/>
                <a:ea typeface="Times New Roman"/>
                <a:cs typeface="Times New Roman"/>
                <a:sym typeface="Times New Roman"/>
              </a:rPr>
              <a:t>: if a firm cannot buy a resource or capability, it must build it. </a:t>
            </a:r>
            <a:endParaRPr sz="120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2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General Motor: Appraising Resources</a:t>
            </a:r>
            <a:endParaRPr>
              <a:latin typeface="Times New Roman"/>
              <a:ea typeface="Times New Roman"/>
              <a:cs typeface="Times New Roman"/>
              <a:sym typeface="Times New Roman"/>
            </a:endParaRPr>
          </a:p>
        </p:txBody>
      </p:sp>
      <p:sp>
        <p:nvSpPr>
          <p:cNvPr id="226" name="Google Shape;226;p24"/>
          <p:cNvSpPr txBox="1"/>
          <p:nvPr/>
        </p:nvSpPr>
        <p:spPr>
          <a:xfrm>
            <a:off x="2295625" y="2205850"/>
            <a:ext cx="73356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4"/>
          <p:cNvSpPr txBox="1"/>
          <p:nvPr/>
        </p:nvSpPr>
        <p:spPr>
          <a:xfrm>
            <a:off x="846425" y="1551775"/>
            <a:ext cx="7335600" cy="33345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 company’s tangible resources include the firm’s financial resources as it enjoys a large deposit of capital. The company has a well reporting structure forming good organizational resources. In addition to that, GM has technological resources as has a patent of manufacturing the most </a:t>
            </a:r>
            <a:r>
              <a:rPr lang="en"/>
              <a:t>environmental</a:t>
            </a:r>
            <a:r>
              <a:rPr lang="en"/>
              <a:t> friendly vehicles.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Some intangible resources to General Motor include innovation resources as its ability to come up with electric vehicles, reputational resources as it has a good reputation in terms of different </a:t>
            </a:r>
            <a:r>
              <a:rPr lang="en"/>
              <a:t>vehicle</a:t>
            </a:r>
            <a:r>
              <a:rPr lang="en"/>
              <a:t> portfolio.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General Motors have a great capabilities has enabled it developed a competitive advantage over others by coming up with different vehicles portfolio which attract a lot of customers in terms of creativity and uniqueness.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has enabled General Motors to develop its core competence as its planning to be the first automotive company to launch a self-driven vehicle by the year of 2020.</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2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Appropriating the Returns to Competitive Advantage</a:t>
            </a:r>
            <a:endParaRPr>
              <a:latin typeface="Times New Roman"/>
              <a:ea typeface="Times New Roman"/>
              <a:cs typeface="Times New Roman"/>
              <a:sym typeface="Times New Roman"/>
            </a:endParaRPr>
          </a:p>
        </p:txBody>
      </p:sp>
      <p:sp>
        <p:nvSpPr>
          <p:cNvPr id="233" name="Google Shape;233;p25"/>
          <p:cNvSpPr txBox="1"/>
          <p:nvPr/>
        </p:nvSpPr>
        <p:spPr>
          <a:xfrm>
            <a:off x="1504700" y="1866425"/>
            <a:ext cx="6279300" cy="23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1.Property Rights</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2.Relative Bargaining power</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3.Embeddedness</a:t>
            </a:r>
            <a:endParaRPr>
              <a:solidFill>
                <a:srgbClr val="FFFFFF"/>
              </a:solidFill>
              <a:latin typeface="Lato"/>
              <a:ea typeface="Lato"/>
              <a:cs typeface="Lato"/>
              <a:sym typeface="Lato"/>
            </a:endParaRPr>
          </a:p>
          <a:p>
            <a:pPr indent="0" lvl="0" marL="0" rtl="0" algn="l">
              <a:spcBef>
                <a:spcPts val="0"/>
              </a:spcBef>
              <a:spcAft>
                <a:spcPts val="0"/>
              </a:spcAft>
              <a:buNone/>
            </a:pPr>
            <a:r>
              <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Who gains the returns generated by superior resources and capability? The owner of that resource or capability. The less clear are property rights in resources and capabilities, the greater the importance of relative bargaining power in </a:t>
            </a:r>
            <a:r>
              <a:rPr lang="en">
                <a:solidFill>
                  <a:srgbClr val="FFFFFF"/>
                </a:solidFill>
                <a:latin typeface="Lato"/>
                <a:ea typeface="Lato"/>
                <a:cs typeface="Lato"/>
                <a:sym typeface="Lato"/>
              </a:rPr>
              <a:t>determining</a:t>
            </a:r>
            <a:r>
              <a:rPr lang="en">
                <a:solidFill>
                  <a:srgbClr val="FFFFFF"/>
                </a:solidFill>
                <a:latin typeface="Lato"/>
                <a:ea typeface="Lato"/>
                <a:cs typeface="Lato"/>
                <a:sym typeface="Lato"/>
              </a:rPr>
              <a:t> the division of returns between the firms and its members. </a:t>
            </a:r>
            <a:endParaRPr>
              <a:solidFill>
                <a:srgbClr val="FFFFFF"/>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26"/>
          <p:cNvSpPr txBox="1"/>
          <p:nvPr>
            <p:ph type="title"/>
          </p:nvPr>
        </p:nvSpPr>
        <p:spPr>
          <a:xfrm>
            <a:off x="1308025" y="1829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Competitive </a:t>
            </a:r>
            <a:r>
              <a:rPr lang="en">
                <a:latin typeface="Times New Roman"/>
                <a:ea typeface="Times New Roman"/>
                <a:cs typeface="Times New Roman"/>
                <a:sym typeface="Times New Roman"/>
              </a:rPr>
              <a:t>Advantage: </a:t>
            </a:r>
            <a:r>
              <a:rPr lang="en">
                <a:latin typeface="Times New Roman"/>
                <a:ea typeface="Times New Roman"/>
                <a:cs typeface="Times New Roman"/>
                <a:sym typeface="Times New Roman"/>
              </a:rPr>
              <a:t>General Motors Company</a:t>
            </a:r>
            <a:endParaRPr>
              <a:latin typeface="Times New Roman"/>
              <a:ea typeface="Times New Roman"/>
              <a:cs typeface="Times New Roman"/>
              <a:sym typeface="Times New Roman"/>
            </a:endParaRPr>
          </a:p>
        </p:txBody>
      </p:sp>
      <p:sp>
        <p:nvSpPr>
          <p:cNvPr id="239" name="Google Shape;239;p26"/>
          <p:cNvSpPr txBox="1"/>
          <p:nvPr/>
        </p:nvSpPr>
        <p:spPr>
          <a:xfrm>
            <a:off x="1127775" y="1054000"/>
            <a:ext cx="7588800" cy="351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highlight>
                  <a:schemeClr val="lt2"/>
                </a:highlight>
                <a:latin typeface="Times New Roman"/>
                <a:ea typeface="Times New Roman"/>
                <a:cs typeface="Times New Roman"/>
                <a:sym typeface="Times New Roman"/>
              </a:rPr>
              <a:t>GM is one of the largest vehicle manufacturers and marketers in the world, with operations on six continents.</a:t>
            </a:r>
            <a:endParaRPr b="1" sz="1200">
              <a:highlight>
                <a:schemeClr val="lt2"/>
              </a:highlight>
              <a:latin typeface="Times New Roman"/>
              <a:ea typeface="Times New Roman"/>
              <a:cs typeface="Times New Roman"/>
              <a:sym typeface="Times New Roman"/>
            </a:endParaRPr>
          </a:p>
          <a:p>
            <a:pPr indent="0" lvl="0" marL="0" rtl="0" algn="ctr">
              <a:spcBef>
                <a:spcPts val="0"/>
              </a:spcBef>
              <a:spcAft>
                <a:spcPts val="0"/>
              </a:spcAft>
              <a:buNone/>
            </a:pPr>
            <a:r>
              <a:t/>
            </a:r>
            <a:endParaRPr b="1" sz="1200">
              <a:highlight>
                <a:schemeClr val="lt2"/>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spcBef>
                <a:spcPts val="0"/>
              </a:spcBef>
              <a:spcAft>
                <a:spcPts val="0"/>
              </a:spcAft>
              <a:buClr>
                <a:srgbClr val="FFFFFF"/>
              </a:buClr>
              <a:buSzPts val="1200"/>
              <a:buChar char="●"/>
            </a:pPr>
            <a:r>
              <a:rPr b="1" lang="en" sz="1200">
                <a:solidFill>
                  <a:srgbClr val="FFFFFF"/>
                </a:solidFill>
                <a:latin typeface="Times New Roman"/>
                <a:ea typeface="Times New Roman"/>
                <a:cs typeface="Times New Roman"/>
                <a:sym typeface="Times New Roman"/>
              </a:rPr>
              <a:t>September 16, 1908 - </a:t>
            </a:r>
            <a:r>
              <a:rPr lang="en" sz="1200">
                <a:solidFill>
                  <a:srgbClr val="FFFFFF"/>
                </a:solidFill>
                <a:latin typeface="Times New Roman"/>
                <a:ea typeface="Times New Roman"/>
                <a:cs typeface="Times New Roman"/>
                <a:sym typeface="Times New Roman"/>
              </a:rPr>
              <a:t>General Motors Company is founded under William Durant. The new company brings together several car companies, including Buick. </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spcBef>
                <a:spcPts val="0"/>
              </a:spcBef>
              <a:spcAft>
                <a:spcPts val="0"/>
              </a:spcAft>
              <a:buClr>
                <a:srgbClr val="FFFFFF"/>
              </a:buClr>
              <a:buSzPts val="1200"/>
              <a:buChar char="●"/>
            </a:pPr>
            <a:r>
              <a:rPr b="1" lang="en" sz="1200">
                <a:solidFill>
                  <a:srgbClr val="FFFFFF"/>
                </a:solidFill>
                <a:latin typeface="Times New Roman"/>
                <a:ea typeface="Times New Roman"/>
                <a:cs typeface="Times New Roman"/>
                <a:sym typeface="Times New Roman"/>
              </a:rPr>
              <a:t>July 10, 2009 - </a:t>
            </a:r>
            <a:r>
              <a:rPr lang="en" sz="1200">
                <a:solidFill>
                  <a:srgbClr val="FFFFFF"/>
                </a:solidFill>
                <a:latin typeface="Times New Roman"/>
                <a:ea typeface="Times New Roman"/>
                <a:cs typeface="Times New Roman"/>
                <a:sym typeface="Times New Roman"/>
              </a:rPr>
              <a:t>General Motors emerges from bankruptcy after 39 days. Now known as General Motors Company instead of General Motors Corporation.</a:t>
            </a:r>
            <a:endParaRPr sz="1200">
              <a:solidFill>
                <a:srgbClr val="FFFFFF"/>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FFFFFF"/>
              </a:buClr>
              <a:buSzPts val="1200"/>
              <a:buFont typeface="Times New Roman"/>
              <a:buChar char="●"/>
            </a:pPr>
            <a:r>
              <a:rPr b="1" lang="en" sz="1200">
                <a:solidFill>
                  <a:srgbClr val="FFFFFF"/>
                </a:solidFill>
                <a:latin typeface="Times New Roman"/>
                <a:ea typeface="Times New Roman"/>
                <a:cs typeface="Times New Roman"/>
                <a:sym typeface="Times New Roman"/>
              </a:rPr>
              <a:t>2014: </a:t>
            </a:r>
            <a:r>
              <a:rPr lang="en" sz="1200">
                <a:solidFill>
                  <a:srgbClr val="FFFFFF"/>
                </a:solidFill>
                <a:latin typeface="Times New Roman"/>
                <a:ea typeface="Times New Roman"/>
                <a:cs typeface="Times New Roman"/>
                <a:sym typeface="Times New Roman"/>
              </a:rPr>
              <a:t>Cost the company $4.1 billion in repair costs, victim compensation and other expenses.</a:t>
            </a:r>
            <a:endParaRPr sz="1200">
              <a:solidFill>
                <a:srgbClr val="FFFFFF"/>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spcBef>
                <a:spcPts val="0"/>
              </a:spcBef>
              <a:spcAft>
                <a:spcPts val="0"/>
              </a:spcAft>
              <a:buClr>
                <a:srgbClr val="FFFFFF"/>
              </a:buClr>
              <a:buSzPts val="1200"/>
              <a:buFont typeface="Times New Roman"/>
              <a:buChar char="●"/>
            </a:pPr>
            <a:r>
              <a:rPr b="1" lang="en" sz="1200">
                <a:solidFill>
                  <a:srgbClr val="FFFFFF"/>
                </a:solidFill>
                <a:latin typeface="Times New Roman"/>
                <a:ea typeface="Times New Roman"/>
                <a:cs typeface="Times New Roman"/>
                <a:sym typeface="Times New Roman"/>
              </a:rPr>
              <a:t>2015:</a:t>
            </a:r>
            <a:r>
              <a:rPr lang="en" sz="1200">
                <a:solidFill>
                  <a:srgbClr val="FFFFFF"/>
                </a:solidFill>
                <a:latin typeface="Times New Roman"/>
                <a:ea typeface="Times New Roman"/>
                <a:cs typeface="Times New Roman"/>
                <a:sym typeface="Times New Roman"/>
              </a:rPr>
              <a:t> GM holds around 17-18% of a market that's closing in that 18-million sales pace</a:t>
            </a:r>
            <a:endParaRPr sz="1200">
              <a:solidFill>
                <a:srgbClr val="FFFFFF"/>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spcBef>
                <a:spcPts val="0"/>
              </a:spcBef>
              <a:spcAft>
                <a:spcPts val="0"/>
              </a:spcAft>
              <a:buClr>
                <a:srgbClr val="FFFFFF"/>
              </a:buClr>
              <a:buSzPts val="1200"/>
              <a:buFont typeface="Times New Roman"/>
              <a:buChar char="●"/>
            </a:pPr>
            <a:r>
              <a:rPr b="1" lang="en" sz="1200">
                <a:solidFill>
                  <a:srgbClr val="FFFFFF"/>
                </a:solidFill>
                <a:latin typeface="Times New Roman"/>
                <a:ea typeface="Times New Roman"/>
                <a:cs typeface="Times New Roman"/>
                <a:sym typeface="Times New Roman"/>
              </a:rPr>
              <a:t>April 3, 2018</a:t>
            </a:r>
            <a:r>
              <a:rPr lang="en" sz="1200">
                <a:solidFill>
                  <a:srgbClr val="FFFFFF"/>
                </a:solidFill>
                <a:latin typeface="Times New Roman"/>
                <a:ea typeface="Times New Roman"/>
                <a:cs typeface="Times New Roman"/>
                <a:sym typeface="Times New Roman"/>
              </a:rPr>
              <a:t> - GM announces it will no longer report monthly sales, ending a common practice in the auto industry.</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t/>
            </a:r>
            <a:endParaRPr b="1" sz="1200">
              <a:highlight>
                <a:schemeClr val="lt2"/>
              </a:highlight>
              <a:latin typeface="Times New Roman"/>
              <a:ea typeface="Times New Roman"/>
              <a:cs typeface="Times New Roman"/>
              <a:sym typeface="Times New Roman"/>
            </a:endParaRPr>
          </a:p>
          <a:p>
            <a:pPr indent="0" lvl="0" marL="0" rtl="0" algn="ctr">
              <a:spcBef>
                <a:spcPts val="0"/>
              </a:spcBef>
              <a:spcAft>
                <a:spcPts val="0"/>
              </a:spcAft>
              <a:buNone/>
            </a:pPr>
            <a:r>
              <a:rPr b="1" lang="en" sz="1200">
                <a:highlight>
                  <a:schemeClr val="lt2"/>
                </a:highlight>
                <a:latin typeface="Times New Roman"/>
                <a:ea typeface="Times New Roman"/>
                <a:cs typeface="Times New Roman"/>
                <a:sym typeface="Times New Roman"/>
              </a:rPr>
              <a:t>GMC has the ability to stay in business even if the market completely craters</a:t>
            </a:r>
            <a:endParaRPr b="1" sz="1200">
              <a:highlight>
                <a:schemeClr val="lt2"/>
              </a:highlight>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2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Developing Strategy Implications </a:t>
            </a:r>
            <a:endParaRPr>
              <a:latin typeface="Times New Roman"/>
              <a:ea typeface="Times New Roman"/>
              <a:cs typeface="Times New Roman"/>
              <a:sym typeface="Times New Roman"/>
            </a:endParaRPr>
          </a:p>
        </p:txBody>
      </p:sp>
      <p:sp>
        <p:nvSpPr>
          <p:cNvPr id="245" name="Google Shape;245;p27"/>
          <p:cNvSpPr txBox="1"/>
          <p:nvPr>
            <p:ph idx="1" type="body"/>
          </p:nvPr>
        </p:nvSpPr>
        <p:spPr>
          <a:xfrm>
            <a:off x="1297500" y="1126175"/>
            <a:ext cx="6296100" cy="3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latin typeface="Times New Roman"/>
                <a:ea typeface="Times New Roman"/>
                <a:cs typeface="Times New Roman"/>
                <a:sym typeface="Times New Roman"/>
              </a:rPr>
              <a:t>STEP 1: Identify the key resources and capabilities</a:t>
            </a:r>
            <a:endParaRPr b="1" sz="1400">
              <a:latin typeface="Times New Roman"/>
              <a:ea typeface="Times New Roman"/>
              <a:cs typeface="Times New Roman"/>
              <a:sym typeface="Times New Roman"/>
            </a:endParaRPr>
          </a:p>
          <a:p>
            <a:pPr indent="-317500" lvl="0" marL="457200" rtl="0" algn="l">
              <a:spcBef>
                <a:spcPts val="1600"/>
              </a:spcBef>
              <a:spcAft>
                <a:spcPts val="0"/>
              </a:spcAft>
              <a:buSzPts val="1400"/>
              <a:buFont typeface="Times New Roman"/>
              <a:buChar char="●"/>
            </a:pPr>
            <a:r>
              <a:rPr lang="en" sz="1400">
                <a:latin typeface="Times New Roman"/>
                <a:ea typeface="Times New Roman"/>
                <a:cs typeface="Times New Roman"/>
                <a:sym typeface="Times New Roman"/>
              </a:rPr>
              <a:t>Tangible</a:t>
            </a:r>
            <a:r>
              <a:rPr lang="en" sz="1400">
                <a:latin typeface="Times New Roman"/>
                <a:ea typeface="Times New Roman"/>
                <a:cs typeface="Times New Roman"/>
                <a:sym typeface="Times New Roman"/>
              </a:rPr>
              <a:t>, Intageable, and Human Resources</a:t>
            </a:r>
            <a:endParaRPr sz="14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Corporate, Operations, Product design capabilities etc. </a:t>
            </a:r>
            <a:endParaRPr sz="1400">
              <a:latin typeface="Times New Roman"/>
              <a:ea typeface="Times New Roman"/>
              <a:cs typeface="Times New Roman"/>
              <a:sym typeface="Times New Roman"/>
            </a:endParaRPr>
          </a:p>
          <a:p>
            <a:pPr indent="0" lvl="0" marL="0" rtl="0" algn="l">
              <a:spcBef>
                <a:spcPts val="1600"/>
              </a:spcBef>
              <a:spcAft>
                <a:spcPts val="0"/>
              </a:spcAft>
              <a:buNone/>
            </a:pPr>
            <a:r>
              <a:rPr b="1" lang="en" sz="1400">
                <a:latin typeface="Times New Roman"/>
                <a:ea typeface="Times New Roman"/>
                <a:cs typeface="Times New Roman"/>
                <a:sym typeface="Times New Roman"/>
              </a:rPr>
              <a:t>STEP 2: Appraising resources and capabilities</a:t>
            </a:r>
            <a:endParaRPr b="1" sz="1400">
              <a:latin typeface="Times New Roman"/>
              <a:ea typeface="Times New Roman"/>
              <a:cs typeface="Times New Roman"/>
              <a:sym typeface="Times New Roman"/>
            </a:endParaRPr>
          </a:p>
          <a:p>
            <a:pPr indent="-317500" lvl="0" marL="457200" rtl="0" algn="l">
              <a:spcBef>
                <a:spcPts val="1600"/>
              </a:spcBef>
              <a:spcAft>
                <a:spcPts val="0"/>
              </a:spcAft>
              <a:buSzPts val="1400"/>
              <a:buFont typeface="Times New Roman"/>
              <a:buChar char="●"/>
            </a:pPr>
            <a:r>
              <a:rPr lang="en" sz="1400">
                <a:latin typeface="Times New Roman"/>
                <a:ea typeface="Times New Roman"/>
                <a:cs typeface="Times New Roman"/>
                <a:sym typeface="Times New Roman"/>
              </a:rPr>
              <a:t>What are our principal resources and capabilities and how do we create value?</a:t>
            </a:r>
            <a:endParaRPr sz="14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Comparing Competitors (strengths/weaknesses)</a:t>
            </a:r>
            <a:endParaRPr sz="1400">
              <a:latin typeface="Times New Roman"/>
              <a:ea typeface="Times New Roman"/>
              <a:cs typeface="Times New Roman"/>
              <a:sym typeface="Times New Roman"/>
            </a:endParaRPr>
          </a:p>
          <a:p>
            <a:pPr indent="0" lvl="0" marL="0" rtl="0" algn="l">
              <a:spcBef>
                <a:spcPts val="1600"/>
              </a:spcBef>
              <a:spcAft>
                <a:spcPts val="0"/>
              </a:spcAft>
              <a:buNone/>
            </a:pPr>
            <a:r>
              <a:rPr b="1" lang="en" sz="1400">
                <a:latin typeface="Times New Roman"/>
                <a:ea typeface="Times New Roman"/>
                <a:cs typeface="Times New Roman"/>
                <a:sym typeface="Times New Roman"/>
              </a:rPr>
              <a:t>STEP 3: Develop strategy implications</a:t>
            </a:r>
            <a:endParaRPr b="1" sz="1400">
              <a:latin typeface="Times New Roman"/>
              <a:ea typeface="Times New Roman"/>
              <a:cs typeface="Times New Roman"/>
              <a:sym typeface="Times New Roman"/>
            </a:endParaRPr>
          </a:p>
          <a:p>
            <a:pPr indent="-317500" lvl="0" marL="457200" rtl="0" algn="l">
              <a:spcBef>
                <a:spcPts val="1600"/>
              </a:spcBef>
              <a:spcAft>
                <a:spcPts val="0"/>
              </a:spcAft>
              <a:buSzPts val="1400"/>
              <a:buFont typeface="Times New Roman"/>
              <a:buChar char="●"/>
            </a:pPr>
            <a:r>
              <a:rPr lang="en" sz="1400">
                <a:latin typeface="Times New Roman"/>
                <a:ea typeface="Times New Roman"/>
                <a:cs typeface="Times New Roman"/>
                <a:sym typeface="Times New Roman"/>
              </a:rPr>
              <a:t>Exploiting key strengths</a:t>
            </a:r>
            <a:endParaRPr sz="14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Managing key weaknesses</a:t>
            </a:r>
            <a:endParaRPr sz="14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Utilizing inconsequential strengths </a:t>
            </a:r>
            <a:endParaRPr sz="140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2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General Motor Company VS. Ford Company</a:t>
            </a:r>
            <a:endParaRPr>
              <a:latin typeface="Times New Roman"/>
              <a:ea typeface="Times New Roman"/>
              <a:cs typeface="Times New Roman"/>
              <a:sym typeface="Times New Roman"/>
            </a:endParaRPr>
          </a:p>
        </p:txBody>
      </p:sp>
      <p:sp>
        <p:nvSpPr>
          <p:cNvPr id="251" name="Google Shape;251;p28"/>
          <p:cNvSpPr txBox="1"/>
          <p:nvPr/>
        </p:nvSpPr>
        <p:spPr>
          <a:xfrm>
            <a:off x="1128575" y="1205525"/>
            <a:ext cx="7489500" cy="914100"/>
          </a:xfrm>
          <a:prstGeom prst="rect">
            <a:avLst/>
          </a:prstGeom>
          <a:solidFill>
            <a:srgbClr val="F3F3F3"/>
          </a:solid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Ford Motor company is a global company with two core businesses: Automotive and Financial services. The automotive business consists of the design, development, manufacturing, sale, and service of cars. Ford has been focusing on cutting costs to increase margins more than its competitors. </a:t>
            </a:r>
            <a:endParaRPr/>
          </a:p>
        </p:txBody>
      </p:sp>
      <p:pic>
        <p:nvPicPr>
          <p:cNvPr id="252" name="Google Shape;252;p28"/>
          <p:cNvPicPr preferRelativeResize="0"/>
          <p:nvPr/>
        </p:nvPicPr>
        <p:blipFill>
          <a:blip r:embed="rId3">
            <a:alphaModFix/>
          </a:blip>
          <a:stretch>
            <a:fillRect/>
          </a:stretch>
        </p:blipFill>
        <p:spPr>
          <a:xfrm>
            <a:off x="1038800" y="2346925"/>
            <a:ext cx="7579400" cy="2462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29"/>
          <p:cNvSpPr txBox="1"/>
          <p:nvPr>
            <p:ph type="title"/>
          </p:nvPr>
        </p:nvSpPr>
        <p:spPr>
          <a:xfrm>
            <a:off x="1297500" y="256725"/>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Chapter Overview</a:t>
            </a:r>
            <a:endParaRPr>
              <a:latin typeface="Times New Roman"/>
              <a:ea typeface="Times New Roman"/>
              <a:cs typeface="Times New Roman"/>
              <a:sym typeface="Times New Roman"/>
            </a:endParaRPr>
          </a:p>
        </p:txBody>
      </p:sp>
      <p:sp>
        <p:nvSpPr>
          <p:cNvPr id="258" name="Google Shape;258;p29"/>
          <p:cNvSpPr txBox="1"/>
          <p:nvPr>
            <p:ph idx="1" type="body"/>
          </p:nvPr>
        </p:nvSpPr>
        <p:spPr>
          <a:xfrm>
            <a:off x="1684350" y="1251375"/>
            <a:ext cx="6265200" cy="3576000"/>
          </a:xfrm>
          <a:prstGeom prst="rect">
            <a:avLst/>
          </a:prstGeom>
          <a:ln cap="flat" cmpd="sng" w="76200">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lgn="ctr">
              <a:spcBef>
                <a:spcPts val="0"/>
              </a:spcBef>
              <a:spcAft>
                <a:spcPts val="0"/>
              </a:spcAft>
              <a:buSzPts val="1400"/>
              <a:buAutoNum type="arabicPeriod"/>
            </a:pPr>
            <a:r>
              <a:rPr lang="en" sz="1400"/>
              <a:t> </a:t>
            </a:r>
            <a:r>
              <a:rPr lang="en" sz="1400">
                <a:latin typeface="Times New Roman"/>
                <a:ea typeface="Times New Roman"/>
                <a:cs typeface="Times New Roman"/>
                <a:sym typeface="Times New Roman"/>
              </a:rPr>
              <a:t>Resources &amp; C</a:t>
            </a:r>
            <a:r>
              <a:rPr lang="en" sz="1400">
                <a:latin typeface="Times New Roman"/>
                <a:ea typeface="Times New Roman"/>
                <a:cs typeface="Times New Roman"/>
                <a:sym typeface="Times New Roman"/>
              </a:rPr>
              <a:t>apabilities</a:t>
            </a:r>
            <a:r>
              <a:rPr lang="en" sz="1400">
                <a:latin typeface="Times New Roman"/>
                <a:ea typeface="Times New Roman"/>
                <a:cs typeface="Times New Roman"/>
                <a:sym typeface="Times New Roman"/>
              </a:rPr>
              <a:t>  and Their Role in a Firm’s Strategy </a:t>
            </a:r>
            <a:endParaRPr sz="1400">
              <a:latin typeface="Times New Roman"/>
              <a:ea typeface="Times New Roman"/>
              <a:cs typeface="Times New Roman"/>
              <a:sym typeface="Times New Roman"/>
            </a:endParaRPr>
          </a:p>
          <a:p>
            <a:pPr indent="0" lvl="0" marL="457200" rtl="0" algn="ctr">
              <a:spcBef>
                <a:spcPts val="1600"/>
              </a:spcBef>
              <a:spcAft>
                <a:spcPts val="0"/>
              </a:spcAft>
              <a:buNone/>
            </a:pPr>
            <a:r>
              <a:t/>
            </a:r>
            <a:endParaRPr sz="1400">
              <a:latin typeface="Times New Roman"/>
              <a:ea typeface="Times New Roman"/>
              <a:cs typeface="Times New Roman"/>
              <a:sym typeface="Times New Roman"/>
            </a:endParaRPr>
          </a:p>
          <a:p>
            <a:pPr indent="-317500" lvl="0" marL="457200" rtl="0" algn="ctr">
              <a:spcBef>
                <a:spcPts val="1600"/>
              </a:spcBef>
              <a:spcAft>
                <a:spcPts val="0"/>
              </a:spcAft>
              <a:buSzPts val="1400"/>
              <a:buFont typeface="Times New Roman"/>
              <a:buAutoNum type="arabicPeriod"/>
            </a:pPr>
            <a:r>
              <a:rPr lang="en" sz="1400">
                <a:latin typeface="Times New Roman"/>
                <a:ea typeface="Times New Roman"/>
                <a:cs typeface="Times New Roman"/>
                <a:sym typeface="Times New Roman"/>
              </a:rPr>
              <a:t>Identifying and Appraising the Resources and Capabilities of the Firm (General Motors Company)</a:t>
            </a:r>
            <a:endParaRPr sz="1400">
              <a:latin typeface="Times New Roman"/>
              <a:ea typeface="Times New Roman"/>
              <a:cs typeface="Times New Roman"/>
              <a:sym typeface="Times New Roman"/>
            </a:endParaRPr>
          </a:p>
          <a:p>
            <a:pPr indent="0" lvl="0" marL="457200" rtl="0" algn="ctr">
              <a:spcBef>
                <a:spcPts val="1600"/>
              </a:spcBef>
              <a:spcAft>
                <a:spcPts val="0"/>
              </a:spcAft>
              <a:buNone/>
            </a:pPr>
            <a:r>
              <a:t/>
            </a:r>
            <a:endParaRPr sz="1400">
              <a:latin typeface="Times New Roman"/>
              <a:ea typeface="Times New Roman"/>
              <a:cs typeface="Times New Roman"/>
              <a:sym typeface="Times New Roman"/>
            </a:endParaRPr>
          </a:p>
          <a:p>
            <a:pPr indent="-317500" lvl="0" marL="457200" rtl="0" algn="ctr">
              <a:spcBef>
                <a:spcPts val="1600"/>
              </a:spcBef>
              <a:spcAft>
                <a:spcPts val="0"/>
              </a:spcAft>
              <a:buSzPts val="1400"/>
              <a:buFont typeface="Times New Roman"/>
              <a:buAutoNum type="arabicPeriod"/>
            </a:pPr>
            <a:r>
              <a:rPr lang="en" sz="1400">
                <a:latin typeface="Times New Roman"/>
                <a:ea typeface="Times New Roman"/>
                <a:cs typeface="Times New Roman"/>
                <a:sym typeface="Times New Roman"/>
              </a:rPr>
              <a:t>Sustainable Competitive Advantage </a:t>
            </a:r>
            <a:endParaRPr sz="1400">
              <a:latin typeface="Times New Roman"/>
              <a:ea typeface="Times New Roman"/>
              <a:cs typeface="Times New Roman"/>
              <a:sym typeface="Times New Roman"/>
            </a:endParaRPr>
          </a:p>
          <a:p>
            <a:pPr indent="0" lvl="0" marL="457200" rtl="0" algn="ctr">
              <a:spcBef>
                <a:spcPts val="1600"/>
              </a:spcBef>
              <a:spcAft>
                <a:spcPts val="0"/>
              </a:spcAft>
              <a:buNone/>
            </a:pPr>
            <a:r>
              <a:t/>
            </a:r>
            <a:endParaRPr sz="1400">
              <a:latin typeface="Times New Roman"/>
              <a:ea typeface="Times New Roman"/>
              <a:cs typeface="Times New Roman"/>
              <a:sym typeface="Times New Roman"/>
            </a:endParaRPr>
          </a:p>
          <a:p>
            <a:pPr indent="-317500" lvl="0" marL="457200" rtl="0" algn="ctr">
              <a:spcBef>
                <a:spcPts val="1600"/>
              </a:spcBef>
              <a:spcAft>
                <a:spcPts val="0"/>
              </a:spcAft>
              <a:buSzPts val="1400"/>
              <a:buFont typeface="Times New Roman"/>
              <a:buAutoNum type="arabicPeriod"/>
            </a:pPr>
            <a:r>
              <a:rPr lang="en" sz="1400">
                <a:latin typeface="Times New Roman"/>
                <a:ea typeface="Times New Roman"/>
                <a:cs typeface="Times New Roman"/>
                <a:sym typeface="Times New Roman"/>
              </a:rPr>
              <a:t>Formulating Strategies with the Results of Resource and Capability Analysis </a:t>
            </a:r>
            <a:endParaRPr sz="1400">
              <a:latin typeface="Times New Roman"/>
              <a:ea typeface="Times New Roman"/>
              <a:cs typeface="Times New Roman"/>
              <a:sym typeface="Times New Roman"/>
            </a:endParaRPr>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sz="1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30"/>
          <p:cNvSpPr txBox="1"/>
          <p:nvPr>
            <p:ph type="title"/>
          </p:nvPr>
        </p:nvSpPr>
        <p:spPr>
          <a:xfrm>
            <a:off x="1297500" y="393750"/>
            <a:ext cx="70389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Works Cited</a:t>
            </a:r>
            <a:endParaRPr>
              <a:latin typeface="Times New Roman"/>
              <a:ea typeface="Times New Roman"/>
              <a:cs typeface="Times New Roman"/>
              <a:sym typeface="Times New Roman"/>
            </a:endParaRPr>
          </a:p>
        </p:txBody>
      </p:sp>
      <p:sp>
        <p:nvSpPr>
          <p:cNvPr id="264" name="Google Shape;264;p30"/>
          <p:cNvSpPr txBox="1"/>
          <p:nvPr/>
        </p:nvSpPr>
        <p:spPr>
          <a:xfrm>
            <a:off x="1375650" y="1180500"/>
            <a:ext cx="6882600" cy="340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Times New Roman"/>
                <a:ea typeface="Times New Roman"/>
                <a:cs typeface="Times New Roman"/>
                <a:sym typeface="Times New Roman"/>
                <a:hlinkClick r:id="rId3"/>
              </a:rPr>
              <a:t>https://www.stock-analysis-on.net/NYSE/Company/General-Motors-Co/Profile</a:t>
            </a:r>
            <a:endParaRPr>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lang="en" u="sng">
                <a:solidFill>
                  <a:schemeClr val="hlink"/>
                </a:solidFill>
                <a:latin typeface="Times New Roman"/>
                <a:ea typeface="Times New Roman"/>
                <a:cs typeface="Times New Roman"/>
                <a:sym typeface="Times New Roman"/>
                <a:hlinkClick r:id="rId4"/>
              </a:rPr>
              <a:t>https://www.stock-analysis-on.net/NYSE/Company/General-Motors-Co/Analysis/Property-Plant-and-Equipment</a:t>
            </a:r>
            <a:endParaRPr>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lang="en" u="sng">
                <a:solidFill>
                  <a:schemeClr val="hlink"/>
                </a:solidFill>
                <a:latin typeface="Times New Roman"/>
                <a:ea typeface="Times New Roman"/>
                <a:cs typeface="Times New Roman"/>
                <a:sym typeface="Times New Roman"/>
                <a:hlinkClick r:id="rId5"/>
              </a:rPr>
              <a:t>https://www.stock-analysis-on.net/NYSE/Company/General-Motors-Co/Analysis/Goodwill-and-Intangible-Assets</a:t>
            </a:r>
            <a:endParaRPr>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lang="en" u="sng">
                <a:solidFill>
                  <a:schemeClr val="hlink"/>
                </a:solidFill>
                <a:latin typeface="Times New Roman"/>
                <a:ea typeface="Times New Roman"/>
                <a:cs typeface="Times New Roman"/>
                <a:sym typeface="Times New Roman"/>
                <a:hlinkClick r:id="rId6"/>
              </a:rPr>
              <a:t>https://www.shrm.org/hr-today/news/hr-magazine/pages/0302leonard.aspx</a:t>
            </a:r>
            <a:endParaRPr>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lang="en" u="sng">
                <a:solidFill>
                  <a:schemeClr val="hlink"/>
                </a:solidFill>
                <a:latin typeface="Times New Roman"/>
                <a:ea typeface="Times New Roman"/>
                <a:cs typeface="Times New Roman"/>
                <a:sym typeface="Times New Roman"/>
                <a:hlinkClick r:id="rId7"/>
              </a:rPr>
              <a:t>http://lhra.io/blog/4-strategic-drivers-general-motors-adoption-recognition-technology-case-study/</a:t>
            </a:r>
            <a:endParaRPr>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b="1" lang="en" sz="1100" u="sng">
                <a:solidFill>
                  <a:schemeClr val="hlink"/>
                </a:solidFill>
                <a:hlinkClick r:id="rId8"/>
              </a:rPr>
              <a:t>https://www.cnn.com/2014/04/08/us/general-motors-fast-facts/index.html</a:t>
            </a:r>
            <a:endParaRPr b="1" sz="1100"/>
          </a:p>
          <a:p>
            <a:pPr indent="0" lvl="0" marL="0" rtl="0" algn="l">
              <a:spcBef>
                <a:spcPts val="0"/>
              </a:spcBef>
              <a:spcAft>
                <a:spcPts val="0"/>
              </a:spcAft>
              <a:buNone/>
            </a:pPr>
            <a:r>
              <a:t/>
            </a:r>
            <a:endParaRPr b="1" sz="1100"/>
          </a:p>
          <a:p>
            <a:pPr indent="0" lvl="0" marL="0" rtl="0" algn="l">
              <a:spcBef>
                <a:spcPts val="0"/>
              </a:spcBef>
              <a:spcAft>
                <a:spcPts val="0"/>
              </a:spcAft>
              <a:buNone/>
            </a:pPr>
            <a:r>
              <a:t/>
            </a:r>
            <a:endParaRPr>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rgbClr val="FFFFFF"/>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The Role of Resources and Capabilities in Strategy Formation</a:t>
            </a:r>
            <a:endParaRPr>
              <a:latin typeface="Times New Roman"/>
              <a:ea typeface="Times New Roman"/>
              <a:cs typeface="Times New Roman"/>
              <a:sym typeface="Times New Roman"/>
            </a:endParaRPr>
          </a:p>
        </p:txBody>
      </p:sp>
      <p:sp>
        <p:nvSpPr>
          <p:cNvPr id="142" name="Google Shape;142;p14"/>
          <p:cNvSpPr txBox="1"/>
          <p:nvPr/>
        </p:nvSpPr>
        <p:spPr>
          <a:xfrm>
            <a:off x="1097250" y="1707475"/>
            <a:ext cx="7439400" cy="310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Times New Roman"/>
                <a:ea typeface="Times New Roman"/>
                <a:cs typeface="Times New Roman"/>
                <a:sym typeface="Times New Roman"/>
              </a:rPr>
              <a:t> </a:t>
            </a:r>
            <a:r>
              <a:rPr lang="en">
                <a:solidFill>
                  <a:srgbClr val="FFFFFF"/>
                </a:solidFill>
                <a:latin typeface="Times New Roman"/>
                <a:ea typeface="Times New Roman"/>
                <a:cs typeface="Times New Roman"/>
                <a:sym typeface="Times New Roman"/>
              </a:rPr>
              <a:t>There is a strong relationship between strategy and the resources and capabilities of a firm.</a:t>
            </a:r>
            <a:endParaRPr>
              <a:solidFill>
                <a:srgbClr val="FFFFF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a:solidFill>
                <a:srgbClr val="FFFFF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a:solidFill>
                  <a:srgbClr val="FFFFFF"/>
                </a:solidFill>
                <a:latin typeface="Times New Roman"/>
                <a:ea typeface="Times New Roman"/>
                <a:cs typeface="Times New Roman"/>
                <a:sym typeface="Times New Roman"/>
              </a:rPr>
              <a:t>Internal Environment: All the factors within an organization that affect its strategic decision making and performance </a:t>
            </a:r>
            <a:endParaRPr>
              <a:solidFill>
                <a:srgbClr val="FFFFF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a:solidFill>
                <a:srgbClr val="FFFFF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a:solidFill>
                  <a:srgbClr val="FFFFFF"/>
                </a:solidFill>
                <a:latin typeface="Times New Roman"/>
                <a:ea typeface="Times New Roman"/>
                <a:cs typeface="Times New Roman"/>
                <a:sym typeface="Times New Roman"/>
              </a:rPr>
              <a:t>Switching  from external  to  internal environment:</a:t>
            </a:r>
            <a:endParaRPr>
              <a:solidFill>
                <a:srgbClr val="FFFFFF"/>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rgbClr val="FFFFFF"/>
              </a:buClr>
              <a:buSzPts val="1400"/>
              <a:buFont typeface="Times New Roman"/>
              <a:buAutoNum type="arabicPeriod"/>
            </a:pPr>
            <a:r>
              <a:rPr lang="en">
                <a:solidFill>
                  <a:srgbClr val="FFFFFF"/>
                </a:solidFill>
                <a:latin typeface="Times New Roman"/>
                <a:ea typeface="Times New Roman"/>
                <a:cs typeface="Times New Roman"/>
                <a:sym typeface="Times New Roman"/>
              </a:rPr>
              <a:t>Internal environment of a firm has become a more stable and secure way to form a strategy</a:t>
            </a:r>
            <a:endParaRPr>
              <a:solidFill>
                <a:srgbClr val="FFFFFF"/>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rgbClr val="FFFFFF"/>
              </a:buClr>
              <a:buSzPts val="1400"/>
              <a:buFont typeface="Times New Roman"/>
              <a:buAutoNum type="arabicPeriod"/>
            </a:pPr>
            <a:r>
              <a:rPr lang="en">
                <a:solidFill>
                  <a:srgbClr val="FFFFFF"/>
                </a:solidFill>
                <a:latin typeface="Times New Roman"/>
                <a:ea typeface="Times New Roman"/>
                <a:cs typeface="Times New Roman"/>
                <a:sym typeface="Times New Roman"/>
              </a:rPr>
              <a:t>Competitive advantage is now the primary source of superior profitability.</a:t>
            </a:r>
            <a:endParaRPr>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rgbClr val="FFFFFF"/>
              </a:solidFill>
              <a:latin typeface="Lato"/>
              <a:ea typeface="Lato"/>
              <a:cs typeface="Lato"/>
              <a:sym typeface="Lato"/>
            </a:endParaRPr>
          </a:p>
          <a:p>
            <a:pPr indent="0" lvl="0" marL="0" rtl="0" algn="l">
              <a:spcBef>
                <a:spcPts val="0"/>
              </a:spcBef>
              <a:spcAft>
                <a:spcPts val="0"/>
              </a:spcAft>
              <a:buNone/>
            </a:pPr>
            <a:r>
              <a:t/>
            </a:r>
            <a:endParaRPr>
              <a:solidFill>
                <a:srgbClr val="FFFFFF"/>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5"/>
          <p:cNvSpPr txBox="1"/>
          <p:nvPr>
            <p:ph type="title"/>
          </p:nvPr>
        </p:nvSpPr>
        <p:spPr>
          <a:xfrm>
            <a:off x="1357950" y="197575"/>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Resource-Based View </a:t>
            </a:r>
            <a:endParaRPr>
              <a:latin typeface="Times New Roman"/>
              <a:ea typeface="Times New Roman"/>
              <a:cs typeface="Times New Roman"/>
              <a:sym typeface="Times New Roman"/>
            </a:endParaRPr>
          </a:p>
        </p:txBody>
      </p:sp>
      <p:sp>
        <p:nvSpPr>
          <p:cNvPr id="148" name="Google Shape;148;p15"/>
          <p:cNvSpPr/>
          <p:nvPr/>
        </p:nvSpPr>
        <p:spPr>
          <a:xfrm>
            <a:off x="4063275" y="953600"/>
            <a:ext cx="1586100" cy="627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5"/>
          <p:cNvSpPr/>
          <p:nvPr/>
        </p:nvSpPr>
        <p:spPr>
          <a:xfrm>
            <a:off x="1939375" y="953600"/>
            <a:ext cx="1486200" cy="627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5"/>
          <p:cNvSpPr/>
          <p:nvPr/>
        </p:nvSpPr>
        <p:spPr>
          <a:xfrm>
            <a:off x="6463650" y="953600"/>
            <a:ext cx="1486200" cy="1207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5"/>
          <p:cNvSpPr/>
          <p:nvPr/>
        </p:nvSpPr>
        <p:spPr>
          <a:xfrm>
            <a:off x="3678450" y="2228850"/>
            <a:ext cx="2339700" cy="611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5"/>
          <p:cNvSpPr/>
          <p:nvPr/>
        </p:nvSpPr>
        <p:spPr>
          <a:xfrm>
            <a:off x="0" y="3441550"/>
            <a:ext cx="9144000" cy="170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5"/>
          <p:cNvSpPr txBox="1"/>
          <p:nvPr/>
        </p:nvSpPr>
        <p:spPr>
          <a:xfrm>
            <a:off x="4208163" y="1082750"/>
            <a:ext cx="1296300" cy="36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STRATEGY</a:t>
            </a:r>
            <a:endParaRPr>
              <a:latin typeface="Times New Roman"/>
              <a:ea typeface="Times New Roman"/>
              <a:cs typeface="Times New Roman"/>
              <a:sym typeface="Times New Roman"/>
            </a:endParaRPr>
          </a:p>
        </p:txBody>
      </p:sp>
      <p:sp>
        <p:nvSpPr>
          <p:cNvPr id="154" name="Google Shape;154;p15"/>
          <p:cNvSpPr txBox="1"/>
          <p:nvPr/>
        </p:nvSpPr>
        <p:spPr>
          <a:xfrm>
            <a:off x="1889425" y="953600"/>
            <a:ext cx="1586100" cy="48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COMPETITIVE ADVANTAGE</a:t>
            </a:r>
            <a:r>
              <a:rPr lang="en">
                <a:latin typeface="Lato"/>
                <a:ea typeface="Lato"/>
                <a:cs typeface="Lato"/>
                <a:sym typeface="Lato"/>
              </a:rPr>
              <a:t> </a:t>
            </a:r>
            <a:endParaRPr>
              <a:latin typeface="Lato"/>
              <a:ea typeface="Lato"/>
              <a:cs typeface="Lato"/>
              <a:sym typeface="Lato"/>
            </a:endParaRPr>
          </a:p>
        </p:txBody>
      </p:sp>
      <p:sp>
        <p:nvSpPr>
          <p:cNvPr id="155" name="Google Shape;155;p15"/>
          <p:cNvSpPr txBox="1"/>
          <p:nvPr/>
        </p:nvSpPr>
        <p:spPr>
          <a:xfrm>
            <a:off x="6463650" y="1082750"/>
            <a:ext cx="1486200" cy="83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INDUSTRY KEY SUCCESS FACTORS</a:t>
            </a:r>
            <a:endParaRPr>
              <a:latin typeface="Times New Roman"/>
              <a:ea typeface="Times New Roman"/>
              <a:cs typeface="Times New Roman"/>
              <a:sym typeface="Times New Roman"/>
            </a:endParaRPr>
          </a:p>
        </p:txBody>
      </p:sp>
      <p:sp>
        <p:nvSpPr>
          <p:cNvPr id="156" name="Google Shape;156;p15"/>
          <p:cNvSpPr txBox="1"/>
          <p:nvPr/>
        </p:nvSpPr>
        <p:spPr>
          <a:xfrm>
            <a:off x="0" y="3629500"/>
            <a:ext cx="3309600" cy="132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700"/>
              </a:spcBef>
              <a:spcAft>
                <a:spcPts val="0"/>
              </a:spcAft>
              <a:buClr>
                <a:srgbClr val="000000"/>
              </a:buClr>
              <a:buSzPts val="1100"/>
              <a:buFont typeface="Arial"/>
              <a:buNone/>
            </a:pPr>
            <a:r>
              <a:rPr b="1" lang="en" sz="1200">
                <a:latin typeface="Times New Roman"/>
                <a:ea typeface="Times New Roman"/>
                <a:cs typeface="Times New Roman"/>
                <a:sym typeface="Times New Roman"/>
              </a:rPr>
              <a:t>Tangible</a:t>
            </a:r>
            <a:endParaRPr b="1" sz="1200">
              <a:latin typeface="Times New Roman"/>
              <a:ea typeface="Times New Roman"/>
              <a:cs typeface="Times New Roman"/>
              <a:sym typeface="Times New Roman"/>
            </a:endParaRPr>
          </a:p>
          <a:p>
            <a:pPr indent="-304800" lvl="0" marL="457200" rtl="0" algn="l">
              <a:lnSpc>
                <a:spcPct val="115000"/>
              </a:lnSpc>
              <a:spcBef>
                <a:spcPts val="500"/>
              </a:spcBef>
              <a:spcAft>
                <a:spcPts val="0"/>
              </a:spcAft>
              <a:buSzPts val="1200"/>
              <a:buFont typeface="Times New Roman"/>
              <a:buChar char="●"/>
            </a:pPr>
            <a:r>
              <a:rPr lang="en" sz="1200">
                <a:solidFill>
                  <a:srgbClr val="D16349"/>
                </a:solidFill>
                <a:latin typeface="Times New Roman"/>
                <a:ea typeface="Times New Roman"/>
                <a:cs typeface="Times New Roman"/>
                <a:sym typeface="Times New Roman"/>
              </a:rPr>
              <a:t></a:t>
            </a:r>
            <a:r>
              <a:rPr lang="en" sz="1200">
                <a:latin typeface="Times New Roman"/>
                <a:ea typeface="Times New Roman"/>
                <a:cs typeface="Times New Roman"/>
                <a:sym typeface="Times New Roman"/>
              </a:rPr>
              <a:t>Financial (cash, securities, borrowing capacity)</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Char char="●"/>
            </a:pPr>
            <a:r>
              <a:rPr lang="en" sz="1200">
                <a:solidFill>
                  <a:srgbClr val="D16349"/>
                </a:solidFill>
                <a:latin typeface="Times New Roman"/>
                <a:ea typeface="Times New Roman"/>
                <a:cs typeface="Times New Roman"/>
                <a:sym typeface="Times New Roman"/>
              </a:rPr>
              <a:t></a:t>
            </a:r>
            <a:r>
              <a:rPr lang="en" sz="1200">
                <a:latin typeface="Times New Roman"/>
                <a:ea typeface="Times New Roman"/>
                <a:cs typeface="Times New Roman"/>
                <a:sym typeface="Times New Roman"/>
              </a:rPr>
              <a:t>Physical (plant equipment, land, mineral reserves)</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a:latin typeface="Lato"/>
              <a:ea typeface="Lato"/>
              <a:cs typeface="Lato"/>
              <a:sym typeface="Lato"/>
            </a:endParaRPr>
          </a:p>
        </p:txBody>
      </p:sp>
      <p:sp>
        <p:nvSpPr>
          <p:cNvPr id="157" name="Google Shape;157;p15"/>
          <p:cNvSpPr/>
          <p:nvPr/>
        </p:nvSpPr>
        <p:spPr>
          <a:xfrm>
            <a:off x="3488813" y="1122650"/>
            <a:ext cx="511200" cy="289200"/>
          </a:xfrm>
          <a:prstGeom prst="leftArrow">
            <a:avLst>
              <a:gd fmla="val 50000" name="adj1"/>
              <a:gd fmla="val 50000" name="adj2"/>
            </a:avLst>
          </a:prstGeom>
          <a:solidFill>
            <a:schemeClr val="accen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5"/>
          <p:cNvSpPr/>
          <p:nvPr/>
        </p:nvSpPr>
        <p:spPr>
          <a:xfrm>
            <a:off x="5744300" y="1122650"/>
            <a:ext cx="511200" cy="289200"/>
          </a:xfrm>
          <a:prstGeom prst="leftArrow">
            <a:avLst>
              <a:gd fmla="val 50000" name="adj1"/>
              <a:gd fmla="val 50000" name="adj2"/>
            </a:avLst>
          </a:prstGeom>
          <a:solidFill>
            <a:schemeClr val="accen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5"/>
          <p:cNvSpPr/>
          <p:nvPr/>
        </p:nvSpPr>
        <p:spPr>
          <a:xfrm rot="5400000">
            <a:off x="4600713" y="1758925"/>
            <a:ext cx="511200" cy="289200"/>
          </a:xfrm>
          <a:prstGeom prst="leftArrow">
            <a:avLst>
              <a:gd fmla="val 50000" name="adj1"/>
              <a:gd fmla="val 50000" name="adj2"/>
            </a:avLst>
          </a:prstGeom>
          <a:solidFill>
            <a:schemeClr val="accen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5"/>
          <p:cNvSpPr/>
          <p:nvPr/>
        </p:nvSpPr>
        <p:spPr>
          <a:xfrm rot="5400000">
            <a:off x="4621800" y="2996288"/>
            <a:ext cx="511200" cy="289200"/>
          </a:xfrm>
          <a:prstGeom prst="leftArrow">
            <a:avLst>
              <a:gd fmla="val 50000" name="adj1"/>
              <a:gd fmla="val 50000" name="adj2"/>
            </a:avLst>
          </a:prstGeom>
          <a:solidFill>
            <a:schemeClr val="accen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5"/>
          <p:cNvSpPr txBox="1"/>
          <p:nvPr/>
        </p:nvSpPr>
        <p:spPr>
          <a:xfrm>
            <a:off x="3773250" y="2225350"/>
            <a:ext cx="2150100" cy="48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ORGANIZATIONAL</a:t>
            </a:r>
            <a:r>
              <a:rPr lang="en">
                <a:latin typeface="Times New Roman"/>
                <a:ea typeface="Times New Roman"/>
                <a:cs typeface="Times New Roman"/>
                <a:sym typeface="Times New Roman"/>
              </a:rPr>
              <a:t> CAPABILITIES </a:t>
            </a:r>
            <a:endParaRPr>
              <a:latin typeface="Times New Roman"/>
              <a:ea typeface="Times New Roman"/>
              <a:cs typeface="Times New Roman"/>
              <a:sym typeface="Times New Roman"/>
            </a:endParaRPr>
          </a:p>
        </p:txBody>
      </p:sp>
      <p:sp>
        <p:nvSpPr>
          <p:cNvPr id="162" name="Google Shape;162;p15"/>
          <p:cNvSpPr txBox="1"/>
          <p:nvPr/>
        </p:nvSpPr>
        <p:spPr>
          <a:xfrm>
            <a:off x="3260850" y="3730750"/>
            <a:ext cx="3174900" cy="1429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b="1" lang="en" sz="1200">
                <a:latin typeface="Times New Roman"/>
                <a:ea typeface="Times New Roman"/>
                <a:cs typeface="Times New Roman"/>
                <a:sym typeface="Times New Roman"/>
              </a:rPr>
              <a:t>Intangible</a:t>
            </a:r>
            <a:endParaRPr b="1"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Technology (patents, copyrights, trade secrets)</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Reputation (brands, relationships)</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Culture</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Lato"/>
              <a:ea typeface="Lato"/>
              <a:cs typeface="Lato"/>
              <a:sym typeface="Lato"/>
            </a:endParaRPr>
          </a:p>
        </p:txBody>
      </p:sp>
      <p:sp>
        <p:nvSpPr>
          <p:cNvPr id="163" name="Google Shape;163;p15"/>
          <p:cNvSpPr txBox="1"/>
          <p:nvPr/>
        </p:nvSpPr>
        <p:spPr>
          <a:xfrm>
            <a:off x="6313425" y="3741575"/>
            <a:ext cx="2880300" cy="1260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b="1" lang="en" sz="1200">
                <a:latin typeface="Times New Roman"/>
                <a:ea typeface="Times New Roman"/>
                <a:cs typeface="Times New Roman"/>
                <a:sym typeface="Times New Roman"/>
              </a:rPr>
              <a:t>Human</a:t>
            </a:r>
            <a:endParaRPr b="1"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Skills/know-how</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Capacity for communication and collaboration</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Motivation</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p:txBody>
      </p:sp>
      <p:sp>
        <p:nvSpPr>
          <p:cNvPr id="164" name="Google Shape;164;p15"/>
          <p:cNvSpPr txBox="1"/>
          <p:nvPr/>
        </p:nvSpPr>
        <p:spPr>
          <a:xfrm>
            <a:off x="4179000" y="3419025"/>
            <a:ext cx="1338600" cy="2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RESOURCES </a:t>
            </a:r>
            <a:endParaRPr b="1">
              <a:latin typeface="Times New Roman"/>
              <a:ea typeface="Times New Roman"/>
              <a:cs typeface="Times New Roman"/>
              <a:sym typeface="Times New Roman"/>
            </a:endParaRPr>
          </a:p>
        </p:txBody>
      </p:sp>
      <p:sp>
        <p:nvSpPr>
          <p:cNvPr id="165" name="Google Shape;165;p15"/>
          <p:cNvSpPr txBox="1"/>
          <p:nvPr/>
        </p:nvSpPr>
        <p:spPr>
          <a:xfrm>
            <a:off x="7043425" y="4830050"/>
            <a:ext cx="2150100" cy="36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Times New Roman"/>
                <a:ea typeface="Times New Roman"/>
                <a:cs typeface="Times New Roman"/>
                <a:sym typeface="Times New Roman"/>
              </a:rPr>
              <a:t>Foundations of Strategy  Figure 3.2 </a:t>
            </a:r>
            <a:endParaRPr b="1" sz="10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16"/>
          <p:cNvSpPr txBox="1"/>
          <p:nvPr>
            <p:ph type="title"/>
          </p:nvPr>
        </p:nvSpPr>
        <p:spPr>
          <a:xfrm>
            <a:off x="1286950" y="1513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Identifying Resources</a:t>
            </a:r>
            <a:endParaRPr>
              <a:latin typeface="Times New Roman"/>
              <a:ea typeface="Times New Roman"/>
              <a:cs typeface="Times New Roman"/>
              <a:sym typeface="Times New Roman"/>
            </a:endParaRPr>
          </a:p>
        </p:txBody>
      </p:sp>
      <p:sp>
        <p:nvSpPr>
          <p:cNvPr id="171" name="Google Shape;171;p16"/>
          <p:cNvSpPr txBox="1"/>
          <p:nvPr>
            <p:ph idx="1" type="body"/>
          </p:nvPr>
        </p:nvSpPr>
        <p:spPr>
          <a:xfrm>
            <a:off x="1091000" y="902050"/>
            <a:ext cx="7993800" cy="455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Times New Roman"/>
                <a:ea typeface="Times New Roman"/>
                <a:cs typeface="Times New Roman"/>
                <a:sym typeface="Times New Roman"/>
              </a:rPr>
              <a:t>Tangible Resources:</a:t>
            </a:r>
            <a:endParaRPr sz="1400">
              <a:latin typeface="Times New Roman"/>
              <a:ea typeface="Times New Roman"/>
              <a:cs typeface="Times New Roman"/>
              <a:sym typeface="Times New Roman"/>
            </a:endParaRPr>
          </a:p>
          <a:p>
            <a:pPr indent="-317500" lvl="0" marL="457200" rtl="0" algn="l">
              <a:spcBef>
                <a:spcPts val="1600"/>
              </a:spcBef>
              <a:spcAft>
                <a:spcPts val="0"/>
              </a:spcAft>
              <a:buSzPts val="1400"/>
              <a:buFont typeface="Times New Roman"/>
              <a:buChar char="●"/>
            </a:pPr>
            <a:r>
              <a:rPr lang="en" sz="1400">
                <a:latin typeface="Times New Roman"/>
                <a:ea typeface="Times New Roman"/>
                <a:cs typeface="Times New Roman"/>
                <a:sym typeface="Times New Roman"/>
              </a:rPr>
              <a:t>Easiest to identify and evaluate</a:t>
            </a:r>
            <a:endParaRPr sz="14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Financial resources and physical assets are identified in the firm’s financial </a:t>
            </a:r>
            <a:r>
              <a:rPr lang="en" sz="1400">
                <a:latin typeface="Times New Roman"/>
                <a:ea typeface="Times New Roman"/>
                <a:cs typeface="Times New Roman"/>
                <a:sym typeface="Times New Roman"/>
              </a:rPr>
              <a:t>statements</a:t>
            </a:r>
            <a:endParaRPr sz="14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Used to understand a firm’s potential to create competitive advantage and additional value </a:t>
            </a:r>
            <a:endParaRPr sz="1400">
              <a:latin typeface="Times New Roman"/>
              <a:ea typeface="Times New Roman"/>
              <a:cs typeface="Times New Roman"/>
              <a:sym typeface="Times New Roman"/>
            </a:endParaRPr>
          </a:p>
          <a:p>
            <a:pPr indent="-317500" lvl="0" marL="9144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Improving efficiency</a:t>
            </a:r>
            <a:endParaRPr sz="1400">
              <a:latin typeface="Times New Roman"/>
              <a:ea typeface="Times New Roman"/>
              <a:cs typeface="Times New Roman"/>
              <a:sym typeface="Times New Roman"/>
            </a:endParaRPr>
          </a:p>
          <a:p>
            <a:pPr indent="-317500" lvl="0" marL="9144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Using existing assets more </a:t>
            </a:r>
            <a:r>
              <a:rPr lang="en" sz="1400">
                <a:latin typeface="Times New Roman"/>
                <a:ea typeface="Times New Roman"/>
                <a:cs typeface="Times New Roman"/>
                <a:sym typeface="Times New Roman"/>
              </a:rPr>
              <a:t>profitably</a:t>
            </a:r>
            <a:r>
              <a:rPr lang="en" sz="1400">
                <a:latin typeface="Times New Roman"/>
                <a:ea typeface="Times New Roman"/>
                <a:cs typeface="Times New Roman"/>
                <a:sym typeface="Times New Roman"/>
              </a:rPr>
              <a:t> </a:t>
            </a:r>
            <a:endParaRPr sz="1400">
              <a:latin typeface="Times New Roman"/>
              <a:ea typeface="Times New Roman"/>
              <a:cs typeface="Times New Roman"/>
              <a:sym typeface="Times New Roman"/>
            </a:endParaRPr>
          </a:p>
          <a:p>
            <a:pPr indent="0" lvl="0" marL="0" rtl="0" algn="l">
              <a:spcBef>
                <a:spcPts val="1600"/>
              </a:spcBef>
              <a:spcAft>
                <a:spcPts val="0"/>
              </a:spcAft>
              <a:buNone/>
            </a:pPr>
            <a:r>
              <a:rPr lang="en" sz="1400">
                <a:latin typeface="Times New Roman"/>
                <a:ea typeface="Times New Roman"/>
                <a:cs typeface="Times New Roman"/>
                <a:sym typeface="Times New Roman"/>
              </a:rPr>
              <a:t>Intangible Resources:</a:t>
            </a:r>
            <a:endParaRPr sz="1400">
              <a:latin typeface="Times New Roman"/>
              <a:ea typeface="Times New Roman"/>
              <a:cs typeface="Times New Roman"/>
              <a:sym typeface="Times New Roman"/>
            </a:endParaRPr>
          </a:p>
          <a:p>
            <a:pPr indent="-317500" lvl="0" marL="457200" rtl="0" algn="l">
              <a:spcBef>
                <a:spcPts val="1600"/>
              </a:spcBef>
              <a:spcAft>
                <a:spcPts val="0"/>
              </a:spcAft>
              <a:buSzPts val="1400"/>
              <a:buFont typeface="Times New Roman"/>
              <a:buChar char="●"/>
            </a:pPr>
            <a:r>
              <a:rPr lang="en" sz="1400">
                <a:latin typeface="Times New Roman"/>
                <a:ea typeface="Times New Roman"/>
                <a:cs typeface="Times New Roman"/>
                <a:sym typeface="Times New Roman"/>
              </a:rPr>
              <a:t>Brand names and trade mark are a form of reputational assets</a:t>
            </a:r>
            <a:endParaRPr sz="14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Value lies in the confidence it instills in customers</a:t>
            </a:r>
            <a:endParaRPr sz="14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Arguably more valuable than tangible resources  </a:t>
            </a:r>
            <a:endParaRPr sz="14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Human Resources</a:t>
            </a:r>
            <a:endParaRPr>
              <a:latin typeface="Times New Roman"/>
              <a:ea typeface="Times New Roman"/>
              <a:cs typeface="Times New Roman"/>
              <a:sym typeface="Times New Roman"/>
            </a:endParaRPr>
          </a:p>
        </p:txBody>
      </p:sp>
      <p:sp>
        <p:nvSpPr>
          <p:cNvPr id="177" name="Google Shape;177;p17"/>
          <p:cNvSpPr txBox="1"/>
          <p:nvPr/>
        </p:nvSpPr>
        <p:spPr>
          <a:xfrm>
            <a:off x="1297500" y="1101225"/>
            <a:ext cx="6064500" cy="346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a:solidFill>
                  <a:schemeClr val="lt1"/>
                </a:solidFill>
                <a:latin typeface="Times New Roman"/>
                <a:ea typeface="Times New Roman"/>
                <a:cs typeface="Times New Roman"/>
                <a:sym typeface="Times New Roman"/>
              </a:rPr>
              <a:t>General Motor HR Department:</a:t>
            </a:r>
            <a:endParaRPr>
              <a:solidFill>
                <a:schemeClr val="lt1"/>
              </a:solidFill>
              <a:latin typeface="Times New Roman"/>
              <a:ea typeface="Times New Roman"/>
              <a:cs typeface="Times New Roman"/>
              <a:sym typeface="Times New Roman"/>
            </a:endParaRPr>
          </a:p>
          <a:p>
            <a:pPr indent="-317500" lvl="0" marL="457200" rtl="0" algn="l">
              <a:lnSpc>
                <a:spcPct val="115000"/>
              </a:lnSpc>
              <a:spcBef>
                <a:spcPts val="1600"/>
              </a:spcBef>
              <a:spcAft>
                <a:spcPts val="0"/>
              </a:spcAft>
              <a:buClr>
                <a:schemeClr val="lt1"/>
              </a:buClr>
              <a:buSzPts val="1400"/>
              <a:buFont typeface="Times New Roman"/>
              <a:buChar char="●"/>
            </a:pPr>
            <a:r>
              <a:rPr lang="en">
                <a:solidFill>
                  <a:schemeClr val="lt1"/>
                </a:solidFill>
                <a:latin typeface="Times New Roman"/>
                <a:ea typeface="Times New Roman"/>
                <a:cs typeface="Times New Roman"/>
                <a:sym typeface="Times New Roman"/>
              </a:rPr>
              <a:t>Changed from a tactical to a strategic role</a:t>
            </a:r>
            <a:endParaRPr>
              <a:solidFill>
                <a:schemeClr val="lt1"/>
              </a:solidFill>
              <a:latin typeface="Times New Roman"/>
              <a:ea typeface="Times New Roman"/>
              <a:cs typeface="Times New Roman"/>
              <a:sym typeface="Times New Roman"/>
            </a:endParaRPr>
          </a:p>
          <a:p>
            <a:pPr indent="-317500" lvl="0" marL="914400" rtl="0" algn="l">
              <a:lnSpc>
                <a:spcPct val="115000"/>
              </a:lnSpc>
              <a:spcBef>
                <a:spcPts val="0"/>
              </a:spcBef>
              <a:spcAft>
                <a:spcPts val="0"/>
              </a:spcAft>
              <a:buClr>
                <a:schemeClr val="lt1"/>
              </a:buClr>
              <a:buSzPts val="1400"/>
              <a:buFont typeface="Times New Roman"/>
              <a:buAutoNum type="arabicPeriod"/>
            </a:pPr>
            <a:r>
              <a:rPr lang="en">
                <a:solidFill>
                  <a:schemeClr val="lt1"/>
                </a:solidFill>
                <a:latin typeface="Times New Roman"/>
                <a:ea typeface="Times New Roman"/>
                <a:cs typeface="Times New Roman"/>
                <a:sym typeface="Times New Roman"/>
              </a:rPr>
              <a:t>Accelerate Cultural Change</a:t>
            </a:r>
            <a:endParaRPr>
              <a:solidFill>
                <a:schemeClr val="lt1"/>
              </a:solidFill>
              <a:latin typeface="Times New Roman"/>
              <a:ea typeface="Times New Roman"/>
              <a:cs typeface="Times New Roman"/>
              <a:sym typeface="Times New Roman"/>
            </a:endParaRPr>
          </a:p>
          <a:p>
            <a:pPr indent="-317500" lvl="0" marL="914400" rtl="0" algn="l">
              <a:lnSpc>
                <a:spcPct val="115000"/>
              </a:lnSpc>
              <a:spcBef>
                <a:spcPts val="0"/>
              </a:spcBef>
              <a:spcAft>
                <a:spcPts val="0"/>
              </a:spcAft>
              <a:buClr>
                <a:schemeClr val="lt1"/>
              </a:buClr>
              <a:buSzPts val="1400"/>
              <a:buFont typeface="Times New Roman"/>
              <a:buAutoNum type="arabicPeriod"/>
            </a:pPr>
            <a:r>
              <a:rPr lang="en">
                <a:solidFill>
                  <a:schemeClr val="lt1"/>
                </a:solidFill>
                <a:latin typeface="Times New Roman"/>
                <a:ea typeface="Times New Roman"/>
                <a:cs typeface="Times New Roman"/>
                <a:sym typeface="Times New Roman"/>
              </a:rPr>
              <a:t>Increase Engagement </a:t>
            </a:r>
            <a:endParaRPr>
              <a:solidFill>
                <a:schemeClr val="lt1"/>
              </a:solidFill>
              <a:latin typeface="Times New Roman"/>
              <a:ea typeface="Times New Roman"/>
              <a:cs typeface="Times New Roman"/>
              <a:sym typeface="Times New Roman"/>
            </a:endParaRPr>
          </a:p>
          <a:p>
            <a:pPr indent="-317500" lvl="0" marL="914400" rtl="0" algn="l">
              <a:lnSpc>
                <a:spcPct val="115000"/>
              </a:lnSpc>
              <a:spcBef>
                <a:spcPts val="0"/>
              </a:spcBef>
              <a:spcAft>
                <a:spcPts val="0"/>
              </a:spcAft>
              <a:buClr>
                <a:schemeClr val="lt1"/>
              </a:buClr>
              <a:buSzPts val="1400"/>
              <a:buFont typeface="Times New Roman"/>
              <a:buAutoNum type="arabicPeriod"/>
            </a:pPr>
            <a:r>
              <a:rPr lang="en">
                <a:solidFill>
                  <a:schemeClr val="lt1"/>
                </a:solidFill>
                <a:latin typeface="Times New Roman"/>
                <a:ea typeface="Times New Roman"/>
                <a:cs typeface="Times New Roman"/>
                <a:sym typeface="Times New Roman"/>
              </a:rPr>
              <a:t>Consolidate Various Programs into one</a:t>
            </a:r>
            <a:endParaRPr>
              <a:solidFill>
                <a:schemeClr val="lt1"/>
              </a:solidFill>
              <a:latin typeface="Times New Roman"/>
              <a:ea typeface="Times New Roman"/>
              <a:cs typeface="Times New Roman"/>
              <a:sym typeface="Times New Roman"/>
            </a:endParaRPr>
          </a:p>
          <a:p>
            <a:pPr indent="-317500" lvl="0" marL="914400" rtl="0" algn="l">
              <a:lnSpc>
                <a:spcPct val="115000"/>
              </a:lnSpc>
              <a:spcBef>
                <a:spcPts val="0"/>
              </a:spcBef>
              <a:spcAft>
                <a:spcPts val="0"/>
              </a:spcAft>
              <a:buClr>
                <a:schemeClr val="lt1"/>
              </a:buClr>
              <a:buSzPts val="1400"/>
              <a:buFont typeface="Times New Roman"/>
              <a:buAutoNum type="arabicPeriod"/>
            </a:pPr>
            <a:r>
              <a:rPr lang="en">
                <a:solidFill>
                  <a:schemeClr val="lt1"/>
                </a:solidFill>
                <a:latin typeface="Times New Roman"/>
                <a:ea typeface="Times New Roman"/>
                <a:cs typeface="Times New Roman"/>
                <a:sym typeface="Times New Roman"/>
              </a:rPr>
              <a:t>Providing a consistent recognition experience globally </a:t>
            </a:r>
            <a:endParaRPr>
              <a:solidFill>
                <a:schemeClr val="lt1"/>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Font typeface="Times New Roman"/>
              <a:buChar char="●"/>
            </a:pPr>
            <a:r>
              <a:rPr b="1" lang="en">
                <a:highlight>
                  <a:schemeClr val="lt2"/>
                </a:highlight>
                <a:latin typeface="Times New Roman"/>
                <a:ea typeface="Times New Roman"/>
                <a:cs typeface="Times New Roman"/>
                <a:sym typeface="Times New Roman"/>
              </a:rPr>
              <a:t>Kathleen S. Barclay’s 3Ts: Technology, Talent and Transformation</a:t>
            </a:r>
            <a:endParaRPr b="1">
              <a:highlight>
                <a:schemeClr val="lt2"/>
              </a:highlight>
              <a:latin typeface="Times New Roman"/>
              <a:ea typeface="Times New Roman"/>
              <a:cs typeface="Times New Roman"/>
              <a:sym typeface="Times New Roman"/>
            </a:endParaRPr>
          </a:p>
          <a:p>
            <a:pPr indent="-317500" lvl="0" marL="457200" rtl="0" algn="l">
              <a:lnSpc>
                <a:spcPct val="115000"/>
              </a:lnSpc>
              <a:spcBef>
                <a:spcPts val="0"/>
              </a:spcBef>
              <a:spcAft>
                <a:spcPts val="0"/>
              </a:spcAft>
              <a:buClr>
                <a:schemeClr val="lt1"/>
              </a:buClr>
              <a:buSzPts val="1400"/>
              <a:buFont typeface="Times New Roman"/>
              <a:buChar char="●"/>
            </a:pPr>
            <a:r>
              <a:rPr lang="en">
                <a:solidFill>
                  <a:schemeClr val="lt1"/>
                </a:solidFill>
                <a:latin typeface="Times New Roman"/>
                <a:ea typeface="Times New Roman"/>
                <a:cs typeface="Times New Roman"/>
                <a:sym typeface="Times New Roman"/>
              </a:rPr>
              <a:t>GM is hiring about 200 people a year out of elite schools such as the University of California at Berkeley, Stanford University, and Massachusetts Institute of Technology.</a:t>
            </a:r>
            <a:endParaRPr>
              <a:solidFill>
                <a:schemeClr val="lt1"/>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chemeClr val="lt1"/>
              </a:buClr>
              <a:buSzPts val="1400"/>
              <a:buFont typeface="Times New Roman"/>
              <a:buChar char="●"/>
            </a:pPr>
            <a:r>
              <a:rPr lang="en">
                <a:solidFill>
                  <a:schemeClr val="lt1"/>
                </a:solidFill>
                <a:latin typeface="Times New Roman"/>
                <a:ea typeface="Times New Roman"/>
                <a:cs typeface="Times New Roman"/>
                <a:sym typeface="Times New Roman"/>
              </a:rPr>
              <a:t>The company also has attracted more women</a:t>
            </a:r>
            <a:endParaRPr>
              <a:solidFill>
                <a:schemeClr val="lt1"/>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t/>
            </a:r>
            <a:endParaRPr sz="1200">
              <a:solidFill>
                <a:schemeClr val="lt1"/>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t/>
            </a:r>
            <a:endParaRPr sz="1200">
              <a:solidFill>
                <a:schemeClr val="lt1"/>
              </a:solidFill>
              <a:latin typeface="Times New Roman"/>
              <a:ea typeface="Times New Roman"/>
              <a:cs typeface="Times New Roman"/>
              <a:sym typeface="Times New Roman"/>
            </a:endParaRPr>
          </a:p>
          <a:p>
            <a:pPr indent="0" lvl="0" marL="0" rtl="0" algn="l">
              <a:lnSpc>
                <a:spcPct val="115000"/>
              </a:lnSpc>
              <a:spcBef>
                <a:spcPts val="1600"/>
              </a:spcBef>
              <a:spcAft>
                <a:spcPts val="0"/>
              </a:spcAft>
              <a:buClr>
                <a:srgbClr val="000000"/>
              </a:buClr>
              <a:buSzPts val="1100"/>
              <a:buFont typeface="Arial"/>
              <a:buNone/>
            </a:pPr>
            <a:r>
              <a:t/>
            </a:r>
            <a:endParaRPr sz="1200">
              <a:solidFill>
                <a:schemeClr val="lt1"/>
              </a:solidFill>
              <a:latin typeface="Times New Roman"/>
              <a:ea typeface="Times New Roman"/>
              <a:cs typeface="Times New Roman"/>
              <a:sym typeface="Times New Roman"/>
            </a:endParaRPr>
          </a:p>
          <a:p>
            <a:pPr indent="0" lvl="0" marL="0" rtl="0" algn="l">
              <a:lnSpc>
                <a:spcPct val="115000"/>
              </a:lnSpc>
              <a:spcBef>
                <a:spcPts val="1600"/>
              </a:spcBef>
              <a:spcAft>
                <a:spcPts val="1600"/>
              </a:spcAft>
              <a:buClr>
                <a:srgbClr val="000000"/>
              </a:buClr>
              <a:buSzPts val="1100"/>
              <a:buFont typeface="Arial"/>
              <a:buNone/>
            </a:pPr>
            <a:r>
              <a:t/>
            </a:r>
            <a:endParaRPr sz="1200">
              <a:solidFill>
                <a:schemeClr val="lt1"/>
              </a:solidFill>
              <a:latin typeface="Times New Roman"/>
              <a:ea typeface="Times New Roman"/>
              <a:cs typeface="Times New Roman"/>
              <a:sym typeface="Times New Roman"/>
            </a:endParaRPr>
          </a:p>
        </p:txBody>
      </p:sp>
      <p:pic>
        <p:nvPicPr>
          <p:cNvPr id="178" name="Google Shape;178;p17"/>
          <p:cNvPicPr preferRelativeResize="0"/>
          <p:nvPr/>
        </p:nvPicPr>
        <p:blipFill>
          <a:blip r:embed="rId3">
            <a:alphaModFix/>
          </a:blip>
          <a:stretch>
            <a:fillRect/>
          </a:stretch>
        </p:blipFill>
        <p:spPr>
          <a:xfrm>
            <a:off x="6607251" y="136601"/>
            <a:ext cx="2264996" cy="22649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18"/>
          <p:cNvSpPr txBox="1"/>
          <p:nvPr>
            <p:ph type="title"/>
          </p:nvPr>
        </p:nvSpPr>
        <p:spPr>
          <a:xfrm>
            <a:off x="1318600" y="8720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General Motors Company: Tangible Resources</a:t>
            </a:r>
            <a:endParaRPr>
              <a:latin typeface="Times New Roman"/>
              <a:ea typeface="Times New Roman"/>
              <a:cs typeface="Times New Roman"/>
              <a:sym typeface="Times New Roman"/>
            </a:endParaRPr>
          </a:p>
        </p:txBody>
      </p:sp>
      <p:pic>
        <p:nvPicPr>
          <p:cNvPr id="184" name="Google Shape;184;p18"/>
          <p:cNvPicPr preferRelativeResize="0"/>
          <p:nvPr/>
        </p:nvPicPr>
        <p:blipFill>
          <a:blip r:embed="rId3">
            <a:alphaModFix/>
          </a:blip>
          <a:stretch>
            <a:fillRect/>
          </a:stretch>
        </p:blipFill>
        <p:spPr>
          <a:xfrm>
            <a:off x="1227963" y="779950"/>
            <a:ext cx="4121125" cy="2156050"/>
          </a:xfrm>
          <a:prstGeom prst="rect">
            <a:avLst/>
          </a:prstGeom>
          <a:noFill/>
          <a:ln>
            <a:noFill/>
          </a:ln>
        </p:spPr>
      </p:pic>
      <p:sp>
        <p:nvSpPr>
          <p:cNvPr id="185" name="Google Shape;185;p18"/>
          <p:cNvSpPr txBox="1"/>
          <p:nvPr/>
        </p:nvSpPr>
        <p:spPr>
          <a:xfrm>
            <a:off x="5349100" y="853725"/>
            <a:ext cx="3604800" cy="370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General Motors Co.’s property, gross increased from 2015 to 2016 and from 2016 to 2017.</a:t>
            </a:r>
            <a:endParaRPr sz="1200">
              <a:solidFill>
                <a:srgbClr val="FFFFFF"/>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General Motors Co.’s property, net increased from 2015 to 2016 and from 2016 to 2017.</a:t>
            </a:r>
            <a:endParaRPr sz="1200">
              <a:solidFill>
                <a:srgbClr val="FFFFFF"/>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General Motors Co.’s average age of depreciable property, plant and equipment deteriorated from 2015 to 2016 and from 2016 to 2017.</a:t>
            </a:r>
            <a:endParaRPr sz="1200">
              <a:solidFill>
                <a:srgbClr val="FFFFFF"/>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General Motors Co.’s estimated remaining life of depreciable property, plant and equipment declined from 2015 to 2016 but then increased from 2016 to 2017 exceeding 2015 level.</a:t>
            </a:r>
            <a:endParaRPr sz="1200">
              <a:solidFill>
                <a:srgbClr val="FFFFFF"/>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p:txBody>
      </p:sp>
      <p:pic>
        <p:nvPicPr>
          <p:cNvPr id="186" name="Google Shape;186;p18"/>
          <p:cNvPicPr preferRelativeResize="0"/>
          <p:nvPr/>
        </p:nvPicPr>
        <p:blipFill rotWithShape="1">
          <a:blip r:embed="rId4">
            <a:alphaModFix/>
          </a:blip>
          <a:srcRect b="0" l="3887" r="2435" t="9958"/>
          <a:stretch/>
        </p:blipFill>
        <p:spPr>
          <a:xfrm>
            <a:off x="1486125" y="3140900"/>
            <a:ext cx="3604800" cy="2002600"/>
          </a:xfrm>
          <a:prstGeom prst="rect">
            <a:avLst/>
          </a:prstGeom>
          <a:noFill/>
          <a:ln>
            <a:noFill/>
          </a:ln>
        </p:spPr>
      </p:pic>
      <p:pic>
        <p:nvPicPr>
          <p:cNvPr id="187" name="Google Shape;187;p18"/>
          <p:cNvPicPr preferRelativeResize="0"/>
          <p:nvPr/>
        </p:nvPicPr>
        <p:blipFill rotWithShape="1">
          <a:blip r:embed="rId5">
            <a:alphaModFix/>
          </a:blip>
          <a:srcRect b="18225" l="0" r="0" t="18225"/>
          <a:stretch/>
        </p:blipFill>
        <p:spPr>
          <a:xfrm>
            <a:off x="2061025" y="4997550"/>
            <a:ext cx="2334175" cy="145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General Motor Company: Intangible Resources</a:t>
            </a:r>
            <a:endParaRPr>
              <a:latin typeface="Times New Roman"/>
              <a:ea typeface="Times New Roman"/>
              <a:cs typeface="Times New Roman"/>
              <a:sym typeface="Times New Roman"/>
            </a:endParaRPr>
          </a:p>
        </p:txBody>
      </p:sp>
      <p:pic>
        <p:nvPicPr>
          <p:cNvPr id="193" name="Google Shape;193;p19"/>
          <p:cNvPicPr preferRelativeResize="0"/>
          <p:nvPr/>
        </p:nvPicPr>
        <p:blipFill>
          <a:blip r:embed="rId3">
            <a:alphaModFix/>
          </a:blip>
          <a:stretch>
            <a:fillRect/>
          </a:stretch>
        </p:blipFill>
        <p:spPr>
          <a:xfrm>
            <a:off x="4595425" y="1359650"/>
            <a:ext cx="4171425" cy="2686800"/>
          </a:xfrm>
          <a:prstGeom prst="rect">
            <a:avLst/>
          </a:prstGeom>
          <a:noFill/>
          <a:ln>
            <a:noFill/>
          </a:ln>
        </p:spPr>
      </p:pic>
      <p:sp>
        <p:nvSpPr>
          <p:cNvPr id="194" name="Google Shape;194;p19"/>
          <p:cNvSpPr txBox="1"/>
          <p:nvPr/>
        </p:nvSpPr>
        <p:spPr>
          <a:xfrm>
            <a:off x="537550" y="1359650"/>
            <a:ext cx="3657300" cy="3552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General Motors Co.’s intangible assets, net carrying amount declined from 2015 to 2016 and from 2016 to 2017.</a:t>
            </a:r>
            <a:endParaRPr sz="1200">
              <a:solidFill>
                <a:srgbClr val="FFFFFF"/>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General Motors Co.’s goodwill increased from 2015 to 2016 but then slightly declined from 2016 to 2017.</a:t>
            </a:r>
            <a:endParaRPr sz="1200">
              <a:solidFill>
                <a:srgbClr val="FFFFFF"/>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304800" lvl="0" marL="457200" rtl="0" algn="l">
              <a:spcBef>
                <a:spcPts val="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General Motors Co.’s goodwill and intangible assets, net increased from 2015 to 2016 but then declined significantly from 2016 to 2017.</a:t>
            </a:r>
            <a:endParaRPr sz="1200">
              <a:solidFill>
                <a:srgbClr val="FFFFFF"/>
              </a:solidFill>
              <a:latin typeface="Times New Roman"/>
              <a:ea typeface="Times New Roman"/>
              <a:cs typeface="Times New Roman"/>
              <a:sym typeface="Times New Roman"/>
            </a:endParaRPr>
          </a:p>
          <a:p>
            <a:pPr indent="0" lvl="0" marL="45720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Identifying Organizational Capabilities </a:t>
            </a:r>
            <a:endParaRPr>
              <a:latin typeface="Times New Roman"/>
              <a:ea typeface="Times New Roman"/>
              <a:cs typeface="Times New Roman"/>
              <a:sym typeface="Times New Roman"/>
            </a:endParaRPr>
          </a:p>
        </p:txBody>
      </p:sp>
      <p:sp>
        <p:nvSpPr>
          <p:cNvPr id="200" name="Google Shape;200;p2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Times New Roman"/>
                <a:ea typeface="Times New Roman"/>
                <a:cs typeface="Times New Roman"/>
                <a:sym typeface="Times New Roman"/>
              </a:rPr>
              <a:t>Organizational Capacity: A firm’s capacity to deploy resources for desired end results</a:t>
            </a:r>
            <a:endParaRPr sz="1400">
              <a:latin typeface="Times New Roman"/>
              <a:ea typeface="Times New Roman"/>
              <a:cs typeface="Times New Roman"/>
              <a:sym typeface="Times New Roman"/>
            </a:endParaRPr>
          </a:p>
          <a:p>
            <a:pPr indent="0" lvl="0" marL="0" rtl="0" algn="l">
              <a:spcBef>
                <a:spcPts val="1600"/>
              </a:spcBef>
              <a:spcAft>
                <a:spcPts val="0"/>
              </a:spcAft>
              <a:buNone/>
            </a:pPr>
            <a:r>
              <a:rPr lang="en" sz="1400">
                <a:latin typeface="Times New Roman"/>
                <a:ea typeface="Times New Roman"/>
                <a:cs typeface="Times New Roman"/>
                <a:sym typeface="Times New Roman"/>
              </a:rPr>
              <a:t>Distinctive Competence: those things that an organization does particularly well relative to its competitors. </a:t>
            </a:r>
            <a:endParaRPr sz="1400">
              <a:latin typeface="Times New Roman"/>
              <a:ea typeface="Times New Roman"/>
              <a:cs typeface="Times New Roman"/>
              <a:sym typeface="Times New Roman"/>
            </a:endParaRPr>
          </a:p>
          <a:p>
            <a:pPr indent="0" lvl="0" marL="0" rtl="0" algn="l">
              <a:spcBef>
                <a:spcPts val="1600"/>
              </a:spcBef>
              <a:spcAft>
                <a:spcPts val="0"/>
              </a:spcAft>
              <a:buNone/>
            </a:pPr>
            <a:r>
              <a:rPr lang="en" sz="1400">
                <a:latin typeface="Times New Roman"/>
                <a:ea typeface="Times New Roman"/>
                <a:cs typeface="Times New Roman"/>
                <a:sym typeface="Times New Roman"/>
              </a:rPr>
              <a:t>What a firm does to make them superior relative to competitors </a:t>
            </a:r>
            <a:endParaRPr sz="1400">
              <a:latin typeface="Times New Roman"/>
              <a:ea typeface="Times New Roman"/>
              <a:cs typeface="Times New Roman"/>
              <a:sym typeface="Times New Roman"/>
            </a:endParaRPr>
          </a:p>
          <a:p>
            <a:pPr indent="0" lvl="0" marL="0" rtl="0" algn="l">
              <a:spcBef>
                <a:spcPts val="1600"/>
              </a:spcBef>
              <a:spcAft>
                <a:spcPts val="0"/>
              </a:spcAft>
              <a:buNone/>
            </a:pPr>
            <a:r>
              <a:rPr lang="en" sz="1400">
                <a:latin typeface="Times New Roman"/>
                <a:ea typeface="Times New Roman"/>
                <a:cs typeface="Times New Roman"/>
                <a:sym typeface="Times New Roman"/>
              </a:rPr>
              <a:t>Important success factors a firm competes on </a:t>
            </a:r>
            <a:endParaRPr sz="1400">
              <a:latin typeface="Times New Roman"/>
              <a:ea typeface="Times New Roman"/>
              <a:cs typeface="Times New Roman"/>
              <a:sym typeface="Times New Roman"/>
            </a:endParaRPr>
          </a:p>
          <a:p>
            <a:pPr indent="0" lvl="0" marL="0" rtl="0" algn="l">
              <a:spcBef>
                <a:spcPts val="1600"/>
              </a:spcBef>
              <a:spcAft>
                <a:spcPts val="0"/>
              </a:spcAft>
              <a:buNone/>
            </a:pPr>
            <a:r>
              <a:rPr lang="en" sz="1400">
                <a:latin typeface="Times New Roman"/>
                <a:ea typeface="Times New Roman"/>
                <a:cs typeface="Times New Roman"/>
                <a:sym typeface="Times New Roman"/>
              </a:rPr>
              <a:t>Core Competencies: Those capabilities fundamental to a firm’s strategy and performance. </a:t>
            </a:r>
            <a:endParaRPr sz="1400">
              <a:latin typeface="Times New Roman"/>
              <a:ea typeface="Times New Roman"/>
              <a:cs typeface="Times New Roman"/>
              <a:sym typeface="Times New Roman"/>
            </a:endParaRPr>
          </a:p>
          <a:p>
            <a:pPr indent="0" lvl="0" marL="0" rtl="0" algn="l">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1"/>
          <p:cNvSpPr txBox="1"/>
          <p:nvPr>
            <p:ph type="title"/>
          </p:nvPr>
        </p:nvSpPr>
        <p:spPr>
          <a:xfrm>
            <a:off x="1297500" y="308875"/>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Classifying Capabilities </a:t>
            </a:r>
            <a:endParaRPr>
              <a:latin typeface="Times New Roman"/>
              <a:ea typeface="Times New Roman"/>
              <a:cs typeface="Times New Roman"/>
              <a:sym typeface="Times New Roman"/>
            </a:endParaRPr>
          </a:p>
        </p:txBody>
      </p:sp>
      <p:sp>
        <p:nvSpPr>
          <p:cNvPr id="206" name="Google Shape;206;p21"/>
          <p:cNvSpPr txBox="1"/>
          <p:nvPr>
            <p:ph idx="1" type="body"/>
          </p:nvPr>
        </p:nvSpPr>
        <p:spPr>
          <a:xfrm>
            <a:off x="359450" y="1546475"/>
            <a:ext cx="42045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Times New Roman"/>
                <a:ea typeface="Times New Roman"/>
                <a:cs typeface="Times New Roman"/>
                <a:sym typeface="Times New Roman"/>
              </a:rPr>
              <a:t>Functional Analysis: Identifies organizational capabilities in relation to each of the principal functional area of the firm. </a:t>
            </a:r>
            <a:endParaRPr sz="1400">
              <a:latin typeface="Times New Roman"/>
              <a:ea typeface="Times New Roman"/>
              <a:cs typeface="Times New Roman"/>
              <a:sym typeface="Times New Roman"/>
            </a:endParaRPr>
          </a:p>
          <a:p>
            <a:pPr indent="0" lvl="0" marL="0" rtl="0" algn="l">
              <a:spcBef>
                <a:spcPts val="1600"/>
              </a:spcBef>
              <a:spcAft>
                <a:spcPts val="0"/>
              </a:spcAft>
              <a:buNone/>
            </a:pPr>
            <a:r>
              <a:rPr lang="en" sz="1400">
                <a:latin typeface="Times New Roman"/>
                <a:ea typeface="Times New Roman"/>
                <a:cs typeface="Times New Roman"/>
                <a:sym typeface="Times New Roman"/>
              </a:rPr>
              <a:t>Value Chain Analysis: </a:t>
            </a:r>
            <a:r>
              <a:rPr lang="en" sz="1400">
                <a:latin typeface="Times New Roman"/>
                <a:ea typeface="Times New Roman"/>
                <a:cs typeface="Times New Roman"/>
                <a:sym typeface="Times New Roman"/>
              </a:rPr>
              <a:t>Separates</a:t>
            </a:r>
            <a:r>
              <a:rPr lang="en" sz="1400">
                <a:latin typeface="Times New Roman"/>
                <a:ea typeface="Times New Roman"/>
                <a:cs typeface="Times New Roman"/>
                <a:sym typeface="Times New Roman"/>
              </a:rPr>
              <a:t> the activities of the firm into a sequential chain and explores the linkage between activities </a:t>
            </a:r>
            <a:endParaRPr sz="1400">
              <a:latin typeface="Times New Roman"/>
              <a:ea typeface="Times New Roman"/>
              <a:cs typeface="Times New Roman"/>
              <a:sym typeface="Times New Roman"/>
            </a:endParaRPr>
          </a:p>
          <a:p>
            <a:pPr indent="-317500" lvl="0" marL="457200" rtl="0" algn="l">
              <a:spcBef>
                <a:spcPts val="1600"/>
              </a:spcBef>
              <a:spcAft>
                <a:spcPts val="0"/>
              </a:spcAft>
              <a:buSzPts val="1400"/>
              <a:buFont typeface="Times New Roman"/>
              <a:buChar char="●"/>
            </a:pPr>
            <a:r>
              <a:rPr lang="en" sz="1400">
                <a:latin typeface="Times New Roman"/>
                <a:ea typeface="Times New Roman"/>
                <a:cs typeface="Times New Roman"/>
                <a:sym typeface="Times New Roman"/>
              </a:rPr>
              <a:t>Gains insight to </a:t>
            </a:r>
            <a:r>
              <a:rPr lang="en" sz="1400">
                <a:latin typeface="Times New Roman"/>
                <a:ea typeface="Times New Roman"/>
                <a:cs typeface="Times New Roman"/>
                <a:sym typeface="Times New Roman"/>
              </a:rPr>
              <a:t>competitive</a:t>
            </a:r>
            <a:r>
              <a:rPr lang="en" sz="1400">
                <a:latin typeface="Times New Roman"/>
                <a:ea typeface="Times New Roman"/>
                <a:cs typeface="Times New Roman"/>
                <a:sym typeface="Times New Roman"/>
              </a:rPr>
              <a:t> position</a:t>
            </a:r>
            <a:endParaRPr sz="1400">
              <a:latin typeface="Times New Roman"/>
              <a:ea typeface="Times New Roman"/>
              <a:cs typeface="Times New Roman"/>
              <a:sym typeface="Times New Roman"/>
            </a:endParaRPr>
          </a:p>
          <a:p>
            <a:pPr indent="0" lvl="0" marL="0" rtl="0" algn="l">
              <a:spcBef>
                <a:spcPts val="1600"/>
              </a:spcBef>
              <a:spcAft>
                <a:spcPts val="1600"/>
              </a:spcAft>
              <a:buNone/>
            </a:pPr>
            <a:r>
              <a:t/>
            </a:r>
            <a:endParaRPr/>
          </a:p>
        </p:txBody>
      </p:sp>
      <p:pic>
        <p:nvPicPr>
          <p:cNvPr id="207" name="Google Shape;207;p21"/>
          <p:cNvPicPr preferRelativeResize="0"/>
          <p:nvPr/>
        </p:nvPicPr>
        <p:blipFill rotWithShape="1">
          <a:blip r:embed="rId3">
            <a:alphaModFix/>
          </a:blip>
          <a:srcRect b="0" l="0" r="0" t="16701"/>
          <a:stretch/>
        </p:blipFill>
        <p:spPr>
          <a:xfrm>
            <a:off x="4518650" y="1307850"/>
            <a:ext cx="4419950" cy="3009724"/>
          </a:xfrm>
          <a:prstGeom prst="rect">
            <a:avLst/>
          </a:prstGeom>
          <a:noFill/>
          <a:ln>
            <a:noFill/>
          </a:ln>
        </p:spPr>
      </p:pic>
      <p:sp>
        <p:nvSpPr>
          <p:cNvPr id="208" name="Google Shape;208;p21"/>
          <p:cNvSpPr txBox="1"/>
          <p:nvPr/>
        </p:nvSpPr>
        <p:spPr>
          <a:xfrm>
            <a:off x="5345000" y="4402450"/>
            <a:ext cx="3500700" cy="35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Michael Porter’s Value Chain Analysis</a:t>
            </a:r>
            <a:r>
              <a:rPr lang="en">
                <a:latin typeface="Lato"/>
                <a:ea typeface="Lato"/>
                <a:cs typeface="Lato"/>
                <a:sym typeface="Lato"/>
              </a:rPr>
              <a:t> </a:t>
            </a:r>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