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Proxima Nova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889746B-6CAC-4993-8E7A-7A984DF0FBE9}">
  <a:tblStyle styleId="{E889746B-6CAC-4993-8E7A-7A984DF0FB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italic.fntdata"/><Relationship Id="rId30" Type="http://schemas.openxmlformats.org/officeDocument/2006/relationships/font" Target="fonts/ProximaNov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ProximaNova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6629c9cd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6629c9cd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8055eaa9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8055eaa9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8055eaa9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8055eaa9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8055eaa9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8055eaa9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8055eaa9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8055eaa9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8055eaa9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8055eaa9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6629c9cd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6629c9cd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6629c9c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6629c9c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6629c9cd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6629c9cd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6767fb5b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6767fb5b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6629c9cd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6629c9cd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6767fb5b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6767fb5b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6629c9cd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6629c9cd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6629c9cd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6629c9cd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6629c9cd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6629c9cd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6629c9c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6629c9c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6629c9cd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6629c9cd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6629c9cd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6629c9cd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66e1cb5d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66e1cb5d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6629c9cd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6629c9cd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66e1cb5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66e1cb5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2249100" y="2801563"/>
            <a:ext cx="4645800" cy="9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Motors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64906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Situation Analysis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2083950" y="4279075"/>
            <a:ext cx="49761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Team 4: Sofia Paredes, Haylee Berner, Dylan Hawkins, (Linna)Zihui Wu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209" y="289700"/>
            <a:ext cx="4505590" cy="25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</a:t>
            </a:r>
            <a:r>
              <a:rPr lang="en"/>
              <a:t> Strength Assessment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Quality/Product Performance 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JD Power Awards - Quality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Ford - 5 awards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GM - 1 award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Toyota - did not make top 20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JD Power Awards - Performance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GM - Chevy Traverse &amp; Chevy Equinox in top 10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Ford - F - 150 in top ten behind GM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Toyota - did not make top 10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Strength Assessment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Reputation/Image 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1980 - 46% of the Market Share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2018 - 17.02% of the Market Share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Different brands create different images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GM - keeps their brands in a row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Toyota - Lexus in wealthier areas, Toyota in lower to middle class areas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Raw Materials 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Steel, aluminum, resins, copper, lead, &amp; platinum metals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Non-</a:t>
            </a:r>
            <a:r>
              <a:rPr lang="en" sz="1400"/>
              <a:t>substitutable</a:t>
            </a:r>
            <a:r>
              <a:rPr lang="en" sz="1400"/>
              <a:t> 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Strength Assessment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Technological Skills 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Hybrid / e-vehicles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Car/Ride sharing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Autonomous Vehicles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Alternative Fuels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Hydrogen Fuel Cell Technology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Connectivity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OnStar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Intellectual Property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Patents, Trademarks, Servicemarks 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Strength Assessment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Manufacturing Capabilities 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GM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Over 100 locations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33 countries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GM Financial 26/39 in US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Ford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than 65 countries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76 plants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Toyota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170 countries</a:t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Strength Assessment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Marketing/Distribution 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GM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Reach as many people as possible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Zero emission, zero crashes, zero congestion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Simple, in and out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Different vehicles for different regions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Toyota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Markets Lexus to higher class buyers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Keeps distribution simple and fast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Strength Assessment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Strength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GM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</a:t>
            </a:r>
            <a:r>
              <a:rPr lang="en"/>
              <a:t>017-2018 - Debt increased from</a:t>
            </a:r>
            <a:r>
              <a:rPr lang="en"/>
              <a:t> 75.12B to 94.22B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Debt ratio EY 2018 18.39%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2017-2018 - Debt increased from 132,854M to 142,790M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Debt ratio EY 2018 13.84%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Toyota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Debt to revenue ratio 2.59%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</a:t>
            </a:r>
            <a:r>
              <a:rPr lang="en"/>
              <a:t>Position</a:t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Switching from passenger cars to crossovers and trucks.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Shut down three plants and two powertrain plants only producing passenger cars.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GM wants to shorten the gap between capacity and demand of vehicles.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Four plants across the U.S. are only working at an average of 50% capacity.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Lansing, Michigan plant producing at 33% capacity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Bowling Green, Kentucky plant producing at 27% capacity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Ford and Fiat Chrysler only producing smaller cars at one location each and at a smaller capacity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Toyota Corolla only being assembled at a plant in Alabama.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Life Cycle</a:t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Overseas operations began in the early 1920’s and 30’s.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1941, GM produced 44% of the vehicles in the U.S.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GM modernized in the late 70’s and early 80’s due to Japanese automobiles.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early 90’, GM shut down plants and fire tens of thousands employees.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GM sold its other business ventures to focus just on automobiles.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June of 2009, GM filed for Chapter 11 bankruptcy.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2014, GM ignition switches caused around 120 deaths.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2015-2016, GM had record sale numbers.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Issues &amp; Problems 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GM is facing: -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Car sales in the U.S. had a boom thanks to all individuals and businesses who deferred buying new vehicles during the Great Recession.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Another problem is demand for small and mid-size cars in the U.S. has plunged, and consumers haven’t been flocking to buy GM’s hybrid Chevy Volt.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Re-allocating resources in the face of fundamental market shifts. When and how are the best ways to do it?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Toyota, a Japanese car </a:t>
            </a:r>
            <a:r>
              <a:rPr lang="en"/>
              <a:t>company is concerned about the environment and backed hybrid development. Public opinion suggests that Toyota is a green company. Neither GM nor any of its brands are taken as proving green alternatives like fuel economy, safety or environmentalism.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Toyota, Honda, Nissan, BMW, Mazda, Porsche have a distinctive brand image. The problem for GM is not having a distinctive brand image (brand identity). 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Toyota(green and quality), Honda(green, quality,and great engines), Nissan(design), BMW(performance), Porsche(iconic sports cars)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Performance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 Motors is the world’s largest automobile maker today.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 Motors manufactures and sells four models: Buick, Cadillac, Chevrolet, and GMC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2017, GM’s assets and liabilities and equity both equaled $212,482.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2018, GM’s assets and liabilities and equity both equaled $227,339.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GM is shutting down 5 facilities and cutting 15% of its staff in the U.S.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GM currently has 11 manufacturing plants in North America.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people are not buying GMs</a:t>
            </a:r>
            <a:endParaRPr/>
          </a:p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Too expensive for repairing the engine and have transmission problems.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</a:rPr>
              <a:t>I have personally owned three GM vehicles, and every single one has run into a very expensive engine and transmission problems. My two Chevrolet minivans had intake manifold problems. Then, one of the minivans had engine gasket failure ($2,900 repair). Latest in the saga is that my 8-year old Saturn Aura had transmission failure due to failed wave plate ($3,700 repair). There is a technical service bulletin (TSB 14404) out there for this well known manufacturing defect. But GM gave a runaround, did not fix it, and did not want to reimburse for repairs. </a:t>
            </a:r>
            <a:endParaRPr sz="9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Ignition switch fiasco from 2014 threatens the brand images that GM cars have potential safety problems.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Most people are </a:t>
            </a:r>
            <a:r>
              <a:rPr lang="en"/>
              <a:t>preferring</a:t>
            </a:r>
            <a:r>
              <a:rPr lang="en"/>
              <a:t> the fuel </a:t>
            </a:r>
            <a:r>
              <a:rPr lang="en"/>
              <a:t>efficient</a:t>
            </a:r>
            <a:r>
              <a:rPr lang="en"/>
              <a:t> and small/medium sizes car. They would like to buy the car that more environmental friendliness. Customers have some many options for </a:t>
            </a:r>
            <a:r>
              <a:rPr lang="en"/>
              <a:t>substitution (Toyota is more fuel efficient and high quality ). GM vehicles have a great market share in Asian countries, people are likely to buy more small size and high performance vehicles.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 interviews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People who own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People who have previously owned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People who have never owed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Figure out what needs to be changed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be different for every region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highlight>
                  <a:schemeClr val="lt2"/>
                </a:highlight>
              </a:rPr>
              <a:t>C</a:t>
            </a:r>
            <a:r>
              <a:rPr b="1" lang="en" sz="1200">
                <a:solidFill>
                  <a:schemeClr val="dk1"/>
                </a:solidFill>
                <a:highlight>
                  <a:schemeClr val="lt2"/>
                </a:highlight>
              </a:rPr>
              <a:t>ompetitive analysis helps organizations integrate factors of industry analysis.</a:t>
            </a:r>
            <a:endParaRPr b="1" sz="1200">
              <a:solidFill>
                <a:schemeClr val="dk1"/>
              </a:solidFill>
              <a:highlight>
                <a:schemeClr val="lt2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General Motors’ executives have answered important questions related to manufacturing, warranties, inventory optimization, customer intelligence, labor efficiency, supply chain logistics, competitive environment, and many more areas.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They can now respond to changing economic conditions immediately, make decisions based on real-time data inflow, and utilize predictive analytics to make calculated decisions about the future of the organization. 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highlight>
                  <a:schemeClr val="lt2"/>
                </a:highlight>
              </a:rPr>
              <a:t>All this ultimately contributes towards decreasing risk and increasing profitability.</a:t>
            </a:r>
            <a:endParaRPr b="1" sz="1200">
              <a:solidFill>
                <a:srgbClr val="000000"/>
              </a:solidFill>
              <a:highlight>
                <a:schemeClr val="lt2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GM has been empowered to maximize their efficiency and make data-driven decisions related to production, demand, supply, labor, and more with confidence to ultimately lead them towards a more blue ocean strategy.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Indicators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36838"/>
            <a:ext cx="4333026" cy="753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09800"/>
            <a:ext cx="4485433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7233" y="2286000"/>
            <a:ext cx="3661546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2900" y="1017727"/>
            <a:ext cx="4089399" cy="1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- STRENGTHS </a:t>
            </a:r>
            <a:endParaRPr/>
          </a:p>
        </p:txBody>
      </p:sp>
      <p:graphicFrame>
        <p:nvGraphicFramePr>
          <p:cNvPr id="83" name="Google Shape;83;p16"/>
          <p:cNvGraphicFramePr/>
          <p:nvPr/>
        </p:nvGraphicFramePr>
        <p:xfrm>
          <a:off x="952500" y="132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{E889746B-6CAC-4993-8E7A-7A984DF0FBE9}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General Motors</a:t>
                      </a:r>
                      <a:endParaRPr b="1"/>
                    </a:p>
                  </a:txBody>
                  <a:tcPr marT="91425" marB="91425" marR="91425" marL="91425"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Ford 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Toyota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Global presence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New vision and strategy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Strong brand portfolio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Strong presence in China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Knowledge of home market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Well performing brands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Brand image and equity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manufacturing capabilities and supply chain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Large product portfolio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Focus on innovation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Position in US and China markets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Financial position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Marketing capabilities</a:t>
                      </a:r>
                      <a:endParaRPr sz="1200"/>
                    </a:p>
                  </a:txBody>
                  <a:tcPr marT="91425" marB="91425" marR="91425" marL="91425"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Research and development (R&amp;D)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Brand Value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Global supply chain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Rapid innovation capabilities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3690250"/>
            <a:ext cx="7239000" cy="13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- WEAKNESSES</a:t>
            </a:r>
            <a:endParaRPr/>
          </a:p>
        </p:txBody>
      </p:sp>
      <p:graphicFrame>
        <p:nvGraphicFramePr>
          <p:cNvPr id="90" name="Google Shape;90;p17"/>
          <p:cNvGraphicFramePr/>
          <p:nvPr/>
        </p:nvGraphicFramePr>
        <p:xfrm>
          <a:off x="952500" y="132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{E889746B-6CAC-4993-8E7A-7A984DF0FBE9}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General Motors</a:t>
                      </a:r>
                      <a:endParaRPr b="1"/>
                    </a:p>
                  </a:txBody>
                  <a:tcPr marT="91425" marB="91425" marR="91425" marL="91425"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Ford 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Toyota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Brand dilution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Bureaucratic culture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Car recalls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Limited Diversification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Product Fails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Emerging Markets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Product Recalls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Weak Position in Emerging Markets </a:t>
                      </a:r>
                      <a:endParaRPr sz="1200"/>
                    </a:p>
                  </a:txBody>
                  <a:tcPr marT="91425" marB="91425" marR="91425" marL="91425"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Recalls and vehicle failures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Weak global presence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3530475"/>
            <a:ext cx="7239000" cy="1390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- OPPORTUNITIES</a:t>
            </a:r>
            <a:endParaRPr/>
          </a:p>
        </p:txBody>
      </p:sp>
      <p:graphicFrame>
        <p:nvGraphicFramePr>
          <p:cNvPr id="97" name="Google Shape;97;p18"/>
          <p:cNvGraphicFramePr/>
          <p:nvPr/>
        </p:nvGraphicFramePr>
        <p:xfrm>
          <a:off x="952500" y="132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{E889746B-6CAC-4993-8E7A-7A984DF0FBE9}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General Motors</a:t>
                      </a:r>
                      <a:endParaRPr b="1"/>
                    </a:p>
                  </a:txBody>
                  <a:tcPr marT="91425" marB="91425" marR="91425" marL="91425"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Ford 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Toyota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Positive attitude towards “green” vehicles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Increasing fuel prices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Changing customer needs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Growth through acquisitions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Growing global automotive industry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Expansion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Hybrid, electric and fuel cell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AI and autonomous driving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Digital marketing opportunities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Supply chain digitization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Electrical vehicles</a:t>
                      </a:r>
                      <a:endParaRPr sz="1200"/>
                    </a:p>
                  </a:txBody>
                  <a:tcPr marT="91425" marB="91425" marR="91425" marL="91425"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Growing Global Automotive Industry 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Green Vehicle Technology 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3477654"/>
            <a:ext cx="7239000" cy="1390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- THREATS</a:t>
            </a:r>
            <a:endParaRPr/>
          </a:p>
        </p:txBody>
      </p:sp>
      <p:graphicFrame>
        <p:nvGraphicFramePr>
          <p:cNvPr id="104" name="Google Shape;104;p19"/>
          <p:cNvGraphicFramePr/>
          <p:nvPr/>
        </p:nvGraphicFramePr>
        <p:xfrm>
          <a:off x="952500" y="132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{E889746B-6CAC-4993-8E7A-7A984DF0FBE9}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General Motors</a:t>
                      </a:r>
                      <a:endParaRPr b="1"/>
                    </a:p>
                  </a:txBody>
                  <a:tcPr marT="91425" marB="91425" marR="91425" marL="91425"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Ford 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Toyota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Increased competition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 rising U.S. dollar exchange rate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Increasing government regulations may raise the costs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U.S. automotive market is poised to slow down or even decline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Environmental Regulations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Global Economy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Intense competition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Regulatory threats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Rising costs of raw materials and labor</a:t>
                      </a:r>
                      <a:endParaRPr sz="1200"/>
                    </a:p>
                  </a:txBody>
                  <a:tcPr marT="91425" marB="91425" marR="91425" marL="91425"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New Emissions Standards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Rise in Material Costs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Increasing Intense Competition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Natural Disasters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3554775"/>
            <a:ext cx="1863922" cy="14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4">
            <a:alphaModFix/>
          </a:blip>
          <a:srcRect b="4043" l="29443" r="26353" t="20796"/>
          <a:stretch/>
        </p:blipFill>
        <p:spPr>
          <a:xfrm>
            <a:off x="3365500" y="3664600"/>
            <a:ext cx="2413000" cy="12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9650" y="3554775"/>
            <a:ext cx="1956775" cy="13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238400"/>
            <a:ext cx="524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&amp; Capabilities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021975"/>
            <a:ext cx="8724900" cy="3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Resources and capabilities are the principal basis of strategy.</a:t>
            </a:r>
            <a:endParaRPr b="1"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Tangible</a:t>
            </a:r>
            <a:r>
              <a:rPr lang="en" sz="1200"/>
              <a:t> Resources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Intangible </a:t>
            </a:r>
            <a:r>
              <a:rPr lang="en" sz="1200"/>
              <a:t>Resources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General Motor Human Resource Department:</a:t>
            </a:r>
            <a:endParaRPr b="1"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Changed from a tactical to a strategic role</a:t>
            </a:r>
            <a:endParaRPr sz="1200"/>
          </a:p>
          <a:p>
            <a:pPr indent="-304800" lvl="0" marL="13716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Accelerate Cultural Change</a:t>
            </a:r>
            <a:endParaRPr sz="1200"/>
          </a:p>
          <a:p>
            <a:pPr indent="-304800" lvl="0" marL="13716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Increase Engagement </a:t>
            </a:r>
            <a:endParaRPr sz="1200"/>
          </a:p>
          <a:p>
            <a:pPr indent="-304800" lvl="0" marL="13716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Consolidate Various Programs into one</a:t>
            </a:r>
            <a:endParaRPr sz="1200"/>
          </a:p>
          <a:p>
            <a:pPr indent="-304800" lvl="0" marL="13716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Providing a consistent recognition experience globally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Kathleen S. Barclay’s 3Ts: Technology, Talent and Transformation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GM is hiring about 200 people a year out of elite schools such as the University of California at Berkeley, Stanford University, and Massachusetts Institute of Technology.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 company also has attracted more women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b="50000" l="4897" r="0" t="9303"/>
          <a:stretch/>
        </p:blipFill>
        <p:spPr>
          <a:xfrm>
            <a:off x="4678450" y="1021975"/>
            <a:ext cx="4358150" cy="222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Capability Profile: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organizational capability profile describes the skills, knowledge and resources that enable your company to provide quality products or services to customers.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Managerial Factors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Competitive Factors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Financial Factors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Technological Factors 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325" y="2008050"/>
            <a:ext cx="2560825" cy="25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