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66"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hyperlink" Target="http://www.economist.com/news/briefing/21719461-they-think-amazon-going-grow-faster-longer-and-bigger-almost-any-firm-history-are" TargetMode="External"/><Relationship Id="rId5" Type="http://schemas.openxmlformats.org/officeDocument/2006/relationships/image" Target="../media/image10.sv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5" Type="http://schemas.openxmlformats.org/officeDocument/2006/relationships/hyperlink" Target="http://www.economist.com/news/briefing/21719461-they-think-amazon-going-grow-faster-longer-and-bigger-almost-any-firm-history-are" TargetMode="External"/><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51C11-1C0F-4ADD-8FB1-5E65F6753E39}"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8EAF146-8739-49DC-8D84-AF7984357C1F}">
      <dgm:prSet/>
      <dgm:spPr/>
      <dgm:t>
        <a:bodyPr/>
        <a:lstStyle/>
        <a:p>
          <a:r>
            <a:rPr lang="en-US"/>
            <a:t>As the United States’ biggest online retailer, the company accounts for about 4% of all retail and about 44% of all e-commerce spending in the US.</a:t>
          </a:r>
        </a:p>
      </dgm:t>
    </dgm:pt>
    <dgm:pt modelId="{561590F5-DB1B-4CB7-B076-35EC2640F340}" type="parTrans" cxnId="{F74AFA0B-E381-450A-8E90-2298A0985CA4}">
      <dgm:prSet/>
      <dgm:spPr/>
      <dgm:t>
        <a:bodyPr/>
        <a:lstStyle/>
        <a:p>
          <a:endParaRPr lang="en-US"/>
        </a:p>
      </dgm:t>
    </dgm:pt>
    <dgm:pt modelId="{EA734B8A-9848-4406-90B2-2AD05A75B798}" type="sibTrans" cxnId="{F74AFA0B-E381-450A-8E90-2298A0985CA4}">
      <dgm:prSet/>
      <dgm:spPr/>
      <dgm:t>
        <a:bodyPr/>
        <a:lstStyle/>
        <a:p>
          <a:endParaRPr lang="en-US"/>
        </a:p>
      </dgm:t>
    </dgm:pt>
    <dgm:pt modelId="{3D55D648-209E-4038-A7B2-D9BCDEF56425}">
      <dgm:prSet/>
      <dgm:spPr/>
      <dgm:t>
        <a:bodyPr/>
        <a:lstStyle/>
        <a:p>
          <a:r>
            <a:rPr lang="en-US"/>
            <a:t>Wall Street banks like Morgan Stanley </a:t>
          </a:r>
          <a:r>
            <a:rPr lang="en-US">
              <a:hlinkClick xmlns:r="http://schemas.openxmlformats.org/officeDocument/2006/relationships" r:id="rId1"/>
            </a:rPr>
            <a:t>expect </a:t>
          </a:r>
          <a:r>
            <a:rPr lang="en-US"/>
            <a:t>Amazon to continue growing at a rate that no company its size has ever done before, estimating 16% average compound growth in sales through 2025</a:t>
          </a:r>
        </a:p>
      </dgm:t>
    </dgm:pt>
    <dgm:pt modelId="{DC815459-F7BD-4C8F-87A2-5CF27ED50024}" type="parTrans" cxnId="{4487D1A7-3C30-4BF3-8708-2412ACB8E793}">
      <dgm:prSet/>
      <dgm:spPr/>
      <dgm:t>
        <a:bodyPr/>
        <a:lstStyle/>
        <a:p>
          <a:endParaRPr lang="en-US"/>
        </a:p>
      </dgm:t>
    </dgm:pt>
    <dgm:pt modelId="{A6388571-4426-421A-836A-B15FDAE9D4D4}" type="sibTrans" cxnId="{4487D1A7-3C30-4BF3-8708-2412ACB8E793}">
      <dgm:prSet/>
      <dgm:spPr/>
      <dgm:t>
        <a:bodyPr/>
        <a:lstStyle/>
        <a:p>
          <a:endParaRPr lang="en-US"/>
        </a:p>
      </dgm:t>
    </dgm:pt>
    <dgm:pt modelId="{FDFF1965-5B10-4732-8053-D93E29DC9D35}">
      <dgm:prSet/>
      <dgm:spPr/>
      <dgm:t>
        <a:bodyPr/>
        <a:lstStyle/>
        <a:p>
          <a:r>
            <a:rPr lang="en-US"/>
            <a:t>market capitalization exceeding $1T</a:t>
          </a:r>
        </a:p>
      </dgm:t>
    </dgm:pt>
    <dgm:pt modelId="{037A009A-0923-4DD0-8D8E-FE5E305C421B}" type="parTrans" cxnId="{33953525-71EB-4D7B-B4CE-D6231CC50EE6}">
      <dgm:prSet/>
      <dgm:spPr/>
      <dgm:t>
        <a:bodyPr/>
        <a:lstStyle/>
        <a:p>
          <a:endParaRPr lang="en-US"/>
        </a:p>
      </dgm:t>
    </dgm:pt>
    <dgm:pt modelId="{B0022A4F-BDC9-4F72-9D4E-255CB862BA01}" type="sibTrans" cxnId="{33953525-71EB-4D7B-B4CE-D6231CC50EE6}">
      <dgm:prSet/>
      <dgm:spPr/>
      <dgm:t>
        <a:bodyPr/>
        <a:lstStyle/>
        <a:p>
          <a:endParaRPr lang="en-US"/>
        </a:p>
      </dgm:t>
    </dgm:pt>
    <dgm:pt modelId="{AB1E57B5-4183-4828-A0F4-2572797A3A39}" type="pres">
      <dgm:prSet presAssocID="{57451C11-1C0F-4ADD-8FB1-5E65F6753E39}" presName="root" presStyleCnt="0">
        <dgm:presLayoutVars>
          <dgm:dir/>
          <dgm:resizeHandles val="exact"/>
        </dgm:presLayoutVars>
      </dgm:prSet>
      <dgm:spPr/>
    </dgm:pt>
    <dgm:pt modelId="{0A87D43E-1370-4474-9065-71177A8A874B}" type="pres">
      <dgm:prSet presAssocID="{88EAF146-8739-49DC-8D84-AF7984357C1F}" presName="compNode" presStyleCnt="0"/>
      <dgm:spPr/>
    </dgm:pt>
    <dgm:pt modelId="{CB47A2AD-D932-4335-BCF0-D6DED9F0E0FB}" type="pres">
      <dgm:prSet presAssocID="{88EAF146-8739-49DC-8D84-AF7984357C1F}" presName="bgRect" presStyleLbl="bgShp" presStyleIdx="0" presStyleCnt="2"/>
      <dgm:spPr/>
    </dgm:pt>
    <dgm:pt modelId="{FFEE4991-088D-4B39-91AA-ADE90294475C}" type="pres">
      <dgm:prSet presAssocID="{88EAF146-8739-49DC-8D84-AF7984357C1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hopping cart"/>
        </a:ext>
      </dgm:extLst>
    </dgm:pt>
    <dgm:pt modelId="{E5891772-CD5B-4699-A18C-0D74B9DBD595}" type="pres">
      <dgm:prSet presAssocID="{88EAF146-8739-49DC-8D84-AF7984357C1F}" presName="spaceRect" presStyleCnt="0"/>
      <dgm:spPr/>
    </dgm:pt>
    <dgm:pt modelId="{FFC20D43-4DB8-435D-AA9F-65A70F5D8724}" type="pres">
      <dgm:prSet presAssocID="{88EAF146-8739-49DC-8D84-AF7984357C1F}" presName="parTx" presStyleLbl="revTx" presStyleIdx="0" presStyleCnt="3">
        <dgm:presLayoutVars>
          <dgm:chMax val="0"/>
          <dgm:chPref val="0"/>
        </dgm:presLayoutVars>
      </dgm:prSet>
      <dgm:spPr/>
    </dgm:pt>
    <dgm:pt modelId="{61416D81-792E-486C-8EB5-92C393C2E045}" type="pres">
      <dgm:prSet presAssocID="{EA734B8A-9848-4406-90B2-2AD05A75B798}" presName="sibTrans" presStyleCnt="0"/>
      <dgm:spPr/>
    </dgm:pt>
    <dgm:pt modelId="{6BC4D986-10B0-4E84-8932-9C8951CFEEE7}" type="pres">
      <dgm:prSet presAssocID="{3D55D648-209E-4038-A7B2-D9BCDEF56425}" presName="compNode" presStyleCnt="0"/>
      <dgm:spPr/>
    </dgm:pt>
    <dgm:pt modelId="{471FC8F2-88E7-4880-8515-039CDEB38299}" type="pres">
      <dgm:prSet presAssocID="{3D55D648-209E-4038-A7B2-D9BCDEF56425}" presName="bgRect" presStyleLbl="bgShp" presStyleIdx="1" presStyleCnt="2"/>
      <dgm:spPr/>
    </dgm:pt>
    <dgm:pt modelId="{3FD5FC16-FD35-4389-8202-41E41CA3F145}" type="pres">
      <dgm:prSet presAssocID="{3D55D648-209E-4038-A7B2-D9BCDEF5642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pward trend"/>
        </a:ext>
      </dgm:extLst>
    </dgm:pt>
    <dgm:pt modelId="{19F710FC-84AB-4139-957C-9327634F9D93}" type="pres">
      <dgm:prSet presAssocID="{3D55D648-209E-4038-A7B2-D9BCDEF56425}" presName="spaceRect" presStyleCnt="0"/>
      <dgm:spPr/>
    </dgm:pt>
    <dgm:pt modelId="{B8E43071-277C-46AA-AC59-F61E42F46E97}" type="pres">
      <dgm:prSet presAssocID="{3D55D648-209E-4038-A7B2-D9BCDEF56425}" presName="parTx" presStyleLbl="revTx" presStyleIdx="1" presStyleCnt="3">
        <dgm:presLayoutVars>
          <dgm:chMax val="0"/>
          <dgm:chPref val="0"/>
        </dgm:presLayoutVars>
      </dgm:prSet>
      <dgm:spPr/>
    </dgm:pt>
    <dgm:pt modelId="{3A585727-759F-4768-B2EB-A19F082C0ED7}" type="pres">
      <dgm:prSet presAssocID="{3D55D648-209E-4038-A7B2-D9BCDEF56425}" presName="desTx" presStyleLbl="revTx" presStyleIdx="2" presStyleCnt="3">
        <dgm:presLayoutVars/>
      </dgm:prSet>
      <dgm:spPr/>
    </dgm:pt>
  </dgm:ptLst>
  <dgm:cxnLst>
    <dgm:cxn modelId="{F74AFA0B-E381-450A-8E90-2298A0985CA4}" srcId="{57451C11-1C0F-4ADD-8FB1-5E65F6753E39}" destId="{88EAF146-8739-49DC-8D84-AF7984357C1F}" srcOrd="0" destOrd="0" parTransId="{561590F5-DB1B-4CB7-B076-35EC2640F340}" sibTransId="{EA734B8A-9848-4406-90B2-2AD05A75B798}"/>
    <dgm:cxn modelId="{33953525-71EB-4D7B-B4CE-D6231CC50EE6}" srcId="{3D55D648-209E-4038-A7B2-D9BCDEF56425}" destId="{FDFF1965-5B10-4732-8053-D93E29DC9D35}" srcOrd="0" destOrd="0" parTransId="{037A009A-0923-4DD0-8D8E-FE5E305C421B}" sibTransId="{B0022A4F-BDC9-4F72-9D4E-255CB862BA01}"/>
    <dgm:cxn modelId="{A26C0765-54E7-4E55-BA53-1356FC2712E2}" type="presOf" srcId="{57451C11-1C0F-4ADD-8FB1-5E65F6753E39}" destId="{AB1E57B5-4183-4828-A0F4-2572797A3A39}" srcOrd="0" destOrd="0" presId="urn:microsoft.com/office/officeart/2018/2/layout/IconVerticalSolidList"/>
    <dgm:cxn modelId="{09B0EA55-224C-4A69-B290-B14357201D4D}" type="presOf" srcId="{3D55D648-209E-4038-A7B2-D9BCDEF56425}" destId="{B8E43071-277C-46AA-AC59-F61E42F46E97}" srcOrd="0" destOrd="0" presId="urn:microsoft.com/office/officeart/2018/2/layout/IconVerticalSolidList"/>
    <dgm:cxn modelId="{4487D1A7-3C30-4BF3-8708-2412ACB8E793}" srcId="{57451C11-1C0F-4ADD-8FB1-5E65F6753E39}" destId="{3D55D648-209E-4038-A7B2-D9BCDEF56425}" srcOrd="1" destOrd="0" parTransId="{DC815459-F7BD-4C8F-87A2-5CF27ED50024}" sibTransId="{A6388571-4426-421A-836A-B15FDAE9D4D4}"/>
    <dgm:cxn modelId="{425F5BAB-1424-4CF5-A4EB-E3ABB37633C1}" type="presOf" srcId="{FDFF1965-5B10-4732-8053-D93E29DC9D35}" destId="{3A585727-759F-4768-B2EB-A19F082C0ED7}" srcOrd="0" destOrd="0" presId="urn:microsoft.com/office/officeart/2018/2/layout/IconVerticalSolidList"/>
    <dgm:cxn modelId="{BC6C0ED4-B10C-449D-9176-9F4D2B4209BC}" type="presOf" srcId="{88EAF146-8739-49DC-8D84-AF7984357C1F}" destId="{FFC20D43-4DB8-435D-AA9F-65A70F5D8724}" srcOrd="0" destOrd="0" presId="urn:microsoft.com/office/officeart/2018/2/layout/IconVerticalSolidList"/>
    <dgm:cxn modelId="{C32CFA42-BCCE-42F6-B531-4727E8D9A631}" type="presParOf" srcId="{AB1E57B5-4183-4828-A0F4-2572797A3A39}" destId="{0A87D43E-1370-4474-9065-71177A8A874B}" srcOrd="0" destOrd="0" presId="urn:microsoft.com/office/officeart/2018/2/layout/IconVerticalSolidList"/>
    <dgm:cxn modelId="{3477C87B-90B5-4A54-96F4-FED7BA47F162}" type="presParOf" srcId="{0A87D43E-1370-4474-9065-71177A8A874B}" destId="{CB47A2AD-D932-4335-BCF0-D6DED9F0E0FB}" srcOrd="0" destOrd="0" presId="urn:microsoft.com/office/officeart/2018/2/layout/IconVerticalSolidList"/>
    <dgm:cxn modelId="{B2548F28-B5E0-434D-901F-3E26CFA96D1B}" type="presParOf" srcId="{0A87D43E-1370-4474-9065-71177A8A874B}" destId="{FFEE4991-088D-4B39-91AA-ADE90294475C}" srcOrd="1" destOrd="0" presId="urn:microsoft.com/office/officeart/2018/2/layout/IconVerticalSolidList"/>
    <dgm:cxn modelId="{21FA439B-3164-4514-B7FF-5816147A3A28}" type="presParOf" srcId="{0A87D43E-1370-4474-9065-71177A8A874B}" destId="{E5891772-CD5B-4699-A18C-0D74B9DBD595}" srcOrd="2" destOrd="0" presId="urn:microsoft.com/office/officeart/2018/2/layout/IconVerticalSolidList"/>
    <dgm:cxn modelId="{7536B173-B7A9-4687-B7C8-EB00877A92A3}" type="presParOf" srcId="{0A87D43E-1370-4474-9065-71177A8A874B}" destId="{FFC20D43-4DB8-435D-AA9F-65A70F5D8724}" srcOrd="3" destOrd="0" presId="urn:microsoft.com/office/officeart/2018/2/layout/IconVerticalSolidList"/>
    <dgm:cxn modelId="{647BC340-AD54-42ED-9700-3077385172DC}" type="presParOf" srcId="{AB1E57B5-4183-4828-A0F4-2572797A3A39}" destId="{61416D81-792E-486C-8EB5-92C393C2E045}" srcOrd="1" destOrd="0" presId="urn:microsoft.com/office/officeart/2018/2/layout/IconVerticalSolidList"/>
    <dgm:cxn modelId="{0AC6CAD7-8565-4C36-B389-6914CE84A32E}" type="presParOf" srcId="{AB1E57B5-4183-4828-A0F4-2572797A3A39}" destId="{6BC4D986-10B0-4E84-8932-9C8951CFEEE7}" srcOrd="2" destOrd="0" presId="urn:microsoft.com/office/officeart/2018/2/layout/IconVerticalSolidList"/>
    <dgm:cxn modelId="{B8293E7A-62BA-4E8B-B6CF-6C8B6916326C}" type="presParOf" srcId="{6BC4D986-10B0-4E84-8932-9C8951CFEEE7}" destId="{471FC8F2-88E7-4880-8515-039CDEB38299}" srcOrd="0" destOrd="0" presId="urn:microsoft.com/office/officeart/2018/2/layout/IconVerticalSolidList"/>
    <dgm:cxn modelId="{86D09905-6C68-454B-A760-4F14343206A5}" type="presParOf" srcId="{6BC4D986-10B0-4E84-8932-9C8951CFEEE7}" destId="{3FD5FC16-FD35-4389-8202-41E41CA3F145}" srcOrd="1" destOrd="0" presId="urn:microsoft.com/office/officeart/2018/2/layout/IconVerticalSolidList"/>
    <dgm:cxn modelId="{A46B86B6-071F-4C79-AFD6-FE58B2AAF6C2}" type="presParOf" srcId="{6BC4D986-10B0-4E84-8932-9C8951CFEEE7}" destId="{19F710FC-84AB-4139-957C-9327634F9D93}" srcOrd="2" destOrd="0" presId="urn:microsoft.com/office/officeart/2018/2/layout/IconVerticalSolidList"/>
    <dgm:cxn modelId="{388EA6B1-A26E-47DE-A0B0-E96882A2A2D8}" type="presParOf" srcId="{6BC4D986-10B0-4E84-8932-9C8951CFEEE7}" destId="{B8E43071-277C-46AA-AC59-F61E42F46E97}" srcOrd="3" destOrd="0" presId="urn:microsoft.com/office/officeart/2018/2/layout/IconVerticalSolidList"/>
    <dgm:cxn modelId="{F9A9BC01-1861-40B4-B535-C2DACE24F322}" type="presParOf" srcId="{6BC4D986-10B0-4E84-8932-9C8951CFEEE7}" destId="{3A585727-759F-4768-B2EB-A19F082C0ED7}"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03572E-8408-412D-BDD1-6C35A30B5623}"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F03D1441-2627-474B-8BB6-27DC576A2D81}">
      <dgm:prSet/>
      <dgm:spPr/>
      <dgm:t>
        <a:bodyPr/>
        <a:lstStyle/>
        <a:p>
          <a:r>
            <a:rPr lang="en-US"/>
            <a:t>Strengths: its strong brand, extensive product mix, and its highest revenues in the industry.</a:t>
          </a:r>
        </a:p>
      </dgm:t>
    </dgm:pt>
    <dgm:pt modelId="{568998B3-2E1E-4166-B978-1005188C1608}" type="parTrans" cxnId="{410C7166-080E-4D6A-836E-5D5E905417FA}">
      <dgm:prSet/>
      <dgm:spPr/>
      <dgm:t>
        <a:bodyPr/>
        <a:lstStyle/>
        <a:p>
          <a:endParaRPr lang="en-US"/>
        </a:p>
      </dgm:t>
    </dgm:pt>
    <dgm:pt modelId="{25433B2C-6F6B-43A1-A291-53656EAB1120}" type="sibTrans" cxnId="{410C7166-080E-4D6A-836E-5D5E905417FA}">
      <dgm:prSet/>
      <dgm:spPr/>
      <dgm:t>
        <a:bodyPr/>
        <a:lstStyle/>
        <a:p>
          <a:endParaRPr lang="en-US"/>
        </a:p>
      </dgm:t>
    </dgm:pt>
    <dgm:pt modelId="{64224B5B-B21A-45FE-8070-74FEF3474898}">
      <dgm:prSet/>
      <dgm:spPr/>
      <dgm:t>
        <a:bodyPr/>
        <a:lstStyle/>
        <a:p>
          <a:r>
            <a:rPr lang="en-US"/>
            <a:t>Weaknesses: the limited penetration in developing markets, easily imitable business model and limited brick-and-mortar presence</a:t>
          </a:r>
        </a:p>
      </dgm:t>
    </dgm:pt>
    <dgm:pt modelId="{D1B781DE-E0DD-494D-B8BE-13DB2A612366}" type="parTrans" cxnId="{F6B68806-C532-43BF-9C49-A87C9724BA07}">
      <dgm:prSet/>
      <dgm:spPr/>
      <dgm:t>
        <a:bodyPr/>
        <a:lstStyle/>
        <a:p>
          <a:endParaRPr lang="en-US"/>
        </a:p>
      </dgm:t>
    </dgm:pt>
    <dgm:pt modelId="{184C7084-CA7F-4F66-9FDA-E2CD42F71024}" type="sibTrans" cxnId="{F6B68806-C532-43BF-9C49-A87C9724BA07}">
      <dgm:prSet/>
      <dgm:spPr/>
      <dgm:t>
        <a:bodyPr/>
        <a:lstStyle/>
        <a:p>
          <a:endParaRPr lang="en-US"/>
        </a:p>
      </dgm:t>
    </dgm:pt>
    <dgm:pt modelId="{538A37C4-6E5B-49F3-837C-F85A80954958}">
      <dgm:prSet/>
      <dgm:spPr/>
      <dgm:t>
        <a:bodyPr/>
        <a:lstStyle/>
        <a:p>
          <a:r>
            <a:rPr lang="en-US"/>
            <a:t>Opportunities: penetrating developed markets, expand their brick-and-mortar business, and boost measures to reduce counterfeit sales</a:t>
          </a:r>
        </a:p>
      </dgm:t>
    </dgm:pt>
    <dgm:pt modelId="{5924DDEF-36A0-4B69-A04C-B0995A412AB6}" type="parTrans" cxnId="{C383EA72-C869-4B9F-9186-BE505AA8CD43}">
      <dgm:prSet/>
      <dgm:spPr/>
      <dgm:t>
        <a:bodyPr/>
        <a:lstStyle/>
        <a:p>
          <a:endParaRPr lang="en-US"/>
        </a:p>
      </dgm:t>
    </dgm:pt>
    <dgm:pt modelId="{D6D12E33-89DF-47AC-A121-69AF0EDFB855}" type="sibTrans" cxnId="{C383EA72-C869-4B9F-9186-BE505AA8CD43}">
      <dgm:prSet/>
      <dgm:spPr/>
      <dgm:t>
        <a:bodyPr/>
        <a:lstStyle/>
        <a:p>
          <a:endParaRPr lang="en-US"/>
        </a:p>
      </dgm:t>
    </dgm:pt>
    <dgm:pt modelId="{A9301955-94C0-4A76-88F1-953A7ADDEEF0}">
      <dgm:prSet/>
      <dgm:spPr/>
      <dgm:t>
        <a:bodyPr/>
        <a:lstStyle/>
        <a:p>
          <a:r>
            <a:rPr lang="en-US"/>
            <a:t>Threats: cybercrime, imitation, and aggressive competition with large retail firms</a:t>
          </a:r>
        </a:p>
      </dgm:t>
    </dgm:pt>
    <dgm:pt modelId="{52230BD0-4AC2-4246-8C5A-94608C3800D5}" type="parTrans" cxnId="{83AF7842-302D-4713-9E0E-005C6E6AB375}">
      <dgm:prSet/>
      <dgm:spPr/>
      <dgm:t>
        <a:bodyPr/>
        <a:lstStyle/>
        <a:p>
          <a:endParaRPr lang="en-US"/>
        </a:p>
      </dgm:t>
    </dgm:pt>
    <dgm:pt modelId="{EC08CBA4-29CF-4B7D-BB4E-819526BE1B86}" type="sibTrans" cxnId="{83AF7842-302D-4713-9E0E-005C6E6AB375}">
      <dgm:prSet/>
      <dgm:spPr/>
      <dgm:t>
        <a:bodyPr/>
        <a:lstStyle/>
        <a:p>
          <a:endParaRPr lang="en-US"/>
        </a:p>
      </dgm:t>
    </dgm:pt>
    <dgm:pt modelId="{7408D040-03B1-472A-B395-0CC46FE2A59F}" type="pres">
      <dgm:prSet presAssocID="{0503572E-8408-412D-BDD1-6C35A30B5623}" presName="linear" presStyleCnt="0">
        <dgm:presLayoutVars>
          <dgm:animLvl val="lvl"/>
          <dgm:resizeHandles val="exact"/>
        </dgm:presLayoutVars>
      </dgm:prSet>
      <dgm:spPr/>
    </dgm:pt>
    <dgm:pt modelId="{09707509-E4E4-477B-A568-6E67A6310DDD}" type="pres">
      <dgm:prSet presAssocID="{F03D1441-2627-474B-8BB6-27DC576A2D81}" presName="parentText" presStyleLbl="node1" presStyleIdx="0" presStyleCnt="4">
        <dgm:presLayoutVars>
          <dgm:chMax val="0"/>
          <dgm:bulletEnabled val="1"/>
        </dgm:presLayoutVars>
      </dgm:prSet>
      <dgm:spPr/>
    </dgm:pt>
    <dgm:pt modelId="{2706CFE1-9F77-4751-A412-5F8C17CBBD93}" type="pres">
      <dgm:prSet presAssocID="{25433B2C-6F6B-43A1-A291-53656EAB1120}" presName="spacer" presStyleCnt="0"/>
      <dgm:spPr/>
    </dgm:pt>
    <dgm:pt modelId="{F68300F5-4183-4033-94E2-714175CA227F}" type="pres">
      <dgm:prSet presAssocID="{64224B5B-B21A-45FE-8070-74FEF3474898}" presName="parentText" presStyleLbl="node1" presStyleIdx="1" presStyleCnt="4">
        <dgm:presLayoutVars>
          <dgm:chMax val="0"/>
          <dgm:bulletEnabled val="1"/>
        </dgm:presLayoutVars>
      </dgm:prSet>
      <dgm:spPr/>
    </dgm:pt>
    <dgm:pt modelId="{1969051D-C7E2-40DB-9C3E-4133B10F552D}" type="pres">
      <dgm:prSet presAssocID="{184C7084-CA7F-4F66-9FDA-E2CD42F71024}" presName="spacer" presStyleCnt="0"/>
      <dgm:spPr/>
    </dgm:pt>
    <dgm:pt modelId="{DDC951B1-4A14-4E74-85B4-4B7D5E252886}" type="pres">
      <dgm:prSet presAssocID="{538A37C4-6E5B-49F3-837C-F85A80954958}" presName="parentText" presStyleLbl="node1" presStyleIdx="2" presStyleCnt="4">
        <dgm:presLayoutVars>
          <dgm:chMax val="0"/>
          <dgm:bulletEnabled val="1"/>
        </dgm:presLayoutVars>
      </dgm:prSet>
      <dgm:spPr/>
    </dgm:pt>
    <dgm:pt modelId="{C42C7826-4682-42FC-A24E-C3EA0DFABC31}" type="pres">
      <dgm:prSet presAssocID="{D6D12E33-89DF-47AC-A121-69AF0EDFB855}" presName="spacer" presStyleCnt="0"/>
      <dgm:spPr/>
    </dgm:pt>
    <dgm:pt modelId="{EE7DA314-A038-430E-A160-CE05CABB0A4F}" type="pres">
      <dgm:prSet presAssocID="{A9301955-94C0-4A76-88F1-953A7ADDEEF0}" presName="parentText" presStyleLbl="node1" presStyleIdx="3" presStyleCnt="4">
        <dgm:presLayoutVars>
          <dgm:chMax val="0"/>
          <dgm:bulletEnabled val="1"/>
        </dgm:presLayoutVars>
      </dgm:prSet>
      <dgm:spPr/>
    </dgm:pt>
  </dgm:ptLst>
  <dgm:cxnLst>
    <dgm:cxn modelId="{F6B68806-C532-43BF-9C49-A87C9724BA07}" srcId="{0503572E-8408-412D-BDD1-6C35A30B5623}" destId="{64224B5B-B21A-45FE-8070-74FEF3474898}" srcOrd="1" destOrd="0" parTransId="{D1B781DE-E0DD-494D-B8BE-13DB2A612366}" sibTransId="{184C7084-CA7F-4F66-9FDA-E2CD42F71024}"/>
    <dgm:cxn modelId="{8D4B120C-C487-467F-BF73-975288EDD1C6}" type="presOf" srcId="{A9301955-94C0-4A76-88F1-953A7ADDEEF0}" destId="{EE7DA314-A038-430E-A160-CE05CABB0A4F}" srcOrd="0" destOrd="0" presId="urn:microsoft.com/office/officeart/2005/8/layout/vList2"/>
    <dgm:cxn modelId="{F8243836-FCAA-4EEA-817A-66C0FD35113E}" type="presOf" srcId="{0503572E-8408-412D-BDD1-6C35A30B5623}" destId="{7408D040-03B1-472A-B395-0CC46FE2A59F}" srcOrd="0" destOrd="0" presId="urn:microsoft.com/office/officeart/2005/8/layout/vList2"/>
    <dgm:cxn modelId="{2681B75D-7A57-4EC9-A4ED-C437812DC831}" type="presOf" srcId="{64224B5B-B21A-45FE-8070-74FEF3474898}" destId="{F68300F5-4183-4033-94E2-714175CA227F}" srcOrd="0" destOrd="0" presId="urn:microsoft.com/office/officeart/2005/8/layout/vList2"/>
    <dgm:cxn modelId="{83AF7842-302D-4713-9E0E-005C6E6AB375}" srcId="{0503572E-8408-412D-BDD1-6C35A30B5623}" destId="{A9301955-94C0-4A76-88F1-953A7ADDEEF0}" srcOrd="3" destOrd="0" parTransId="{52230BD0-4AC2-4246-8C5A-94608C3800D5}" sibTransId="{EC08CBA4-29CF-4B7D-BB4E-819526BE1B86}"/>
    <dgm:cxn modelId="{410C7166-080E-4D6A-836E-5D5E905417FA}" srcId="{0503572E-8408-412D-BDD1-6C35A30B5623}" destId="{F03D1441-2627-474B-8BB6-27DC576A2D81}" srcOrd="0" destOrd="0" parTransId="{568998B3-2E1E-4166-B978-1005188C1608}" sibTransId="{25433B2C-6F6B-43A1-A291-53656EAB1120}"/>
    <dgm:cxn modelId="{3BDB2071-D029-4A28-AFF7-52B42C9C82EE}" type="presOf" srcId="{538A37C4-6E5B-49F3-837C-F85A80954958}" destId="{DDC951B1-4A14-4E74-85B4-4B7D5E252886}" srcOrd="0" destOrd="0" presId="urn:microsoft.com/office/officeart/2005/8/layout/vList2"/>
    <dgm:cxn modelId="{C383EA72-C869-4B9F-9186-BE505AA8CD43}" srcId="{0503572E-8408-412D-BDD1-6C35A30B5623}" destId="{538A37C4-6E5B-49F3-837C-F85A80954958}" srcOrd="2" destOrd="0" parTransId="{5924DDEF-36A0-4B69-A04C-B0995A412AB6}" sibTransId="{D6D12E33-89DF-47AC-A121-69AF0EDFB855}"/>
    <dgm:cxn modelId="{56114258-E52B-4DB7-8301-28502DD5DFF3}" type="presOf" srcId="{F03D1441-2627-474B-8BB6-27DC576A2D81}" destId="{09707509-E4E4-477B-A568-6E67A6310DDD}" srcOrd="0" destOrd="0" presId="urn:microsoft.com/office/officeart/2005/8/layout/vList2"/>
    <dgm:cxn modelId="{BB1E60C9-C5F6-4728-B7C0-5F6E90D362C4}" type="presParOf" srcId="{7408D040-03B1-472A-B395-0CC46FE2A59F}" destId="{09707509-E4E4-477B-A568-6E67A6310DDD}" srcOrd="0" destOrd="0" presId="urn:microsoft.com/office/officeart/2005/8/layout/vList2"/>
    <dgm:cxn modelId="{EC08615B-12A8-438D-B324-1A3A360BEE55}" type="presParOf" srcId="{7408D040-03B1-472A-B395-0CC46FE2A59F}" destId="{2706CFE1-9F77-4751-A412-5F8C17CBBD93}" srcOrd="1" destOrd="0" presId="urn:microsoft.com/office/officeart/2005/8/layout/vList2"/>
    <dgm:cxn modelId="{EEAE36C6-B2AD-4BCD-A11B-9F13FA4D35BA}" type="presParOf" srcId="{7408D040-03B1-472A-B395-0CC46FE2A59F}" destId="{F68300F5-4183-4033-94E2-714175CA227F}" srcOrd="2" destOrd="0" presId="urn:microsoft.com/office/officeart/2005/8/layout/vList2"/>
    <dgm:cxn modelId="{C4120A91-A2C6-4104-B4C7-5E3BB3A61930}" type="presParOf" srcId="{7408D040-03B1-472A-B395-0CC46FE2A59F}" destId="{1969051D-C7E2-40DB-9C3E-4133B10F552D}" srcOrd="3" destOrd="0" presId="urn:microsoft.com/office/officeart/2005/8/layout/vList2"/>
    <dgm:cxn modelId="{6FED158C-A99B-44B1-91D4-5EA238724EF5}" type="presParOf" srcId="{7408D040-03B1-472A-B395-0CC46FE2A59F}" destId="{DDC951B1-4A14-4E74-85B4-4B7D5E252886}" srcOrd="4" destOrd="0" presId="urn:microsoft.com/office/officeart/2005/8/layout/vList2"/>
    <dgm:cxn modelId="{490A046A-AFDA-415B-A32B-44FD622BA29B}" type="presParOf" srcId="{7408D040-03B1-472A-B395-0CC46FE2A59F}" destId="{C42C7826-4682-42FC-A24E-C3EA0DFABC31}" srcOrd="5" destOrd="0" presId="urn:microsoft.com/office/officeart/2005/8/layout/vList2"/>
    <dgm:cxn modelId="{D4B607B7-CB47-4961-87D4-2C1F1C2BA26D}" type="presParOf" srcId="{7408D040-03B1-472A-B395-0CC46FE2A59F}" destId="{EE7DA314-A038-430E-A160-CE05CABB0A4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7A2AD-D932-4335-BCF0-D6DED9F0E0FB}">
      <dsp:nvSpPr>
        <dsp:cNvPr id="0" name=""/>
        <dsp:cNvSpPr/>
      </dsp:nvSpPr>
      <dsp:spPr>
        <a:xfrm>
          <a:off x="0" y="734655"/>
          <a:ext cx="9601196" cy="13562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E4991-088D-4B39-91AA-ADE90294475C}">
      <dsp:nvSpPr>
        <dsp:cNvPr id="0" name=""/>
        <dsp:cNvSpPr/>
      </dsp:nvSpPr>
      <dsp:spPr>
        <a:xfrm>
          <a:off x="410276" y="1039819"/>
          <a:ext cx="745957" cy="745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C20D43-4DB8-435D-AA9F-65A70F5D8724}">
      <dsp:nvSpPr>
        <dsp:cNvPr id="0" name=""/>
        <dsp:cNvSpPr/>
      </dsp:nvSpPr>
      <dsp:spPr>
        <a:xfrm>
          <a:off x="1566510" y="734655"/>
          <a:ext cx="8034686" cy="1356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40" tIns="143540" rIns="143540" bIns="143540" numCol="1" spcCol="1270" anchor="ctr" anchorCtr="0">
          <a:noAutofit/>
        </a:bodyPr>
        <a:lstStyle/>
        <a:p>
          <a:pPr marL="0" lvl="0" indent="0" algn="l" defTabSz="711200">
            <a:lnSpc>
              <a:spcPct val="90000"/>
            </a:lnSpc>
            <a:spcBef>
              <a:spcPct val="0"/>
            </a:spcBef>
            <a:spcAft>
              <a:spcPct val="35000"/>
            </a:spcAft>
            <a:buNone/>
          </a:pPr>
          <a:r>
            <a:rPr lang="en-US" sz="1600" kern="1200"/>
            <a:t>As the United States’ biggest online retailer, the company accounts for about 4% of all retail and about 44% of all e-commerce spending in the US.</a:t>
          </a:r>
        </a:p>
      </dsp:txBody>
      <dsp:txXfrm>
        <a:off x="1566510" y="734655"/>
        <a:ext cx="8034686" cy="1356286"/>
      </dsp:txXfrm>
    </dsp:sp>
    <dsp:sp modelId="{471FC8F2-88E7-4880-8515-039CDEB38299}">
      <dsp:nvSpPr>
        <dsp:cNvPr id="0" name=""/>
        <dsp:cNvSpPr/>
      </dsp:nvSpPr>
      <dsp:spPr>
        <a:xfrm>
          <a:off x="0" y="2430013"/>
          <a:ext cx="9601196" cy="13562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5FC16-FD35-4389-8202-41E41CA3F145}">
      <dsp:nvSpPr>
        <dsp:cNvPr id="0" name=""/>
        <dsp:cNvSpPr/>
      </dsp:nvSpPr>
      <dsp:spPr>
        <a:xfrm>
          <a:off x="410276" y="2735177"/>
          <a:ext cx="745957" cy="745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E43071-277C-46AA-AC59-F61E42F46E97}">
      <dsp:nvSpPr>
        <dsp:cNvPr id="0" name=""/>
        <dsp:cNvSpPr/>
      </dsp:nvSpPr>
      <dsp:spPr>
        <a:xfrm>
          <a:off x="1566510" y="2430013"/>
          <a:ext cx="4320538" cy="1356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40" tIns="143540" rIns="143540" bIns="143540" numCol="1" spcCol="1270" anchor="ctr" anchorCtr="0">
          <a:noAutofit/>
        </a:bodyPr>
        <a:lstStyle/>
        <a:p>
          <a:pPr marL="0" lvl="0" indent="0" algn="l" defTabSz="711200">
            <a:lnSpc>
              <a:spcPct val="90000"/>
            </a:lnSpc>
            <a:spcBef>
              <a:spcPct val="0"/>
            </a:spcBef>
            <a:spcAft>
              <a:spcPct val="35000"/>
            </a:spcAft>
            <a:buNone/>
          </a:pPr>
          <a:r>
            <a:rPr lang="en-US" sz="1600" kern="1200"/>
            <a:t>Wall Street banks like Morgan Stanley </a:t>
          </a:r>
          <a:r>
            <a:rPr lang="en-US" sz="1600" kern="1200">
              <a:hlinkClick xmlns:r="http://schemas.openxmlformats.org/officeDocument/2006/relationships" r:id="rId5"/>
            </a:rPr>
            <a:t>expect </a:t>
          </a:r>
          <a:r>
            <a:rPr lang="en-US" sz="1600" kern="1200"/>
            <a:t>Amazon to continue growing at a rate that no company its size has ever done before, estimating 16% average compound growth in sales through 2025</a:t>
          </a:r>
        </a:p>
      </dsp:txBody>
      <dsp:txXfrm>
        <a:off x="1566510" y="2430013"/>
        <a:ext cx="4320538" cy="1356286"/>
      </dsp:txXfrm>
    </dsp:sp>
    <dsp:sp modelId="{3A585727-759F-4768-B2EB-A19F082C0ED7}">
      <dsp:nvSpPr>
        <dsp:cNvPr id="0" name=""/>
        <dsp:cNvSpPr/>
      </dsp:nvSpPr>
      <dsp:spPr>
        <a:xfrm>
          <a:off x="5887049" y="2430013"/>
          <a:ext cx="3714147" cy="1356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40" tIns="143540" rIns="143540" bIns="143540" numCol="1" spcCol="1270" anchor="ctr" anchorCtr="0">
          <a:noAutofit/>
        </a:bodyPr>
        <a:lstStyle/>
        <a:p>
          <a:pPr marL="0" lvl="0" indent="0" algn="l" defTabSz="533400">
            <a:lnSpc>
              <a:spcPct val="90000"/>
            </a:lnSpc>
            <a:spcBef>
              <a:spcPct val="0"/>
            </a:spcBef>
            <a:spcAft>
              <a:spcPct val="35000"/>
            </a:spcAft>
            <a:buNone/>
          </a:pPr>
          <a:r>
            <a:rPr lang="en-US" sz="1200" kern="1200"/>
            <a:t>market capitalization exceeding $1T</a:t>
          </a:r>
        </a:p>
      </dsp:txBody>
      <dsp:txXfrm>
        <a:off x="5887049" y="2430013"/>
        <a:ext cx="3714147" cy="1356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07509-E4E4-477B-A568-6E67A6310DDD}">
      <dsp:nvSpPr>
        <dsp:cNvPr id="0" name=""/>
        <dsp:cNvSpPr/>
      </dsp:nvSpPr>
      <dsp:spPr>
        <a:xfrm>
          <a:off x="0" y="49608"/>
          <a:ext cx="5914209" cy="1235519"/>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Strengths: its strong brand, extensive product mix, and its highest revenues in the industry.</a:t>
          </a:r>
        </a:p>
      </dsp:txBody>
      <dsp:txXfrm>
        <a:off x="60313" y="109921"/>
        <a:ext cx="5793583" cy="1114893"/>
      </dsp:txXfrm>
    </dsp:sp>
    <dsp:sp modelId="{F68300F5-4183-4033-94E2-714175CA227F}">
      <dsp:nvSpPr>
        <dsp:cNvPr id="0" name=""/>
        <dsp:cNvSpPr/>
      </dsp:nvSpPr>
      <dsp:spPr>
        <a:xfrm>
          <a:off x="0" y="1354248"/>
          <a:ext cx="5914209" cy="1235519"/>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Weaknesses: the limited penetration in developing markets, easily imitable business model and limited brick-and-mortar presence</a:t>
          </a:r>
        </a:p>
      </dsp:txBody>
      <dsp:txXfrm>
        <a:off x="60313" y="1414561"/>
        <a:ext cx="5793583" cy="1114893"/>
      </dsp:txXfrm>
    </dsp:sp>
    <dsp:sp modelId="{DDC951B1-4A14-4E74-85B4-4B7D5E252886}">
      <dsp:nvSpPr>
        <dsp:cNvPr id="0" name=""/>
        <dsp:cNvSpPr/>
      </dsp:nvSpPr>
      <dsp:spPr>
        <a:xfrm>
          <a:off x="0" y="2658888"/>
          <a:ext cx="5914209" cy="1235519"/>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Opportunities: penetrating developed markets, expand their brick-and-mortar business, and boost measures to reduce counterfeit sales</a:t>
          </a:r>
        </a:p>
      </dsp:txBody>
      <dsp:txXfrm>
        <a:off x="60313" y="2719201"/>
        <a:ext cx="5793583" cy="1114893"/>
      </dsp:txXfrm>
    </dsp:sp>
    <dsp:sp modelId="{EE7DA314-A038-430E-A160-CE05CABB0A4F}">
      <dsp:nvSpPr>
        <dsp:cNvPr id="0" name=""/>
        <dsp:cNvSpPr/>
      </dsp:nvSpPr>
      <dsp:spPr>
        <a:xfrm>
          <a:off x="0" y="3963528"/>
          <a:ext cx="5914209" cy="1235519"/>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Threats: cybercrime, imitation, and aggressive competition with large retail firms</a:t>
          </a:r>
        </a:p>
      </dsp:txBody>
      <dsp:txXfrm>
        <a:off x="60313" y="4023841"/>
        <a:ext cx="5793583" cy="11148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5C4005B-D869-4469-AA13-583E857B4DC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76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78488-4D13-401A-954B-29BFFAC7E0C9}"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005B-D869-4469-AA13-583E857B4DC1}" type="slidenum">
              <a:rPr lang="en-US" smtClean="0"/>
              <a:t>‹#›</a:t>
            </a:fld>
            <a:endParaRPr lang="en-US"/>
          </a:p>
        </p:txBody>
      </p:sp>
    </p:spTree>
    <p:extLst>
      <p:ext uri="{BB962C8B-B14F-4D97-AF65-F5344CB8AC3E}">
        <p14:creationId xmlns:p14="http://schemas.microsoft.com/office/powerpoint/2010/main" val="36893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401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2631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spTree>
    <p:extLst>
      <p:ext uri="{BB962C8B-B14F-4D97-AF65-F5344CB8AC3E}">
        <p14:creationId xmlns:p14="http://schemas.microsoft.com/office/powerpoint/2010/main" val="101693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75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57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797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07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spTree>
    <p:extLst>
      <p:ext uri="{BB962C8B-B14F-4D97-AF65-F5344CB8AC3E}">
        <p14:creationId xmlns:p14="http://schemas.microsoft.com/office/powerpoint/2010/main" val="47717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78488-4D13-401A-954B-29BFFAC7E0C9}"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4005B-D869-4469-AA13-583E857B4DC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88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678488-4D13-401A-954B-29BFFAC7E0C9}"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005B-D869-4469-AA13-583E857B4DC1}"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55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678488-4D13-401A-954B-29BFFAC7E0C9}"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4005B-D869-4469-AA13-583E857B4DC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77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78488-4D13-401A-954B-29BFFAC7E0C9}"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4005B-D869-4469-AA13-583E857B4DC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333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78488-4D13-401A-954B-29BFFAC7E0C9}"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4005B-D869-4469-AA13-583E857B4DC1}" type="slidenum">
              <a:rPr lang="en-US" smtClean="0"/>
              <a:t>‹#›</a:t>
            </a:fld>
            <a:endParaRPr lang="en-US"/>
          </a:p>
        </p:txBody>
      </p:sp>
    </p:spTree>
    <p:extLst>
      <p:ext uri="{BB962C8B-B14F-4D97-AF65-F5344CB8AC3E}">
        <p14:creationId xmlns:p14="http://schemas.microsoft.com/office/powerpoint/2010/main" val="96999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78488-4D13-401A-954B-29BFFAC7E0C9}"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4005B-D869-4469-AA13-583E857B4DC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50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678488-4D13-401A-954B-29BFFAC7E0C9}"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4005B-D869-4469-AA13-583E857B4DC1}" type="slidenum">
              <a:rPr lang="en-US" smtClean="0"/>
              <a:t>‹#›</a:t>
            </a:fld>
            <a:endParaRPr lang="en-US"/>
          </a:p>
        </p:txBody>
      </p:sp>
    </p:spTree>
    <p:extLst>
      <p:ext uri="{BB962C8B-B14F-4D97-AF65-F5344CB8AC3E}">
        <p14:creationId xmlns:p14="http://schemas.microsoft.com/office/powerpoint/2010/main" val="268308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678488-4D13-401A-954B-29BFFAC7E0C9}" type="datetimeFigureOut">
              <a:rPr lang="en-US" smtClean="0"/>
              <a:t>4/17/2019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C4005B-D869-4469-AA13-583E857B4DC1}" type="slidenum">
              <a:rPr lang="en-US" smtClean="0"/>
              <a:t>‹#›</a:t>
            </a:fld>
            <a:endParaRPr lang="en-US"/>
          </a:p>
        </p:txBody>
      </p:sp>
    </p:spTree>
    <p:extLst>
      <p:ext uri="{BB962C8B-B14F-4D97-AF65-F5344CB8AC3E}">
        <p14:creationId xmlns:p14="http://schemas.microsoft.com/office/powerpoint/2010/main" val="906947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5CCAF7D5-2AD8-4BDF-BE92-13524EA0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F8C92429-C2FF-43F8-9F54-FF73D127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B8E75E6-FD49-46E3-B23E-9D5C97110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8539"/>
            <a:ext cx="10905066" cy="5600922"/>
          </a:xfrm>
          <a:prstGeom prst="rect">
            <a:avLst/>
          </a:prstGeom>
          <a:solidFill>
            <a:schemeClr val="accent6"/>
          </a:solidFill>
          <a:ln cap="sq">
            <a:noFill/>
            <a:miter lim="800000"/>
          </a:ln>
          <a:effectLst>
            <a:outerShdw blurRad="114300" dist="127000" dir="5400000" sx="99000" sy="99000" algn="t" rotWithShape="0">
              <a:prstClr val="black">
                <a:alpha val="40000"/>
              </a:prstClr>
            </a:outerShdw>
          </a:effectLst>
          <a:scene3d>
            <a:camera prst="orthographicFront"/>
            <a:lightRig rig="twoPt" dir="t"/>
          </a:scene3d>
          <a:sp3d contourW="6350">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8EE6BA1-F87F-4073-B5AB-365A42AD3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790956"/>
            <a:ext cx="10579608" cy="5276088"/>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5875">
            <a:no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6C8143-7B81-48AC-9583-77B2C83D5F9F}"/>
              </a:ext>
            </a:extLst>
          </p:cNvPr>
          <p:cNvSpPr>
            <a:spLocks noGrp="1"/>
          </p:cNvSpPr>
          <p:nvPr>
            <p:ph type="ctrTitle"/>
          </p:nvPr>
        </p:nvSpPr>
        <p:spPr>
          <a:xfrm>
            <a:off x="1304330" y="1275587"/>
            <a:ext cx="9596842" cy="3319285"/>
          </a:xfrm>
        </p:spPr>
        <p:txBody>
          <a:bodyPr anchor="ctr">
            <a:normAutofit/>
          </a:bodyPr>
          <a:lstStyle/>
          <a:p>
            <a:r>
              <a:rPr lang="en-US" sz="9600" dirty="0">
                <a:solidFill>
                  <a:srgbClr val="FFFFFF"/>
                </a:solidFill>
                <a:latin typeface="Times New Roman" panose="02020603050405020304" pitchFamily="18" charset="0"/>
                <a:cs typeface="Times New Roman" panose="02020603050405020304" pitchFamily="18" charset="0"/>
              </a:rPr>
              <a:t>Amazon</a:t>
            </a:r>
            <a:br>
              <a:rPr lang="en-US" sz="9600" dirty="0">
                <a:solidFill>
                  <a:srgbClr val="FFFFFF"/>
                </a:solidFill>
                <a:latin typeface="Times New Roman" panose="02020603050405020304" pitchFamily="18" charset="0"/>
                <a:cs typeface="Times New Roman" panose="02020603050405020304" pitchFamily="18" charset="0"/>
              </a:rPr>
            </a:br>
            <a:r>
              <a:rPr lang="en-US" sz="1800" dirty="0">
                <a:solidFill>
                  <a:srgbClr val="FFFFFF"/>
                </a:solidFill>
                <a:latin typeface="Times New Roman" panose="02020603050405020304" pitchFamily="18" charset="0"/>
                <a:cs typeface="Times New Roman" panose="02020603050405020304" pitchFamily="18" charset="0"/>
              </a:rPr>
              <a:t>Company Analysis</a:t>
            </a:r>
            <a:endParaRPr lang="en-US" sz="9600"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59B905-BD77-4E0E-A229-CA8DDB56E814}"/>
              </a:ext>
            </a:extLst>
          </p:cNvPr>
          <p:cNvSpPr>
            <a:spLocks noGrp="1"/>
          </p:cNvSpPr>
          <p:nvPr>
            <p:ph type="subTitle" idx="1"/>
          </p:nvPr>
        </p:nvSpPr>
        <p:spPr>
          <a:xfrm>
            <a:off x="1960035" y="4981075"/>
            <a:ext cx="8271930" cy="653506"/>
          </a:xfrm>
        </p:spPr>
        <p:txBody>
          <a:bodyPr>
            <a:normAutofit/>
          </a:bodyPr>
          <a:lstStyle/>
          <a:p>
            <a:r>
              <a:rPr lang="en-US" dirty="0">
                <a:solidFill>
                  <a:srgbClr val="FFFFFF"/>
                </a:solidFill>
              </a:rPr>
              <a:t>By: Patricia Martinez, Bryan Arias, and Shavena Smith</a:t>
            </a:r>
          </a:p>
        </p:txBody>
      </p:sp>
      <p:cxnSp>
        <p:nvCxnSpPr>
          <p:cNvPr id="66" name="Straight Connector 65">
            <a:extLst>
              <a:ext uri="{FF2B5EF4-FFF2-40B4-BE49-F238E27FC236}">
                <a16:creationId xmlns:a16="http://schemas.microsoft.com/office/drawing/2014/main" id="{19B678A5-A064-46A6-817F-AE02396CCF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5551" y="4769963"/>
            <a:ext cx="130089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7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3" name="Rectangle 12">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5" name="Picture 14">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8" name="Picture 17">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9B7FC94-E78B-426C-87AF-267848A599EC}"/>
              </a:ext>
            </a:extLst>
          </p:cNvPr>
          <p:cNvSpPr>
            <a:spLocks noGrp="1"/>
          </p:cNvSpPr>
          <p:nvPr>
            <p:ph type="title"/>
          </p:nvPr>
        </p:nvSpPr>
        <p:spPr>
          <a:xfrm>
            <a:off x="7535825" y="982132"/>
            <a:ext cx="3360772" cy="1303867"/>
          </a:xfrm>
        </p:spPr>
        <p:txBody>
          <a:bodyPr>
            <a:normAutofit/>
          </a:bodyPr>
          <a:lstStyle/>
          <a:p>
            <a:pPr>
              <a:lnSpc>
                <a:spcPct val="90000"/>
              </a:lnSpc>
            </a:pPr>
            <a:r>
              <a:rPr lang="en-US" sz="2800"/>
              <a:t>Estimated Market Share Analysis from Statista</a:t>
            </a:r>
          </a:p>
        </p:txBody>
      </p:sp>
      <p:sp>
        <p:nvSpPr>
          <p:cNvPr id="20" name="Rectangle 19">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3.png">
            <a:extLst>
              <a:ext uri="{FF2B5EF4-FFF2-40B4-BE49-F238E27FC236}">
                <a16:creationId xmlns:a16="http://schemas.microsoft.com/office/drawing/2014/main" id="{BE30B85C-EDEC-4BAD-8D63-3F47C02B0917}"/>
              </a:ext>
            </a:extLst>
          </p:cNvPr>
          <p:cNvPicPr/>
          <p:nvPr/>
        </p:nvPicPr>
        <p:blipFill>
          <a:blip r:embed="rId5"/>
          <a:stretch>
            <a:fillRect/>
          </a:stretch>
        </p:blipFill>
        <p:spPr>
          <a:xfrm>
            <a:off x="1412683" y="1623996"/>
            <a:ext cx="5278777" cy="3431204"/>
          </a:xfrm>
          <a:prstGeom prst="rect">
            <a:avLst/>
          </a:prstGeom>
        </p:spPr>
      </p:pic>
      <p:cxnSp>
        <p:nvCxnSpPr>
          <p:cNvPr id="22" name="Straight Connector 21">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E3CCD7B-F61D-4FBE-9C77-FFE383382292}"/>
              </a:ext>
            </a:extLst>
          </p:cNvPr>
          <p:cNvSpPr>
            <a:spLocks noGrp="1"/>
          </p:cNvSpPr>
          <p:nvPr>
            <p:ph idx="1"/>
          </p:nvPr>
        </p:nvSpPr>
        <p:spPr>
          <a:xfrm>
            <a:off x="7355370" y="2550411"/>
            <a:ext cx="3918757" cy="3318936"/>
          </a:xfrm>
        </p:spPr>
        <p:txBody>
          <a:bodyPr>
            <a:normAutofit/>
          </a:bodyPr>
          <a:lstStyle/>
          <a:p>
            <a:r>
              <a:rPr lang="en-US" dirty="0"/>
              <a:t>In a recent forecast analysis from “Statista” it portrays that Amazon by the year 2021 will have a 50% market share of all e-commerce sales in the United States</a:t>
            </a:r>
          </a:p>
        </p:txBody>
      </p:sp>
    </p:spTree>
    <p:extLst>
      <p:ext uri="{BB962C8B-B14F-4D97-AF65-F5344CB8AC3E}">
        <p14:creationId xmlns:p14="http://schemas.microsoft.com/office/powerpoint/2010/main" val="272282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57E4-8D15-4927-BF29-BFF2643356AC}"/>
              </a:ext>
            </a:extLst>
          </p:cNvPr>
          <p:cNvSpPr>
            <a:spLocks noGrp="1"/>
          </p:cNvSpPr>
          <p:nvPr>
            <p:ph type="title"/>
          </p:nvPr>
        </p:nvSpPr>
        <p:spPr>
          <a:xfrm>
            <a:off x="1295402" y="982132"/>
            <a:ext cx="9601196" cy="1303867"/>
          </a:xfrm>
        </p:spPr>
        <p:txBody>
          <a:bodyPr>
            <a:normAutofit/>
          </a:bodyPr>
          <a:lstStyle/>
          <a:p>
            <a:r>
              <a:rPr lang="en-US" dirty="0"/>
              <a:t>Presumed Risks</a:t>
            </a:r>
          </a:p>
        </p:txBody>
      </p:sp>
      <p:sp>
        <p:nvSpPr>
          <p:cNvPr id="3" name="Content Placeholder 2">
            <a:extLst>
              <a:ext uri="{FF2B5EF4-FFF2-40B4-BE49-F238E27FC236}">
                <a16:creationId xmlns:a16="http://schemas.microsoft.com/office/drawing/2014/main" id="{6592B6DC-D781-4B93-AD41-2F1FE9748641}"/>
              </a:ext>
            </a:extLst>
          </p:cNvPr>
          <p:cNvSpPr>
            <a:spLocks noGrp="1"/>
          </p:cNvSpPr>
          <p:nvPr>
            <p:ph idx="1"/>
          </p:nvPr>
        </p:nvSpPr>
        <p:spPr>
          <a:xfrm>
            <a:off x="1295402" y="2556932"/>
            <a:ext cx="6256866" cy="3318936"/>
          </a:xfrm>
        </p:spPr>
        <p:txBody>
          <a:bodyPr>
            <a:normAutofit/>
          </a:bodyPr>
          <a:lstStyle/>
          <a:p>
            <a:r>
              <a:rPr lang="en-US" dirty="0"/>
              <a:t>Amazon’s biggest possible downfall, even in their prime, are their competitors</a:t>
            </a:r>
          </a:p>
          <a:p>
            <a:pPr lvl="1"/>
            <a:r>
              <a:rPr lang="en-US" dirty="0"/>
              <a:t>Walmart has expanded their online store to compete</a:t>
            </a:r>
          </a:p>
          <a:p>
            <a:pPr lvl="1"/>
            <a:r>
              <a:rPr lang="en-US" dirty="0"/>
              <a:t>Walmart’s focus on low prices and an ever-expanding assortment of convenient online initiatives drove customers to its stores and to its websites</a:t>
            </a:r>
          </a:p>
          <a:p>
            <a:pPr marL="457200" lvl="1" indent="0">
              <a:buNone/>
            </a:pPr>
            <a:endParaRPr lang="en-US" dirty="0"/>
          </a:p>
        </p:txBody>
      </p:sp>
      <p:pic>
        <p:nvPicPr>
          <p:cNvPr id="7" name="Graphic 6" descr="Sell">
            <a:extLst>
              <a:ext uri="{FF2B5EF4-FFF2-40B4-BE49-F238E27FC236}">
                <a16:creationId xmlns:a16="http://schemas.microsoft.com/office/drawing/2014/main" id="{57602AF3-53E6-4EA2-94C0-5AFAE4D05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14420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5F06-EC50-46EC-A4AF-75871A508025}"/>
              </a:ext>
            </a:extLst>
          </p:cNvPr>
          <p:cNvSpPr>
            <a:spLocks noGrp="1"/>
          </p:cNvSpPr>
          <p:nvPr>
            <p:ph type="title"/>
          </p:nvPr>
        </p:nvSpPr>
        <p:spPr/>
        <p:txBody>
          <a:bodyPr/>
          <a:lstStyle/>
          <a:p>
            <a:r>
              <a:rPr lang="en-US" dirty="0"/>
              <a:t>Strategic Moves</a:t>
            </a:r>
          </a:p>
        </p:txBody>
      </p:sp>
      <p:sp>
        <p:nvSpPr>
          <p:cNvPr id="3" name="Content Placeholder 2">
            <a:extLst>
              <a:ext uri="{FF2B5EF4-FFF2-40B4-BE49-F238E27FC236}">
                <a16:creationId xmlns:a16="http://schemas.microsoft.com/office/drawing/2014/main" id="{25ACD7AC-D440-4BE6-9978-FAD83D52F592}"/>
              </a:ext>
            </a:extLst>
          </p:cNvPr>
          <p:cNvSpPr>
            <a:spLocks noGrp="1"/>
          </p:cNvSpPr>
          <p:nvPr>
            <p:ph idx="1"/>
          </p:nvPr>
        </p:nvSpPr>
        <p:spPr/>
        <p:txBody>
          <a:bodyPr/>
          <a:lstStyle/>
          <a:p>
            <a:r>
              <a:rPr lang="en-US" dirty="0"/>
              <a:t>Amazon must implement new business ideas to stay at the top </a:t>
            </a:r>
          </a:p>
          <a:p>
            <a:pPr marL="0" indent="0">
              <a:buNone/>
            </a:pPr>
            <a:r>
              <a:rPr lang="en-US" dirty="0"/>
              <a:t>	1.     Purchasing a delivery service</a:t>
            </a:r>
            <a:endParaRPr lang="en-US" sz="2000" dirty="0"/>
          </a:p>
          <a:p>
            <a:pPr marL="0" indent="0">
              <a:buNone/>
            </a:pPr>
            <a:r>
              <a:rPr lang="en-US" dirty="0"/>
              <a:t>	2.     Enter the fitness industry</a:t>
            </a:r>
            <a:endParaRPr lang="en-US" sz="2000" dirty="0"/>
          </a:p>
          <a:p>
            <a:pPr marL="0" indent="0">
              <a:buNone/>
            </a:pPr>
            <a:r>
              <a:rPr lang="en-US" dirty="0"/>
              <a:t>	3.     Acquire a dollar general</a:t>
            </a:r>
            <a:endParaRPr lang="en-US" sz="2000" dirty="0"/>
          </a:p>
          <a:p>
            <a:pPr marL="0" indent="0">
              <a:buNone/>
            </a:pPr>
            <a:r>
              <a:rPr lang="en-US" dirty="0"/>
              <a:t>	4.     Offer rental services</a:t>
            </a:r>
          </a:p>
          <a:p>
            <a:pPr marL="0" indent="0">
              <a:buNone/>
            </a:pPr>
            <a:r>
              <a:rPr lang="en-US" dirty="0"/>
              <a:t>	5.     Partnering with a furniture store</a:t>
            </a:r>
          </a:p>
          <a:p>
            <a:pPr marL="0" indent="0">
              <a:buNone/>
            </a:pPr>
            <a:endParaRPr lang="en-US" sz="2000" dirty="0"/>
          </a:p>
          <a:p>
            <a:pPr lvl="1"/>
            <a:endParaRPr lang="en-US" dirty="0"/>
          </a:p>
        </p:txBody>
      </p:sp>
    </p:spTree>
    <p:extLst>
      <p:ext uri="{BB962C8B-B14F-4D97-AF65-F5344CB8AC3E}">
        <p14:creationId xmlns:p14="http://schemas.microsoft.com/office/powerpoint/2010/main" val="2386174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196A7F3-9253-45A4-BBAD-53C955E79D16}"/>
              </a:ext>
            </a:extLst>
          </p:cNvPr>
          <p:cNvSpPr>
            <a:spLocks noGrp="1"/>
          </p:cNvSpPr>
          <p:nvPr>
            <p:ph type="title"/>
          </p:nvPr>
        </p:nvSpPr>
        <p:spPr>
          <a:xfrm>
            <a:off x="1055599" y="1055077"/>
            <a:ext cx="2532909" cy="4794578"/>
          </a:xfrm>
        </p:spPr>
        <p:txBody>
          <a:bodyPr>
            <a:normAutofit/>
          </a:bodyPr>
          <a:lstStyle/>
          <a:p>
            <a:r>
              <a:rPr lang="en-US">
                <a:solidFill>
                  <a:srgbClr val="262626"/>
                </a:solidFill>
              </a:rPr>
              <a:t>SWOT Analysis</a:t>
            </a:r>
          </a:p>
        </p:txBody>
      </p:sp>
      <p:sp useBgFill="1">
        <p:nvSpPr>
          <p:cNvPr id="16" name="Rectangle 15">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2">
            <a:extLst>
              <a:ext uri="{FF2B5EF4-FFF2-40B4-BE49-F238E27FC236}">
                <a16:creationId xmlns:a16="http://schemas.microsoft.com/office/drawing/2014/main" id="{B0BE5293-CEEA-475F-BDF9-A4BC7630BA1B}"/>
              </a:ext>
            </a:extLst>
          </p:cNvPr>
          <p:cNvGraphicFramePr>
            <a:graphicFrameLocks noGrp="1"/>
          </p:cNvGraphicFramePr>
          <p:nvPr>
            <p:ph idx="1"/>
            <p:extLst>
              <p:ext uri="{D42A27DB-BD31-4B8C-83A1-F6EECF244321}">
                <p14:modId xmlns:p14="http://schemas.microsoft.com/office/powerpoint/2010/main" val="412314174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57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354EF6-0324-4568-BF4A-F1A64F0CDB50}"/>
              </a:ext>
            </a:extLst>
          </p:cNvPr>
          <p:cNvSpPr>
            <a:spLocks noGrp="1"/>
          </p:cNvSpPr>
          <p:nvPr>
            <p:ph type="title"/>
          </p:nvPr>
        </p:nvSpPr>
        <p:spPr>
          <a:xfrm>
            <a:off x="952108" y="954756"/>
            <a:ext cx="2730414" cy="4946003"/>
          </a:xfrm>
        </p:spPr>
        <p:txBody>
          <a:bodyPr>
            <a:normAutofit/>
          </a:bodyPr>
          <a:lstStyle/>
          <a:p>
            <a:r>
              <a:rPr lang="en-US" sz="3600" dirty="0">
                <a:solidFill>
                  <a:srgbClr val="FFFFFF"/>
                </a:solidFill>
              </a:rPr>
              <a:t>Competitive Strengths</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C9E657-8E6F-43C4-8345-BF3717902D7B}"/>
              </a:ext>
            </a:extLst>
          </p:cNvPr>
          <p:cNvSpPr>
            <a:spLocks noGrp="1"/>
          </p:cNvSpPr>
          <p:nvPr>
            <p:ph idx="1"/>
          </p:nvPr>
        </p:nvSpPr>
        <p:spPr>
          <a:xfrm>
            <a:off x="5140934" y="469900"/>
            <a:ext cx="5953630" cy="5405968"/>
          </a:xfrm>
        </p:spPr>
        <p:txBody>
          <a:bodyPr anchor="ctr">
            <a:normAutofit/>
          </a:bodyPr>
          <a:lstStyle/>
          <a:p>
            <a:r>
              <a:rPr lang="en-US" dirty="0"/>
              <a:t>Looking into Amazon’s competitive strengths, some of the things that make the company such a powerhouse is its adaptability to get into niche markets, their selling of broad range items, and the </a:t>
            </a:r>
            <a:r>
              <a:rPr lang="en-US" dirty="0" err="1"/>
              <a:t>easability</a:t>
            </a:r>
            <a:r>
              <a:rPr lang="en-US" dirty="0"/>
              <a:t> of shopping for the modern shopper,</a:t>
            </a:r>
          </a:p>
          <a:p>
            <a:pPr lvl="1"/>
            <a:r>
              <a:rPr lang="en-US" dirty="0">
                <a:solidFill>
                  <a:srgbClr val="212121"/>
                </a:solidFill>
              </a:rPr>
              <a:t>Sets themselves apart from competitors with the creation and development of new Blue Ocean Strategies</a:t>
            </a:r>
          </a:p>
          <a:p>
            <a:pPr lvl="1"/>
            <a:r>
              <a:rPr lang="en-US" dirty="0"/>
              <a:t>Amazon has recently implemented a proposal for business owners to sell their products on Amazon’s website for a small fixed monthly fee</a:t>
            </a:r>
          </a:p>
          <a:p>
            <a:pPr lvl="1"/>
            <a:endParaRPr lang="en-US" dirty="0">
              <a:solidFill>
                <a:srgbClr val="212121"/>
              </a:solidFill>
            </a:endParaRPr>
          </a:p>
        </p:txBody>
      </p:sp>
    </p:spTree>
    <p:extLst>
      <p:ext uri="{BB962C8B-B14F-4D97-AF65-F5344CB8AC3E}">
        <p14:creationId xmlns:p14="http://schemas.microsoft.com/office/powerpoint/2010/main" val="385291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49FB-83C9-46DB-A7B2-816AE6B084E1}"/>
              </a:ext>
            </a:extLst>
          </p:cNvPr>
          <p:cNvSpPr>
            <a:spLocks noGrp="1"/>
          </p:cNvSpPr>
          <p:nvPr>
            <p:ph type="title"/>
          </p:nvPr>
        </p:nvSpPr>
        <p:spPr>
          <a:xfrm>
            <a:off x="1295402" y="982132"/>
            <a:ext cx="9601196" cy="1303867"/>
          </a:xfrm>
        </p:spPr>
        <p:txBody>
          <a:bodyPr/>
          <a:lstStyle/>
          <a:p>
            <a:r>
              <a:rPr lang="en-US"/>
              <a:t>Current Overlap</a:t>
            </a:r>
            <a:endParaRPr lang="en-US" dirty="0"/>
          </a:p>
        </p:txBody>
      </p:sp>
      <p:sp>
        <p:nvSpPr>
          <p:cNvPr id="3" name="Content Placeholder 2">
            <a:extLst>
              <a:ext uri="{FF2B5EF4-FFF2-40B4-BE49-F238E27FC236}">
                <a16:creationId xmlns:a16="http://schemas.microsoft.com/office/drawing/2014/main" id="{C48DAA0B-E1D5-40CB-90C1-482CF8D87051}"/>
              </a:ext>
            </a:extLst>
          </p:cNvPr>
          <p:cNvSpPr>
            <a:spLocks noGrp="1"/>
          </p:cNvSpPr>
          <p:nvPr>
            <p:ph idx="1"/>
          </p:nvPr>
        </p:nvSpPr>
        <p:spPr/>
        <p:txBody>
          <a:bodyPr/>
          <a:lstStyle/>
          <a:p>
            <a:r>
              <a:rPr lang="en-US" dirty="0"/>
              <a:t>Amazon is known to pursue the “small business approach” even though they are a fortune 500 company</a:t>
            </a:r>
          </a:p>
          <a:p>
            <a:r>
              <a:rPr lang="en-US" dirty="0"/>
              <a:t>Amazon has been known to push out “mom-and-pop” stores because they can give what others small businesses cannot plus more</a:t>
            </a:r>
          </a:p>
          <a:p>
            <a:r>
              <a:rPr lang="en-US" dirty="0"/>
              <a:t>Amazon has the evident advantage of being an e-commerce store because people do not need to leave their homes to get what they need</a:t>
            </a:r>
          </a:p>
          <a:p>
            <a:endParaRPr lang="en-US" dirty="0"/>
          </a:p>
        </p:txBody>
      </p:sp>
    </p:spTree>
    <p:extLst>
      <p:ext uri="{BB962C8B-B14F-4D97-AF65-F5344CB8AC3E}">
        <p14:creationId xmlns:p14="http://schemas.microsoft.com/office/powerpoint/2010/main" val="243000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0" name="Rectangle 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BA3BD96-6852-4C07-AE97-51601A703DD4}"/>
              </a:ext>
            </a:extLst>
          </p:cNvPr>
          <p:cNvSpPr>
            <a:spLocks noGrp="1"/>
          </p:cNvSpPr>
          <p:nvPr>
            <p:ph type="title"/>
          </p:nvPr>
        </p:nvSpPr>
        <p:spPr>
          <a:xfrm>
            <a:off x="7535825" y="982132"/>
            <a:ext cx="3360772" cy="1303867"/>
          </a:xfrm>
        </p:spPr>
        <p:txBody>
          <a:bodyPr>
            <a:normAutofit/>
          </a:bodyPr>
          <a:lstStyle/>
          <a:p>
            <a:pPr>
              <a:lnSpc>
                <a:spcPct val="90000"/>
              </a:lnSpc>
            </a:pPr>
            <a:r>
              <a:rPr lang="en-US" sz="4100"/>
              <a:t>Amazon Space Chart</a:t>
            </a:r>
          </a:p>
        </p:txBody>
      </p:sp>
      <p:sp>
        <p:nvSpPr>
          <p:cNvPr id="17" name="Rectangle 1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2.png">
            <a:extLst>
              <a:ext uri="{FF2B5EF4-FFF2-40B4-BE49-F238E27FC236}">
                <a16:creationId xmlns:a16="http://schemas.microsoft.com/office/drawing/2014/main" id="{4C4254F2-A04C-4E27-9978-103714A31A9E}"/>
              </a:ext>
            </a:extLst>
          </p:cNvPr>
          <p:cNvPicPr/>
          <p:nvPr/>
        </p:nvPicPr>
        <p:blipFill rotWithShape="1">
          <a:blip r:embed="rId5"/>
          <a:srcRect b="5373"/>
          <a:stretch/>
        </p:blipFill>
        <p:spPr>
          <a:xfrm>
            <a:off x="875071" y="875071"/>
            <a:ext cx="6390968" cy="5065479"/>
          </a:xfrm>
          <a:prstGeom prst="rect">
            <a:avLst/>
          </a:prstGeom>
        </p:spPr>
      </p:pic>
      <p:cxnSp>
        <p:nvCxnSpPr>
          <p:cNvPr id="19" name="Straight Connector 1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3D45392-2DD9-4C8C-B2DA-6ED3AA5A7B9A}"/>
              </a:ext>
            </a:extLst>
          </p:cNvPr>
          <p:cNvSpPr>
            <a:spLocks noGrp="1"/>
          </p:cNvSpPr>
          <p:nvPr>
            <p:ph idx="1"/>
          </p:nvPr>
        </p:nvSpPr>
        <p:spPr>
          <a:xfrm>
            <a:off x="7535824" y="2556932"/>
            <a:ext cx="3360771" cy="3318936"/>
          </a:xfrm>
        </p:spPr>
        <p:txBody>
          <a:bodyPr>
            <a:normAutofit/>
          </a:bodyPr>
          <a:lstStyle/>
          <a:p>
            <a:r>
              <a:rPr lang="en-US"/>
              <a:t>shows two of Amazon’s most noticeable features, its aggressiveness and its competitiveness</a:t>
            </a:r>
            <a:endParaRPr lang="en-US" dirty="0"/>
          </a:p>
        </p:txBody>
      </p:sp>
    </p:spTree>
    <p:extLst>
      <p:ext uri="{BB962C8B-B14F-4D97-AF65-F5344CB8AC3E}">
        <p14:creationId xmlns:p14="http://schemas.microsoft.com/office/powerpoint/2010/main" val="100872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BC05791D-157B-4AA2-82CA-BE441DF4B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0201BA73-6DE9-4B29-9666-64915B963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2">
              <a:lumMod val="90000"/>
              <a:lumOff val="10000"/>
            </a:schemeClr>
          </a:solidFill>
          <a:ln>
            <a:noFill/>
          </a:ln>
          <a:effectLst>
            <a:outerShdw blurRad="50800" dist="38100" dir="5400000" algn="t" rotWithShape="0">
              <a:srgbClr val="373737">
                <a:alpha val="40000"/>
              </a:srgbClr>
            </a:outerShdw>
          </a:effectLst>
          <a:scene3d>
            <a:camera prst="orthographicFront"/>
            <a:lightRig rig="balanced" dir="t"/>
          </a:scene3d>
          <a:sp3d>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5">
            <a:extLst>
              <a:ext uri="{FF2B5EF4-FFF2-40B4-BE49-F238E27FC236}">
                <a16:creationId xmlns:a16="http://schemas.microsoft.com/office/drawing/2014/main" id="{41F75129-64DA-4018-B855-6DB3D06BC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E23213A-C732-4920-A7A1-2E0B9A9DE370}"/>
              </a:ext>
            </a:extLst>
          </p:cNvPr>
          <p:cNvSpPr>
            <a:spLocks noGrp="1"/>
          </p:cNvSpPr>
          <p:nvPr>
            <p:ph type="title"/>
          </p:nvPr>
        </p:nvSpPr>
        <p:spPr>
          <a:xfrm>
            <a:off x="1295402" y="982132"/>
            <a:ext cx="9601196" cy="1303867"/>
          </a:xfrm>
        </p:spPr>
        <p:txBody>
          <a:bodyPr>
            <a:normAutofit/>
          </a:bodyPr>
          <a:lstStyle/>
          <a:p>
            <a:r>
              <a:rPr lang="en-US"/>
              <a:t>Conclusion</a:t>
            </a:r>
            <a:endParaRPr lang="en-US" dirty="0"/>
          </a:p>
        </p:txBody>
      </p:sp>
      <p:sp>
        <p:nvSpPr>
          <p:cNvPr id="3" name="Content Placeholder 2">
            <a:extLst>
              <a:ext uri="{FF2B5EF4-FFF2-40B4-BE49-F238E27FC236}">
                <a16:creationId xmlns:a16="http://schemas.microsoft.com/office/drawing/2014/main" id="{6164736B-775E-4004-97D4-AB10AD828B09}"/>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n-US" dirty="0"/>
              <a:t>Amazon is a leader in many areas and aspects. With the way online shopping is growing, Amazon is expected to grow in its market share only more, while other large retailers are doing their best not to go bankrupt like Sears, Toys R Us, and more. Being an era of internet, it is essential to keep up with the change in today’s world, because if not constantly changing one can suffer losses or worse get bankrupt and have to foresee liquidation. Amazon sustains a competitive advantage and superiority among its major competitors by specializing in providing what other companies cannot.</a:t>
            </a:r>
          </a:p>
          <a:p>
            <a:pPr>
              <a:lnSpc>
                <a:spcPct val="90000"/>
              </a:lnSpc>
            </a:pPr>
            <a:endParaRPr lang="en-US" sz="2000" dirty="0"/>
          </a:p>
        </p:txBody>
      </p:sp>
    </p:spTree>
    <p:extLst>
      <p:ext uri="{BB962C8B-B14F-4D97-AF65-F5344CB8AC3E}">
        <p14:creationId xmlns:p14="http://schemas.microsoft.com/office/powerpoint/2010/main" val="407633647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D04417-964F-40A7-B37A-36D013E70832}"/>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Introduction</a:t>
            </a: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0A44EBAB-9CBD-42EB-92BC-3C6ED255A606}"/>
              </a:ext>
            </a:extLst>
          </p:cNvPr>
          <p:cNvSpPr>
            <a:spLocks noGrp="1"/>
          </p:cNvSpPr>
          <p:nvPr>
            <p:ph idx="1"/>
          </p:nvPr>
        </p:nvSpPr>
        <p:spPr>
          <a:xfrm>
            <a:off x="5140934" y="469900"/>
            <a:ext cx="5953630" cy="5405968"/>
          </a:xfrm>
        </p:spPr>
        <p:txBody>
          <a:bodyPr anchor="ctr">
            <a:normAutofit/>
          </a:bodyPr>
          <a:lstStyle/>
          <a:p>
            <a:r>
              <a:rPr lang="en-US">
                <a:solidFill>
                  <a:srgbClr val="212121"/>
                </a:solidFill>
              </a:rPr>
              <a:t>Amazon having been established in 1994 as a bookstore, gradually has risen to the top ranks as the most used online e-commerce business in the U.S.</a:t>
            </a:r>
          </a:p>
          <a:p>
            <a:r>
              <a:rPr lang="en-US">
                <a:solidFill>
                  <a:srgbClr val="212121"/>
                </a:solidFill>
              </a:rPr>
              <a:t>By providing products and services at ease, Amazon sustains a competitive advantage and superiority among its major competitors by specializing in providing what other companies cannot</a:t>
            </a:r>
          </a:p>
          <a:p>
            <a:r>
              <a:rPr lang="en-US">
                <a:solidFill>
                  <a:srgbClr val="212121"/>
                </a:solidFill>
              </a:rPr>
              <a:t>Mission Statement: “We strive to offer our customers the lowest possible prices, the best available selection, and the utmost convenience”</a:t>
            </a:r>
          </a:p>
        </p:txBody>
      </p:sp>
    </p:spTree>
    <p:extLst>
      <p:ext uri="{BB962C8B-B14F-4D97-AF65-F5344CB8AC3E}">
        <p14:creationId xmlns:p14="http://schemas.microsoft.com/office/powerpoint/2010/main" val="23839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01DB0E-1BC0-4382-B9E0-A6F4B9469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07C450-F0ED-49C0-89D9-615671B54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soli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F33A7-0103-4BDE-A2F4-A3C40F4751FB}"/>
              </a:ext>
            </a:extLst>
          </p:cNvPr>
          <p:cNvSpPr>
            <a:spLocks noGrp="1"/>
          </p:cNvSpPr>
          <p:nvPr>
            <p:ph type="title"/>
          </p:nvPr>
        </p:nvSpPr>
        <p:spPr>
          <a:xfrm>
            <a:off x="640080" y="635508"/>
            <a:ext cx="3354470" cy="5586984"/>
          </a:xfrm>
        </p:spPr>
        <p:txBody>
          <a:bodyPr>
            <a:normAutofit/>
          </a:bodyPr>
          <a:lstStyle/>
          <a:p>
            <a:r>
              <a:rPr lang="en-US">
                <a:solidFill>
                  <a:srgbClr val="FFFFFF"/>
                </a:solidFill>
              </a:rPr>
              <a:t>Financial Strength</a:t>
            </a:r>
          </a:p>
        </p:txBody>
      </p:sp>
      <p:sp>
        <p:nvSpPr>
          <p:cNvPr id="12" name="Rectangle 11">
            <a:extLst>
              <a:ext uri="{FF2B5EF4-FFF2-40B4-BE49-F238E27FC236}">
                <a16:creationId xmlns:a16="http://schemas.microsoft.com/office/drawing/2014/main" id="{6F9B9E94-0877-4691-8220-82281CDA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862" y="164592"/>
            <a:ext cx="7205472" cy="6528816"/>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useBgFill="1">
        <p:nvSpPr>
          <p:cNvPr id="14" name="Rectangle 13">
            <a:extLst>
              <a:ext uri="{FF2B5EF4-FFF2-40B4-BE49-F238E27FC236}">
                <a16:creationId xmlns:a16="http://schemas.microsoft.com/office/drawing/2014/main" id="{597E9E6C-8562-4A83-B455-2E5F362740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46" y="0"/>
            <a:ext cx="7537704" cy="6858000"/>
          </a:xfrm>
          <a:prstGeom prst="rect">
            <a:avLst/>
          </a:prstGeom>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6FD5A6-F666-4BD6-B5B1-3B0F35F21487}"/>
              </a:ext>
            </a:extLst>
          </p:cNvPr>
          <p:cNvSpPr>
            <a:spLocks noGrp="1"/>
          </p:cNvSpPr>
          <p:nvPr>
            <p:ph idx="1"/>
          </p:nvPr>
        </p:nvSpPr>
        <p:spPr>
          <a:xfrm>
            <a:off x="5456262" y="793889"/>
            <a:ext cx="5935673" cy="5174774"/>
          </a:xfrm>
        </p:spPr>
        <p:txBody>
          <a:bodyPr anchor="ctr">
            <a:normAutofit/>
          </a:bodyPr>
          <a:lstStyle/>
          <a:p>
            <a:r>
              <a:rPr lang="en-US" sz="2000">
                <a:solidFill>
                  <a:schemeClr val="tx1"/>
                </a:solidFill>
              </a:rPr>
              <a:t>Customer Obsession</a:t>
            </a:r>
          </a:p>
          <a:p>
            <a:r>
              <a:rPr lang="en-US" sz="2000">
                <a:solidFill>
                  <a:schemeClr val="tx1"/>
                </a:solidFill>
              </a:rPr>
              <a:t>Amazon works from the perspective of the customer to come up with ideas that will legitimately generate value</a:t>
            </a:r>
          </a:p>
          <a:p>
            <a:pPr lvl="1"/>
            <a:r>
              <a:rPr lang="en-US">
                <a:solidFill>
                  <a:schemeClr val="tx1"/>
                </a:solidFill>
              </a:rPr>
              <a:t>Ex: Prime</a:t>
            </a:r>
          </a:p>
          <a:p>
            <a:r>
              <a:rPr lang="en-US" sz="2000">
                <a:solidFill>
                  <a:schemeClr val="tx1"/>
                </a:solidFill>
              </a:rPr>
              <a:t>5 major industries: retail, logistics, consumer technology, cloud computing, and most recently, media &amp; entertainment</a:t>
            </a:r>
          </a:p>
          <a:p>
            <a:r>
              <a:rPr lang="en-US" sz="2000">
                <a:solidFill>
                  <a:schemeClr val="tx1"/>
                </a:solidFill>
              </a:rPr>
              <a:t>Last year, invested $13.7B in Whole Foods- pushing into brick-and-mortar retail</a:t>
            </a:r>
          </a:p>
          <a:p>
            <a:pPr marL="0" indent="0">
              <a:buNone/>
            </a:pPr>
            <a:endParaRPr lang="en-US" sz="2000">
              <a:solidFill>
                <a:schemeClr val="tx1"/>
              </a:solidFill>
            </a:endParaRPr>
          </a:p>
        </p:txBody>
      </p:sp>
    </p:spTree>
    <p:extLst>
      <p:ext uri="{BB962C8B-B14F-4D97-AF65-F5344CB8AC3E}">
        <p14:creationId xmlns:p14="http://schemas.microsoft.com/office/powerpoint/2010/main" val="21774939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25" name="Group 8">
            <a:extLst>
              <a:ext uri="{FF2B5EF4-FFF2-40B4-BE49-F238E27FC236}">
                <a16:creationId xmlns:a16="http://schemas.microsoft.com/office/drawing/2014/main" id="{71D94D4C-1290-4405-A774-5C4C6C4E63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0" name="Picture 9">
              <a:extLst>
                <a:ext uri="{FF2B5EF4-FFF2-40B4-BE49-F238E27FC236}">
                  <a16:creationId xmlns:a16="http://schemas.microsoft.com/office/drawing/2014/main" id="{1C21F738-3DFC-40C9-94B1-01A1ED0713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1EED3386-36D7-4F4D-994E-9E6BECBC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20043D61-6DBE-45FB-ADAB-FCDFF38F170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3" name="Picture 12">
              <a:extLst>
                <a:ext uri="{FF2B5EF4-FFF2-40B4-BE49-F238E27FC236}">
                  <a16:creationId xmlns:a16="http://schemas.microsoft.com/office/drawing/2014/main" id="{F1366DDD-2309-4EC1-9C3A-0EBF26711BC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26" name="Straight Connector 14">
            <a:extLst>
              <a:ext uri="{FF2B5EF4-FFF2-40B4-BE49-F238E27FC236}">
                <a16:creationId xmlns:a16="http://schemas.microsoft.com/office/drawing/2014/main" id="{AEB4F5DF-1284-423F-9B33-0489071718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7" name="Rectangle 16">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18">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0" name="Picture 19">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3" name="Picture 22">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aphicFrame>
        <p:nvGraphicFramePr>
          <p:cNvPr id="29" name="TextBox 1">
            <a:extLst>
              <a:ext uri="{FF2B5EF4-FFF2-40B4-BE49-F238E27FC236}">
                <a16:creationId xmlns:a16="http://schemas.microsoft.com/office/drawing/2014/main" id="{D8D3E95F-41DF-4924-9897-0A0D4DD38F16}"/>
              </a:ext>
            </a:extLst>
          </p:cNvPr>
          <p:cNvGraphicFramePr/>
          <p:nvPr>
            <p:extLst>
              <p:ext uri="{D42A27DB-BD31-4B8C-83A1-F6EECF244321}">
                <p14:modId xmlns:p14="http://schemas.microsoft.com/office/powerpoint/2010/main" val="2694710590"/>
              </p:ext>
            </p:extLst>
          </p:nvPr>
        </p:nvGraphicFramePr>
        <p:xfrm>
          <a:off x="1295401" y="1140542"/>
          <a:ext cx="9601197" cy="45209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6006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B80853-775B-47C1-A508-0AAD6FCE5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F62520-0403-497A-958B-FD6E8037E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85" y="471792"/>
            <a:ext cx="11264630" cy="59144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8.png">
            <a:extLst>
              <a:ext uri="{FF2B5EF4-FFF2-40B4-BE49-F238E27FC236}">
                <a16:creationId xmlns:a16="http://schemas.microsoft.com/office/drawing/2014/main" id="{F1FDDC0F-B09C-4DC3-ABEE-5177AA60F4D8}"/>
              </a:ext>
            </a:extLst>
          </p:cNvPr>
          <p:cNvPicPr/>
          <p:nvPr/>
        </p:nvPicPr>
        <p:blipFill>
          <a:blip r:embed="rId3"/>
          <a:stretch>
            <a:fillRect/>
          </a:stretch>
        </p:blipFill>
        <p:spPr>
          <a:xfrm>
            <a:off x="1981951" y="1115259"/>
            <a:ext cx="8228099" cy="4627483"/>
          </a:xfrm>
          <a:prstGeom prst="rect">
            <a:avLst/>
          </a:prstGeom>
        </p:spPr>
      </p:pic>
      <p:sp>
        <p:nvSpPr>
          <p:cNvPr id="11" name="Rectangle 10">
            <a:extLst>
              <a:ext uri="{FF2B5EF4-FFF2-40B4-BE49-F238E27FC236}">
                <a16:creationId xmlns:a16="http://schemas.microsoft.com/office/drawing/2014/main" id="{BB3A422A-21ED-464B-B2EF-EE5B061BE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35508"/>
            <a:ext cx="10954512" cy="5586984"/>
          </a:xfrm>
          <a:prstGeom prst="rect">
            <a:avLst/>
          </a:prstGeom>
          <a:noFill/>
          <a:ln w="22225" cap="flat">
            <a:solidFill>
              <a:srgbClr val="FF623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1992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A342-79B0-4A75-B393-4333A2B03B2C}"/>
              </a:ext>
            </a:extLst>
          </p:cNvPr>
          <p:cNvSpPr>
            <a:spLocks noGrp="1"/>
          </p:cNvSpPr>
          <p:nvPr>
            <p:ph type="title"/>
          </p:nvPr>
        </p:nvSpPr>
        <p:spPr/>
        <p:txBody>
          <a:bodyPr/>
          <a:lstStyle/>
          <a:p>
            <a:r>
              <a:rPr lang="en-US" dirty="0"/>
              <a:t>Liquidity Ratios</a:t>
            </a:r>
          </a:p>
        </p:txBody>
      </p:sp>
      <p:graphicFrame>
        <p:nvGraphicFramePr>
          <p:cNvPr id="5" name="Content Placeholder 4">
            <a:extLst>
              <a:ext uri="{FF2B5EF4-FFF2-40B4-BE49-F238E27FC236}">
                <a16:creationId xmlns:a16="http://schemas.microsoft.com/office/drawing/2014/main" id="{959F99A2-D140-4336-AC6D-9B701B2F9275}"/>
              </a:ext>
            </a:extLst>
          </p:cNvPr>
          <p:cNvGraphicFramePr>
            <a:graphicFrameLocks noGrp="1"/>
          </p:cNvGraphicFramePr>
          <p:nvPr>
            <p:ph sz="half" idx="1"/>
            <p:extLst>
              <p:ext uri="{D42A27DB-BD31-4B8C-83A1-F6EECF244321}">
                <p14:modId xmlns:p14="http://schemas.microsoft.com/office/powerpoint/2010/main" val="1243148694"/>
              </p:ext>
            </p:extLst>
          </p:nvPr>
        </p:nvGraphicFramePr>
        <p:xfrm>
          <a:off x="786581" y="2560320"/>
          <a:ext cx="5230042" cy="3446873"/>
        </p:xfrm>
        <a:graphic>
          <a:graphicData uri="http://schemas.openxmlformats.org/drawingml/2006/table">
            <a:tbl>
              <a:tblPr>
                <a:tableStyleId>{5C22544A-7EE6-4342-B048-85BDC9FD1C3A}</a:tableStyleId>
              </a:tblPr>
              <a:tblGrid>
                <a:gridCol w="233129">
                  <a:extLst>
                    <a:ext uri="{9D8B030D-6E8A-4147-A177-3AD203B41FA5}">
                      <a16:colId xmlns:a16="http://schemas.microsoft.com/office/drawing/2014/main" val="3683958730"/>
                    </a:ext>
                  </a:extLst>
                </a:gridCol>
                <a:gridCol w="1226028">
                  <a:extLst>
                    <a:ext uri="{9D8B030D-6E8A-4147-A177-3AD203B41FA5}">
                      <a16:colId xmlns:a16="http://schemas.microsoft.com/office/drawing/2014/main" val="3113305058"/>
                    </a:ext>
                  </a:extLst>
                </a:gridCol>
                <a:gridCol w="754177">
                  <a:extLst>
                    <a:ext uri="{9D8B030D-6E8A-4147-A177-3AD203B41FA5}">
                      <a16:colId xmlns:a16="http://schemas.microsoft.com/office/drawing/2014/main" val="2080515618"/>
                    </a:ext>
                  </a:extLst>
                </a:gridCol>
                <a:gridCol w="754177">
                  <a:extLst>
                    <a:ext uri="{9D8B030D-6E8A-4147-A177-3AD203B41FA5}">
                      <a16:colId xmlns:a16="http://schemas.microsoft.com/office/drawing/2014/main" val="2708832017"/>
                    </a:ext>
                  </a:extLst>
                </a:gridCol>
                <a:gridCol w="754177">
                  <a:extLst>
                    <a:ext uri="{9D8B030D-6E8A-4147-A177-3AD203B41FA5}">
                      <a16:colId xmlns:a16="http://schemas.microsoft.com/office/drawing/2014/main" val="465751315"/>
                    </a:ext>
                  </a:extLst>
                </a:gridCol>
                <a:gridCol w="754177">
                  <a:extLst>
                    <a:ext uri="{9D8B030D-6E8A-4147-A177-3AD203B41FA5}">
                      <a16:colId xmlns:a16="http://schemas.microsoft.com/office/drawing/2014/main" val="2183137552"/>
                    </a:ext>
                  </a:extLst>
                </a:gridCol>
                <a:gridCol w="754177">
                  <a:extLst>
                    <a:ext uri="{9D8B030D-6E8A-4147-A177-3AD203B41FA5}">
                      <a16:colId xmlns:a16="http://schemas.microsoft.com/office/drawing/2014/main" val="28509796"/>
                    </a:ext>
                  </a:extLst>
                </a:gridCol>
              </a:tblGrid>
              <a:tr h="1203663">
                <a:tc>
                  <a:txBody>
                    <a:bodyPr/>
                    <a:lstStyle/>
                    <a:p>
                      <a:pPr marL="0" marR="0">
                        <a:lnSpc>
                          <a:spcPct val="115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63008" marR="75610" marT="50407" marB="50407"/>
                </a:tc>
                <a:tc>
                  <a:txBody>
                    <a:bodyPr/>
                    <a:lstStyle/>
                    <a:p>
                      <a:pPr marL="88900" marR="88900">
                        <a:lnSpc>
                          <a:spcPct val="200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ctr">
                        <a:lnSpc>
                          <a:spcPct val="115000"/>
                        </a:lnSpc>
                        <a:spcBef>
                          <a:spcPts val="0"/>
                        </a:spcBef>
                        <a:spcAft>
                          <a:spcPts val="0"/>
                        </a:spcAft>
                      </a:pPr>
                      <a:r>
                        <a:rPr lang="en-US" sz="1200">
                          <a:effectLst/>
                        </a:rPr>
                        <a:t>Dec 31, 2018</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ctr">
                        <a:lnSpc>
                          <a:spcPct val="115000"/>
                        </a:lnSpc>
                        <a:spcBef>
                          <a:spcPts val="0"/>
                        </a:spcBef>
                        <a:spcAft>
                          <a:spcPts val="0"/>
                        </a:spcAft>
                      </a:pPr>
                      <a:r>
                        <a:rPr lang="en-US" sz="1200">
                          <a:effectLst/>
                        </a:rPr>
                        <a:t>Dec 31, 2017</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ctr">
                        <a:lnSpc>
                          <a:spcPct val="115000"/>
                        </a:lnSpc>
                        <a:spcBef>
                          <a:spcPts val="0"/>
                        </a:spcBef>
                        <a:spcAft>
                          <a:spcPts val="0"/>
                        </a:spcAft>
                      </a:pPr>
                      <a:r>
                        <a:rPr lang="en-US" sz="1200">
                          <a:effectLst/>
                        </a:rPr>
                        <a:t>Dec 31, 2016</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ctr">
                        <a:lnSpc>
                          <a:spcPct val="115000"/>
                        </a:lnSpc>
                        <a:spcBef>
                          <a:spcPts val="0"/>
                        </a:spcBef>
                        <a:spcAft>
                          <a:spcPts val="0"/>
                        </a:spcAft>
                      </a:pPr>
                      <a:r>
                        <a:rPr lang="en-US" sz="1200">
                          <a:effectLst/>
                        </a:rPr>
                        <a:t>Dec 31, 2015</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ctr">
                        <a:lnSpc>
                          <a:spcPct val="115000"/>
                        </a:lnSpc>
                        <a:spcBef>
                          <a:spcPts val="0"/>
                        </a:spcBef>
                        <a:spcAft>
                          <a:spcPts val="0"/>
                        </a:spcAft>
                      </a:pPr>
                      <a:r>
                        <a:rPr lang="en-US" sz="1200">
                          <a:effectLst/>
                        </a:rPr>
                        <a:t>Dec 31, 2014</a:t>
                      </a:r>
                      <a:endParaRPr lang="en-US" sz="1100">
                        <a:effectLst/>
                        <a:latin typeface="Arial" panose="020B0604020202020204" pitchFamily="34" charset="0"/>
                        <a:ea typeface="Arial" panose="020B0604020202020204" pitchFamily="34" charset="0"/>
                      </a:endParaRPr>
                    </a:p>
                  </a:txBody>
                  <a:tcPr marL="75610" marR="75610" marT="50407" marB="50407"/>
                </a:tc>
                <a:extLst>
                  <a:ext uri="{0D108BD9-81ED-4DB2-BD59-A6C34878D82A}">
                    <a16:rowId xmlns:a16="http://schemas.microsoft.com/office/drawing/2014/main" val="1908419565"/>
                  </a:ext>
                </a:extLst>
              </a:tr>
              <a:tr h="852166">
                <a:tc>
                  <a:txBody>
                    <a:bodyPr/>
                    <a:lstStyle/>
                    <a:p>
                      <a:pPr marL="88900" marR="88900">
                        <a:lnSpc>
                          <a:spcPct val="200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63008" marR="75610" marT="50407" marB="50407"/>
                </a:tc>
                <a:tc>
                  <a:txBody>
                    <a:bodyPr/>
                    <a:lstStyle/>
                    <a:p>
                      <a:pPr marL="88900" marR="88900">
                        <a:lnSpc>
                          <a:spcPct val="115000"/>
                        </a:lnSpc>
                        <a:spcBef>
                          <a:spcPts val="0"/>
                        </a:spcBef>
                        <a:spcAft>
                          <a:spcPts val="0"/>
                        </a:spcAft>
                      </a:pPr>
                      <a:r>
                        <a:rPr lang="en-US" sz="1200">
                          <a:effectLst/>
                        </a:rPr>
                        <a:t>Current ratio</a:t>
                      </a:r>
                      <a:endParaRPr lang="en-US" sz="1100">
                        <a:effectLst/>
                        <a:latin typeface="Arial" panose="020B0604020202020204" pitchFamily="34" charset="0"/>
                        <a:ea typeface="Arial" panose="020B0604020202020204" pitchFamily="34" charset="0"/>
                      </a:endParaRPr>
                    </a:p>
                  </a:txBody>
                  <a:tcPr marL="100813" marR="75610" marT="50407" marB="50407"/>
                </a:tc>
                <a:tc>
                  <a:txBody>
                    <a:bodyPr/>
                    <a:lstStyle/>
                    <a:p>
                      <a:pPr marL="88900" marR="88900" algn="r">
                        <a:lnSpc>
                          <a:spcPct val="115000"/>
                        </a:lnSpc>
                        <a:spcBef>
                          <a:spcPts val="0"/>
                        </a:spcBef>
                        <a:spcAft>
                          <a:spcPts val="0"/>
                        </a:spcAft>
                      </a:pPr>
                      <a:r>
                        <a:rPr lang="en-US" sz="1200">
                          <a:effectLst/>
                        </a:rPr>
                        <a:t>1.10</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1.04</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1.04</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1.08</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1.12</a:t>
                      </a:r>
                      <a:endParaRPr lang="en-US" sz="1100">
                        <a:effectLst/>
                        <a:latin typeface="Arial" panose="020B0604020202020204" pitchFamily="34" charset="0"/>
                        <a:ea typeface="Arial" panose="020B0604020202020204" pitchFamily="34" charset="0"/>
                      </a:endParaRPr>
                    </a:p>
                  </a:txBody>
                  <a:tcPr marL="75610" marR="75610" marT="50407" marB="50407"/>
                </a:tc>
                <a:extLst>
                  <a:ext uri="{0D108BD9-81ED-4DB2-BD59-A6C34878D82A}">
                    <a16:rowId xmlns:a16="http://schemas.microsoft.com/office/drawing/2014/main" val="4131475424"/>
                  </a:ext>
                </a:extLst>
              </a:tr>
              <a:tr h="695522">
                <a:tc>
                  <a:txBody>
                    <a:bodyPr/>
                    <a:lstStyle/>
                    <a:p>
                      <a:pPr marL="88900" marR="88900">
                        <a:lnSpc>
                          <a:spcPct val="200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63008" marR="75610" marT="50407" marB="50407"/>
                </a:tc>
                <a:tc>
                  <a:txBody>
                    <a:bodyPr/>
                    <a:lstStyle/>
                    <a:p>
                      <a:pPr marL="88900" marR="88900">
                        <a:lnSpc>
                          <a:spcPct val="115000"/>
                        </a:lnSpc>
                        <a:spcBef>
                          <a:spcPts val="0"/>
                        </a:spcBef>
                        <a:spcAft>
                          <a:spcPts val="0"/>
                        </a:spcAft>
                      </a:pPr>
                      <a:r>
                        <a:rPr lang="en-US" sz="1200">
                          <a:effectLst/>
                        </a:rPr>
                        <a:t>Quick ratio</a:t>
                      </a:r>
                      <a:endParaRPr lang="en-US" sz="1100">
                        <a:effectLst/>
                        <a:latin typeface="Arial" panose="020B0604020202020204" pitchFamily="34" charset="0"/>
                        <a:ea typeface="Arial" panose="020B0604020202020204" pitchFamily="34" charset="0"/>
                      </a:endParaRPr>
                    </a:p>
                  </a:txBody>
                  <a:tcPr marL="100813" marR="75610" marT="50407" marB="50407"/>
                </a:tc>
                <a:tc>
                  <a:txBody>
                    <a:bodyPr/>
                    <a:lstStyle/>
                    <a:p>
                      <a:pPr marL="88900" marR="88900" algn="r">
                        <a:lnSpc>
                          <a:spcPct val="115000"/>
                        </a:lnSpc>
                        <a:spcBef>
                          <a:spcPts val="0"/>
                        </a:spcBef>
                        <a:spcAft>
                          <a:spcPts val="0"/>
                        </a:spcAft>
                      </a:pPr>
                      <a:r>
                        <a:rPr lang="en-US" sz="1200">
                          <a:effectLst/>
                        </a:rPr>
                        <a:t>0.80</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0.70</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0.74</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0.71</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0.74</a:t>
                      </a:r>
                      <a:endParaRPr lang="en-US" sz="1100">
                        <a:effectLst/>
                        <a:latin typeface="Arial" panose="020B0604020202020204" pitchFamily="34" charset="0"/>
                        <a:ea typeface="Arial" panose="020B0604020202020204" pitchFamily="34" charset="0"/>
                      </a:endParaRPr>
                    </a:p>
                  </a:txBody>
                  <a:tcPr marL="75610" marR="75610" marT="50407" marB="50407"/>
                </a:tc>
                <a:extLst>
                  <a:ext uri="{0D108BD9-81ED-4DB2-BD59-A6C34878D82A}">
                    <a16:rowId xmlns:a16="http://schemas.microsoft.com/office/drawing/2014/main" val="483666719"/>
                  </a:ext>
                </a:extLst>
              </a:tr>
              <a:tr h="695522">
                <a:tc>
                  <a:txBody>
                    <a:bodyPr/>
                    <a:lstStyle/>
                    <a:p>
                      <a:pPr marL="88900" marR="88900">
                        <a:lnSpc>
                          <a:spcPct val="200000"/>
                        </a:lnSpc>
                        <a:spcBef>
                          <a:spcPts val="0"/>
                        </a:spcBef>
                        <a:spcAft>
                          <a:spcPts val="0"/>
                        </a:spcAft>
                      </a:pPr>
                      <a:r>
                        <a:rPr lang="en-US" sz="1200">
                          <a:effectLst/>
                        </a:rPr>
                        <a:t> </a:t>
                      </a:r>
                      <a:endParaRPr lang="en-US" sz="1100">
                        <a:effectLst/>
                        <a:latin typeface="Arial" panose="020B0604020202020204" pitchFamily="34" charset="0"/>
                        <a:ea typeface="Arial" panose="020B0604020202020204" pitchFamily="34" charset="0"/>
                      </a:endParaRPr>
                    </a:p>
                  </a:txBody>
                  <a:tcPr marL="63008" marR="75610" marT="50407" marB="50407"/>
                </a:tc>
                <a:tc>
                  <a:txBody>
                    <a:bodyPr/>
                    <a:lstStyle/>
                    <a:p>
                      <a:pPr marL="88900" marR="88900">
                        <a:lnSpc>
                          <a:spcPct val="115000"/>
                        </a:lnSpc>
                        <a:spcBef>
                          <a:spcPts val="0"/>
                        </a:spcBef>
                        <a:spcAft>
                          <a:spcPts val="0"/>
                        </a:spcAft>
                      </a:pPr>
                      <a:r>
                        <a:rPr lang="en-US" sz="1200">
                          <a:effectLst/>
                        </a:rPr>
                        <a:t>Cash ratio</a:t>
                      </a:r>
                      <a:endParaRPr lang="en-US" sz="1100">
                        <a:effectLst/>
                        <a:latin typeface="Arial" panose="020B0604020202020204" pitchFamily="34" charset="0"/>
                        <a:ea typeface="Arial" panose="020B0604020202020204" pitchFamily="34" charset="0"/>
                      </a:endParaRPr>
                    </a:p>
                  </a:txBody>
                  <a:tcPr marL="100813" marR="75610" marT="50407" marB="50407"/>
                </a:tc>
                <a:tc>
                  <a:txBody>
                    <a:bodyPr/>
                    <a:lstStyle/>
                    <a:p>
                      <a:pPr marL="88900" marR="88900" algn="r">
                        <a:lnSpc>
                          <a:spcPct val="115000"/>
                        </a:lnSpc>
                        <a:spcBef>
                          <a:spcPts val="0"/>
                        </a:spcBef>
                        <a:spcAft>
                          <a:spcPts val="0"/>
                        </a:spcAft>
                      </a:pPr>
                      <a:r>
                        <a:rPr lang="en-US" sz="1200">
                          <a:effectLst/>
                        </a:rPr>
                        <a:t>0.60</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0.54</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0.59</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a:effectLst/>
                        </a:rPr>
                        <a:t>0.58</a:t>
                      </a:r>
                      <a:endParaRPr lang="en-US" sz="1100">
                        <a:effectLst/>
                        <a:latin typeface="Arial" panose="020B0604020202020204" pitchFamily="34" charset="0"/>
                        <a:ea typeface="Arial" panose="020B0604020202020204" pitchFamily="34" charset="0"/>
                      </a:endParaRPr>
                    </a:p>
                  </a:txBody>
                  <a:tcPr marL="75610" marR="75610" marT="50407" marB="50407"/>
                </a:tc>
                <a:tc>
                  <a:txBody>
                    <a:bodyPr/>
                    <a:lstStyle/>
                    <a:p>
                      <a:pPr marL="88900" marR="88900" algn="r">
                        <a:lnSpc>
                          <a:spcPct val="115000"/>
                        </a:lnSpc>
                        <a:spcBef>
                          <a:spcPts val="0"/>
                        </a:spcBef>
                        <a:spcAft>
                          <a:spcPts val="0"/>
                        </a:spcAft>
                      </a:pPr>
                      <a:r>
                        <a:rPr lang="en-US" sz="1200" dirty="0">
                          <a:effectLst/>
                        </a:rPr>
                        <a:t>0.62</a:t>
                      </a:r>
                      <a:endParaRPr lang="en-US" sz="1100" dirty="0">
                        <a:effectLst/>
                        <a:latin typeface="Arial" panose="020B0604020202020204" pitchFamily="34" charset="0"/>
                        <a:ea typeface="Arial" panose="020B0604020202020204" pitchFamily="34" charset="0"/>
                      </a:endParaRPr>
                    </a:p>
                  </a:txBody>
                  <a:tcPr marL="75610" marR="75610" marT="50407" marB="50407"/>
                </a:tc>
                <a:extLst>
                  <a:ext uri="{0D108BD9-81ED-4DB2-BD59-A6C34878D82A}">
                    <a16:rowId xmlns:a16="http://schemas.microsoft.com/office/drawing/2014/main" val="2073265908"/>
                  </a:ext>
                </a:extLst>
              </a:tr>
            </a:tbl>
          </a:graphicData>
        </a:graphic>
      </p:graphicFrame>
      <p:graphicFrame>
        <p:nvGraphicFramePr>
          <p:cNvPr id="6" name="Content Placeholder 5">
            <a:extLst>
              <a:ext uri="{FF2B5EF4-FFF2-40B4-BE49-F238E27FC236}">
                <a16:creationId xmlns:a16="http://schemas.microsoft.com/office/drawing/2014/main" id="{82488E3B-F2EA-417E-82E3-FF80196C25E9}"/>
              </a:ext>
            </a:extLst>
          </p:cNvPr>
          <p:cNvGraphicFramePr>
            <a:graphicFrameLocks noGrp="1"/>
          </p:cNvGraphicFramePr>
          <p:nvPr>
            <p:ph sz="half" idx="2"/>
            <p:extLst>
              <p:ext uri="{D42A27DB-BD31-4B8C-83A1-F6EECF244321}">
                <p14:modId xmlns:p14="http://schemas.microsoft.com/office/powerpoint/2010/main" val="836484056"/>
              </p:ext>
            </p:extLst>
          </p:nvPr>
        </p:nvGraphicFramePr>
        <p:xfrm>
          <a:off x="6292646" y="2560637"/>
          <a:ext cx="5014452" cy="3446872"/>
        </p:xfrm>
        <a:graphic>
          <a:graphicData uri="http://schemas.openxmlformats.org/drawingml/2006/table">
            <a:tbl>
              <a:tblPr>
                <a:tableStyleId>{5C22544A-7EE6-4342-B048-85BDC9FD1C3A}</a:tableStyleId>
              </a:tblPr>
              <a:tblGrid>
                <a:gridCol w="854048">
                  <a:extLst>
                    <a:ext uri="{9D8B030D-6E8A-4147-A177-3AD203B41FA5}">
                      <a16:colId xmlns:a16="http://schemas.microsoft.com/office/drawing/2014/main" val="1757411031"/>
                    </a:ext>
                  </a:extLst>
                </a:gridCol>
                <a:gridCol w="4160404">
                  <a:extLst>
                    <a:ext uri="{9D8B030D-6E8A-4147-A177-3AD203B41FA5}">
                      <a16:colId xmlns:a16="http://schemas.microsoft.com/office/drawing/2014/main" val="1282727948"/>
                    </a:ext>
                  </a:extLst>
                </a:gridCol>
              </a:tblGrid>
              <a:tr h="736918">
                <a:tc>
                  <a:txBody>
                    <a:bodyPr/>
                    <a:lstStyle/>
                    <a:p>
                      <a:pPr marL="88900" marR="88900">
                        <a:lnSpc>
                          <a:spcPct val="115000"/>
                        </a:lnSpc>
                        <a:spcBef>
                          <a:spcPts val="2300"/>
                        </a:spcBef>
                        <a:spcAft>
                          <a:spcPts val="1100"/>
                        </a:spcAft>
                      </a:pPr>
                      <a:r>
                        <a:rPr lang="en-US" sz="1100">
                          <a:effectLst/>
                        </a:rPr>
                        <a:t>Ratio</a:t>
                      </a:r>
                      <a:endParaRPr lang="en-US" sz="1000">
                        <a:effectLst/>
                        <a:latin typeface="Arial" panose="020B0604020202020204" pitchFamily="34" charset="0"/>
                        <a:ea typeface="Arial" panose="020B0604020202020204" pitchFamily="34" charset="0"/>
                      </a:endParaRPr>
                    </a:p>
                  </a:txBody>
                  <a:tcPr marL="61633" marR="61633" marT="0" marB="0"/>
                </a:tc>
                <a:tc>
                  <a:txBody>
                    <a:bodyPr/>
                    <a:lstStyle/>
                    <a:p>
                      <a:pPr marL="88900" marR="88900">
                        <a:lnSpc>
                          <a:spcPct val="115000"/>
                        </a:lnSpc>
                        <a:spcBef>
                          <a:spcPts val="2300"/>
                        </a:spcBef>
                        <a:spcAft>
                          <a:spcPts val="1100"/>
                        </a:spcAft>
                      </a:pPr>
                      <a:r>
                        <a:rPr lang="en-US" sz="1100">
                          <a:effectLst/>
                        </a:rPr>
                        <a:t>AMAZON</a:t>
                      </a:r>
                      <a:endParaRPr lang="en-US" sz="1000">
                        <a:effectLst/>
                        <a:latin typeface="Arial" panose="020B0604020202020204" pitchFamily="34" charset="0"/>
                        <a:ea typeface="Arial" panose="020B0604020202020204" pitchFamily="34" charset="0"/>
                      </a:endParaRPr>
                    </a:p>
                  </a:txBody>
                  <a:tcPr marL="61633" marR="61633" marT="0" marB="0"/>
                </a:tc>
                <a:extLst>
                  <a:ext uri="{0D108BD9-81ED-4DB2-BD59-A6C34878D82A}">
                    <a16:rowId xmlns:a16="http://schemas.microsoft.com/office/drawing/2014/main" val="3733648322"/>
                  </a:ext>
                </a:extLst>
              </a:tr>
              <a:tr h="903318">
                <a:tc>
                  <a:txBody>
                    <a:bodyPr/>
                    <a:lstStyle/>
                    <a:p>
                      <a:pPr marL="88900" marR="88900">
                        <a:lnSpc>
                          <a:spcPct val="115000"/>
                        </a:lnSpc>
                        <a:spcBef>
                          <a:spcPts val="2300"/>
                        </a:spcBef>
                        <a:spcAft>
                          <a:spcPts val="1100"/>
                        </a:spcAft>
                      </a:pPr>
                      <a:r>
                        <a:rPr lang="en-US" sz="1100">
                          <a:effectLst/>
                        </a:rPr>
                        <a:t>Current ratio</a:t>
                      </a:r>
                      <a:endParaRPr lang="en-US" sz="1000">
                        <a:effectLst/>
                        <a:latin typeface="Arial" panose="020B0604020202020204" pitchFamily="34" charset="0"/>
                        <a:ea typeface="Arial" panose="020B0604020202020204" pitchFamily="34" charset="0"/>
                      </a:endParaRPr>
                    </a:p>
                  </a:txBody>
                  <a:tcPr marL="61633" marR="61633" marT="0" marB="0"/>
                </a:tc>
                <a:tc>
                  <a:txBody>
                    <a:bodyPr/>
                    <a:lstStyle/>
                    <a:p>
                      <a:pPr marL="88900" marR="88900">
                        <a:lnSpc>
                          <a:spcPct val="115000"/>
                        </a:lnSpc>
                        <a:spcBef>
                          <a:spcPts val="2300"/>
                        </a:spcBef>
                        <a:spcAft>
                          <a:spcPts val="1100"/>
                        </a:spcAft>
                      </a:pPr>
                      <a:r>
                        <a:rPr lang="en-US" sz="1100">
                          <a:effectLst/>
                        </a:rPr>
                        <a:t>Amazon.com Inc.’s current ratio deteriorated from 2016 to 2017 but then improved from 2017 to 2018 exceeding 2016 level.</a:t>
                      </a:r>
                      <a:endParaRPr lang="en-US" sz="1000">
                        <a:effectLst/>
                        <a:latin typeface="Arial" panose="020B0604020202020204" pitchFamily="34" charset="0"/>
                        <a:ea typeface="Arial" panose="020B0604020202020204" pitchFamily="34" charset="0"/>
                      </a:endParaRPr>
                    </a:p>
                  </a:txBody>
                  <a:tcPr marL="61633" marR="61633" marT="0" marB="0"/>
                </a:tc>
                <a:extLst>
                  <a:ext uri="{0D108BD9-81ED-4DB2-BD59-A6C34878D82A}">
                    <a16:rowId xmlns:a16="http://schemas.microsoft.com/office/drawing/2014/main" val="2641518053"/>
                  </a:ext>
                </a:extLst>
              </a:tr>
              <a:tr h="903318">
                <a:tc>
                  <a:txBody>
                    <a:bodyPr/>
                    <a:lstStyle/>
                    <a:p>
                      <a:pPr marL="88900" marR="88900">
                        <a:lnSpc>
                          <a:spcPct val="115000"/>
                        </a:lnSpc>
                        <a:spcBef>
                          <a:spcPts val="2300"/>
                        </a:spcBef>
                        <a:spcAft>
                          <a:spcPts val="1100"/>
                        </a:spcAft>
                      </a:pPr>
                      <a:r>
                        <a:rPr lang="en-US" sz="1100">
                          <a:effectLst/>
                        </a:rPr>
                        <a:t>Quick ratio</a:t>
                      </a:r>
                      <a:endParaRPr lang="en-US" sz="1000">
                        <a:effectLst/>
                        <a:latin typeface="Arial" panose="020B0604020202020204" pitchFamily="34" charset="0"/>
                        <a:ea typeface="Arial" panose="020B0604020202020204" pitchFamily="34" charset="0"/>
                      </a:endParaRPr>
                    </a:p>
                  </a:txBody>
                  <a:tcPr marL="61633" marR="61633" marT="0" marB="0"/>
                </a:tc>
                <a:tc>
                  <a:txBody>
                    <a:bodyPr/>
                    <a:lstStyle/>
                    <a:p>
                      <a:pPr marL="88900" marR="88900">
                        <a:lnSpc>
                          <a:spcPct val="115000"/>
                        </a:lnSpc>
                        <a:spcBef>
                          <a:spcPts val="2300"/>
                        </a:spcBef>
                        <a:spcAft>
                          <a:spcPts val="1100"/>
                        </a:spcAft>
                      </a:pPr>
                      <a:r>
                        <a:rPr lang="en-US" sz="1100">
                          <a:effectLst/>
                        </a:rPr>
                        <a:t>Amazon.com Inc.’s quick ratio deteriorated from 2016 to 2017 but then improved from 2017 to 2018 exceeding 2016 level.</a:t>
                      </a:r>
                      <a:endParaRPr lang="en-US" sz="1000">
                        <a:effectLst/>
                        <a:latin typeface="Arial" panose="020B0604020202020204" pitchFamily="34" charset="0"/>
                        <a:ea typeface="Arial" panose="020B0604020202020204" pitchFamily="34" charset="0"/>
                      </a:endParaRPr>
                    </a:p>
                  </a:txBody>
                  <a:tcPr marL="61633" marR="61633" marT="0" marB="0"/>
                </a:tc>
                <a:extLst>
                  <a:ext uri="{0D108BD9-81ED-4DB2-BD59-A6C34878D82A}">
                    <a16:rowId xmlns:a16="http://schemas.microsoft.com/office/drawing/2014/main" val="989185032"/>
                  </a:ext>
                </a:extLst>
              </a:tr>
              <a:tr h="903318">
                <a:tc>
                  <a:txBody>
                    <a:bodyPr/>
                    <a:lstStyle/>
                    <a:p>
                      <a:pPr marL="88900" marR="88900">
                        <a:lnSpc>
                          <a:spcPct val="115000"/>
                        </a:lnSpc>
                        <a:spcBef>
                          <a:spcPts val="2300"/>
                        </a:spcBef>
                        <a:spcAft>
                          <a:spcPts val="1100"/>
                        </a:spcAft>
                      </a:pPr>
                      <a:r>
                        <a:rPr lang="en-US" sz="1100">
                          <a:effectLst/>
                        </a:rPr>
                        <a:t>Cash ratio</a:t>
                      </a:r>
                      <a:endParaRPr lang="en-US" sz="1000">
                        <a:effectLst/>
                        <a:latin typeface="Arial" panose="020B0604020202020204" pitchFamily="34" charset="0"/>
                        <a:ea typeface="Arial" panose="020B0604020202020204" pitchFamily="34" charset="0"/>
                      </a:endParaRPr>
                    </a:p>
                  </a:txBody>
                  <a:tcPr marL="61633" marR="61633" marT="0" marB="0"/>
                </a:tc>
                <a:tc>
                  <a:txBody>
                    <a:bodyPr/>
                    <a:lstStyle/>
                    <a:p>
                      <a:pPr marL="88900" marR="88900">
                        <a:lnSpc>
                          <a:spcPct val="115000"/>
                        </a:lnSpc>
                        <a:spcBef>
                          <a:spcPts val="2300"/>
                        </a:spcBef>
                        <a:spcAft>
                          <a:spcPts val="1100"/>
                        </a:spcAft>
                      </a:pPr>
                      <a:r>
                        <a:rPr lang="en-US" sz="1100" dirty="0">
                          <a:effectLst/>
                        </a:rPr>
                        <a:t>Amazon.com Inc.’s cash ratio deteriorated from 2016 to 2017 but then improved from 2017 to 2018 exceeding 2016 level.</a:t>
                      </a:r>
                      <a:endParaRPr lang="en-US" sz="1000" dirty="0">
                        <a:effectLst/>
                        <a:latin typeface="Arial" panose="020B0604020202020204" pitchFamily="34" charset="0"/>
                        <a:ea typeface="Arial" panose="020B0604020202020204" pitchFamily="34" charset="0"/>
                      </a:endParaRPr>
                    </a:p>
                  </a:txBody>
                  <a:tcPr marL="61633" marR="61633" marT="0" marB="0"/>
                </a:tc>
                <a:extLst>
                  <a:ext uri="{0D108BD9-81ED-4DB2-BD59-A6C34878D82A}">
                    <a16:rowId xmlns:a16="http://schemas.microsoft.com/office/drawing/2014/main" val="2777461851"/>
                  </a:ext>
                </a:extLst>
              </a:tr>
            </a:tbl>
          </a:graphicData>
        </a:graphic>
      </p:graphicFrame>
    </p:spTree>
    <p:extLst>
      <p:ext uri="{BB962C8B-B14F-4D97-AF65-F5344CB8AC3E}">
        <p14:creationId xmlns:p14="http://schemas.microsoft.com/office/powerpoint/2010/main" val="267778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accent1">
                  <a:shade val="45000"/>
                  <a:satMod val="135000"/>
                </a:schemeClr>
                <a:prstClr val="white"/>
              </a:duotone>
            </a:blip>
            <a:stretch/>
          </a:blip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3F5AD6CA-AFC7-458F-9304-47F9FBFD5F03}"/>
              </a:ext>
            </a:extLst>
          </p:cNvPr>
          <p:cNvSpPr>
            <a:spLocks noGrp="1"/>
          </p:cNvSpPr>
          <p:nvPr>
            <p:ph type="title"/>
          </p:nvPr>
        </p:nvSpPr>
        <p:spPr>
          <a:xfrm>
            <a:off x="1295402" y="982132"/>
            <a:ext cx="9601196" cy="1303867"/>
          </a:xfrm>
        </p:spPr>
        <p:txBody>
          <a:bodyPr>
            <a:normAutofit/>
          </a:bodyPr>
          <a:lstStyle/>
          <a:p>
            <a:r>
              <a:rPr lang="en-US">
                <a:solidFill>
                  <a:srgbClr val="212121"/>
                </a:solidFill>
              </a:rPr>
              <a:t>Competitive Growth</a:t>
            </a:r>
          </a:p>
        </p:txBody>
      </p:sp>
      <p:cxnSp>
        <p:nvCxnSpPr>
          <p:cNvPr id="15" name="Straight Connector 9">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2AE8F34-0DEC-43F7-AAB1-146162BD0C49}"/>
              </a:ext>
            </a:extLst>
          </p:cNvPr>
          <p:cNvSpPr>
            <a:spLocks noGrp="1"/>
          </p:cNvSpPr>
          <p:nvPr>
            <p:ph idx="1"/>
          </p:nvPr>
        </p:nvSpPr>
        <p:spPr>
          <a:xfrm>
            <a:off x="1295401" y="2556932"/>
            <a:ext cx="9601196" cy="3318936"/>
          </a:xfrm>
        </p:spPr>
        <p:txBody>
          <a:bodyPr>
            <a:normAutofit/>
          </a:bodyPr>
          <a:lstStyle/>
          <a:p>
            <a:r>
              <a:rPr lang="en-US">
                <a:solidFill>
                  <a:srgbClr val="212121"/>
                </a:solidFill>
              </a:rPr>
              <a:t>Comparing Amazon’s (AMZN) stock with Walmart’s (WMT) and Alibaba’s (BABA) stock growth over a 5-year period (April 16, 2014 to April 16, 2019) it is interpretable that Amazon’s stock price has grown from $303.83 U.S. dollars to a whopping $1,863.04 (with respect to change)</a:t>
            </a:r>
          </a:p>
          <a:p>
            <a:pPr lvl="1"/>
            <a:r>
              <a:rPr lang="en-US">
                <a:solidFill>
                  <a:srgbClr val="212121"/>
                </a:solidFill>
              </a:rPr>
              <a:t>610% growth in value over a 60-month time span. </a:t>
            </a:r>
          </a:p>
        </p:txBody>
      </p:sp>
    </p:spTree>
    <p:extLst>
      <p:ext uri="{BB962C8B-B14F-4D97-AF65-F5344CB8AC3E}">
        <p14:creationId xmlns:p14="http://schemas.microsoft.com/office/powerpoint/2010/main" val="42327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a:extLst>
              <a:ext uri="{FF2B5EF4-FFF2-40B4-BE49-F238E27FC236}">
                <a16:creationId xmlns:a16="http://schemas.microsoft.com/office/drawing/2014/main" id="{E7C36C04-D063-4161-AE29-74ED4A84605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751763" y="511277"/>
            <a:ext cx="5852499" cy="2917723"/>
          </a:xfrm>
          <a:prstGeom prst="rect">
            <a:avLst/>
          </a:prstGeom>
          <a:ln/>
        </p:spPr>
      </p:pic>
      <p:pic>
        <p:nvPicPr>
          <p:cNvPr id="5" name="image4.png">
            <a:extLst>
              <a:ext uri="{FF2B5EF4-FFF2-40B4-BE49-F238E27FC236}">
                <a16:creationId xmlns:a16="http://schemas.microsoft.com/office/drawing/2014/main" id="{3FECC908-589F-4EF6-8FCC-1467853456A7}"/>
              </a:ext>
            </a:extLst>
          </p:cNvPr>
          <p:cNvPicPr/>
          <p:nvPr/>
        </p:nvPicPr>
        <p:blipFill>
          <a:blip r:embed="rId3"/>
          <a:srcRect/>
          <a:stretch>
            <a:fillRect/>
          </a:stretch>
        </p:blipFill>
        <p:spPr>
          <a:xfrm>
            <a:off x="587737" y="511276"/>
            <a:ext cx="5104066" cy="5810865"/>
          </a:xfrm>
          <a:prstGeom prst="rect">
            <a:avLst/>
          </a:prstGeom>
          <a:ln/>
        </p:spPr>
      </p:pic>
      <p:pic>
        <p:nvPicPr>
          <p:cNvPr id="6" name="image5.png">
            <a:extLst>
              <a:ext uri="{FF2B5EF4-FFF2-40B4-BE49-F238E27FC236}">
                <a16:creationId xmlns:a16="http://schemas.microsoft.com/office/drawing/2014/main" id="{AA016102-BF2D-45CD-B384-2BEF84E4DE1E}"/>
              </a:ext>
            </a:extLst>
          </p:cNvPr>
          <p:cNvPicPr/>
          <p:nvPr/>
        </p:nvPicPr>
        <p:blipFill>
          <a:blip r:embed="rId4"/>
          <a:srcRect/>
          <a:stretch>
            <a:fillRect/>
          </a:stretch>
        </p:blipFill>
        <p:spPr>
          <a:xfrm>
            <a:off x="5691803" y="3429000"/>
            <a:ext cx="5912459" cy="2893141"/>
          </a:xfrm>
          <a:prstGeom prst="rect">
            <a:avLst/>
          </a:prstGeom>
          <a:ln/>
        </p:spPr>
      </p:pic>
    </p:spTree>
    <p:extLst>
      <p:ext uri="{BB962C8B-B14F-4D97-AF65-F5344CB8AC3E}">
        <p14:creationId xmlns:p14="http://schemas.microsoft.com/office/powerpoint/2010/main" val="38068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A17A72-B88B-450E-835A-1C2722503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2">
            <a:schemeClr val="accent2"/>
          </a:lnRef>
          <a:fillRef idx="1003">
            <a:schemeClr val="dk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B1D13D13-FAEE-4BC8-B0D0-9D476834B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4184B3-E09A-4DE0-AA56-42309B641117}"/>
              </a:ext>
            </a:extLst>
          </p:cNvPr>
          <p:cNvSpPr>
            <a:spLocks noGrp="1"/>
          </p:cNvSpPr>
          <p:nvPr>
            <p:ph type="title"/>
          </p:nvPr>
        </p:nvSpPr>
        <p:spPr>
          <a:xfrm>
            <a:off x="1295402" y="982132"/>
            <a:ext cx="9601196" cy="1303867"/>
          </a:xfrm>
        </p:spPr>
        <p:txBody>
          <a:bodyPr>
            <a:normAutofit/>
          </a:bodyPr>
          <a:lstStyle/>
          <a:p>
            <a:r>
              <a:rPr lang="en-US" dirty="0">
                <a:solidFill>
                  <a:schemeClr val="bg1"/>
                </a:solidFill>
              </a:rPr>
              <a:t>Customer Loyalty</a:t>
            </a:r>
          </a:p>
        </p:txBody>
      </p:sp>
      <p:cxnSp>
        <p:nvCxnSpPr>
          <p:cNvPr id="12" name="Straight Connector 11">
            <a:extLst>
              <a:ext uri="{FF2B5EF4-FFF2-40B4-BE49-F238E27FC236}">
                <a16:creationId xmlns:a16="http://schemas.microsoft.com/office/drawing/2014/main" id="{87ADDECF-37FB-45A1-BAD3-6252E3064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267682"/>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05E0777-A4A2-41A9-A684-10B736EDA23F}"/>
              </a:ext>
            </a:extLst>
          </p:cNvPr>
          <p:cNvSpPr>
            <a:spLocks noGrp="1"/>
          </p:cNvSpPr>
          <p:nvPr>
            <p:ph idx="1"/>
          </p:nvPr>
        </p:nvSpPr>
        <p:spPr>
          <a:xfrm>
            <a:off x="1295401" y="2556932"/>
            <a:ext cx="9601196" cy="3318936"/>
          </a:xfrm>
        </p:spPr>
        <p:txBody>
          <a:bodyPr>
            <a:normAutofit/>
          </a:bodyPr>
          <a:lstStyle/>
          <a:p>
            <a:r>
              <a:rPr lang="en-US" dirty="0">
                <a:solidFill>
                  <a:schemeClr val="bg1"/>
                </a:solidFill>
              </a:rPr>
              <a:t>Amazon, being customer centric, makes sure to keep their customers in mind with every decision that they make</a:t>
            </a:r>
          </a:p>
          <a:p>
            <a:r>
              <a:rPr lang="en-US" dirty="0">
                <a:solidFill>
                  <a:schemeClr val="bg1"/>
                </a:solidFill>
              </a:rPr>
              <a:t>Looking into Amazon’s Customer Loyalty, the company does an outstanding job in retaining Amazon Prime subscriptions, Audible subscriptions (parent company), and keeping their customers content.</a:t>
            </a:r>
          </a:p>
        </p:txBody>
      </p:sp>
    </p:spTree>
    <p:extLst>
      <p:ext uri="{BB962C8B-B14F-4D97-AF65-F5344CB8AC3E}">
        <p14:creationId xmlns:p14="http://schemas.microsoft.com/office/powerpoint/2010/main" val="15236561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61</TotalTime>
  <Words>913</Words>
  <Application>Microsoft Office PowerPoint</Application>
  <PresentationFormat>Widescreen</PresentationFormat>
  <Paragraphs>88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Amazon Company Analysis</vt:lpstr>
      <vt:lpstr>Introduction</vt:lpstr>
      <vt:lpstr>Financial Strength</vt:lpstr>
      <vt:lpstr>PowerPoint Presentation</vt:lpstr>
      <vt:lpstr>PowerPoint Presentation</vt:lpstr>
      <vt:lpstr>Liquidity Ratios</vt:lpstr>
      <vt:lpstr>Competitive Growth</vt:lpstr>
      <vt:lpstr>PowerPoint Presentation</vt:lpstr>
      <vt:lpstr>Customer Loyalty</vt:lpstr>
      <vt:lpstr>Estimated Market Share Analysis from Statista</vt:lpstr>
      <vt:lpstr>Presumed Risks</vt:lpstr>
      <vt:lpstr>Strategic Moves</vt:lpstr>
      <vt:lpstr>SWOT Analysis</vt:lpstr>
      <vt:lpstr>Competitive Strengths</vt:lpstr>
      <vt:lpstr>Current Overlap</vt:lpstr>
      <vt:lpstr>Amazon Space Chart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Amazon Company Analysis</dc:title>
  <dc:creator>Shavena asmith</dc:creator>
  <cp:lastModifiedBy>Shavena asmith</cp:lastModifiedBy>
  <cp:revision>8</cp:revision>
  <dcterms:created xsi:type="dcterms:W3CDTF">2019-04-17T11:42:03Z</dcterms:created>
  <dcterms:modified xsi:type="dcterms:W3CDTF">2019-04-17T12:57:52Z</dcterms:modified>
</cp:coreProperties>
</file>